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8" r:id="rId1"/>
    <p:sldMasterId id="2147483696" r:id="rId2"/>
    <p:sldMasterId id="2147483704" r:id="rId3"/>
  </p:sldMasterIdLst>
  <p:notesMasterIdLst>
    <p:notesMasterId r:id="rId16"/>
  </p:notesMasterIdLst>
  <p:handoutMasterIdLst>
    <p:handoutMasterId r:id="rId17"/>
  </p:handoutMasterIdLst>
  <p:sldIdLst>
    <p:sldId id="575" r:id="rId4"/>
    <p:sldId id="595" r:id="rId5"/>
    <p:sldId id="591" r:id="rId6"/>
    <p:sldId id="593" r:id="rId7"/>
    <p:sldId id="597" r:id="rId8"/>
    <p:sldId id="598" r:id="rId9"/>
    <p:sldId id="576" r:id="rId10"/>
    <p:sldId id="580" r:id="rId11"/>
    <p:sldId id="587" r:id="rId12"/>
    <p:sldId id="596" r:id="rId13"/>
    <p:sldId id="592" r:id="rId14"/>
    <p:sldId id="594" r:id="rId15"/>
  </p:sldIdLst>
  <p:sldSz cx="12192000" cy="6858000"/>
  <p:notesSz cx="6883400" cy="9906000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rgbClr val="3333FF"/>
        </a:solidFill>
        <a:latin typeface="Arial" charset="0"/>
        <a:ea typeface="+mn-ea"/>
        <a:cs typeface="Arial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rgbClr val="3333FF"/>
        </a:solidFill>
        <a:latin typeface="Arial" charset="0"/>
        <a:ea typeface="+mn-ea"/>
        <a:cs typeface="Arial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rgbClr val="3333FF"/>
        </a:solidFill>
        <a:latin typeface="Arial" charset="0"/>
        <a:ea typeface="+mn-ea"/>
        <a:cs typeface="Arial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rgbClr val="3333FF"/>
        </a:solidFill>
        <a:latin typeface="Arial" charset="0"/>
        <a:ea typeface="+mn-ea"/>
        <a:cs typeface="Arial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rgbClr val="3333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rgbClr val="3333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rgbClr val="3333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rgbClr val="3333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rgbClr val="3333F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EF"/>
    <a:srgbClr val="FF8F8F"/>
    <a:srgbClr val="EEEEEE"/>
    <a:srgbClr val="BD92DE"/>
    <a:srgbClr val="FF33CC"/>
    <a:srgbClr val="027C7C"/>
    <a:srgbClr val="FFBA9F"/>
    <a:srgbClr val="FF6A2F"/>
    <a:srgbClr val="ADDBA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6" autoAdjust="0"/>
    <p:restoredTop sz="86581" autoAdjust="0"/>
  </p:normalViewPr>
  <p:slideViewPr>
    <p:cSldViewPr snapToGrid="0" snapToObjects="1">
      <p:cViewPr varScale="1">
        <p:scale>
          <a:sx n="67" d="100"/>
          <a:sy n="67" d="100"/>
        </p:scale>
        <p:origin x="93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586" y="72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MER Rachel" userId="f1841537-7071-4d75-990f-aba2909ce814" providerId="ADAL" clId="{1C71C673-8CBD-4839-B05F-361D1AD7D101}"/>
    <pc:docChg chg="modSld">
      <pc:chgData name="PALMER Rachel" userId="f1841537-7071-4d75-990f-aba2909ce814" providerId="ADAL" clId="{1C71C673-8CBD-4839-B05F-361D1AD7D101}" dt="2023-09-28T14:53:49.643" v="0" actId="20577"/>
      <pc:docMkLst>
        <pc:docMk/>
      </pc:docMkLst>
      <pc:sldChg chg="modSp mod">
        <pc:chgData name="PALMER Rachel" userId="f1841537-7071-4d75-990f-aba2909ce814" providerId="ADAL" clId="{1C71C673-8CBD-4839-B05F-361D1AD7D101}" dt="2023-09-28T14:53:49.643" v="0" actId="20577"/>
        <pc:sldMkLst>
          <pc:docMk/>
          <pc:sldMk cId="3462347640" sldId="580"/>
        </pc:sldMkLst>
        <pc:spChg chg="mod">
          <ac:chgData name="PALMER Rachel" userId="f1841537-7071-4d75-990f-aba2909ce814" providerId="ADAL" clId="{1C71C673-8CBD-4839-B05F-361D1AD7D101}" dt="2023-09-28T14:53:49.643" v="0" actId="20577"/>
          <ac:spMkLst>
            <pc:docMk/>
            <pc:sldMk cId="3462347640" sldId="580"/>
            <ac:spMk id="37" creationId="{5D995B55-B040-5FC9-6849-7DCE9665C31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l" defTabSz="920750">
              <a:defRPr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 defTabSz="920750">
              <a:defRPr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9829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l" defTabSz="920750">
              <a:defRPr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27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l" defTabSz="92075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42950"/>
            <a:ext cx="6605588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03763"/>
            <a:ext cx="5045075" cy="44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288"/>
            <a:ext cx="29829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l" defTabSz="920750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547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MPG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25" y="1308108"/>
            <a:ext cx="7655882" cy="25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27360" y="4928318"/>
            <a:ext cx="9207500" cy="1046163"/>
          </a:xfrm>
          <a:solidFill>
            <a:schemeClr val="bg1">
              <a:alpha val="25000"/>
            </a:schemeClr>
          </a:solidFill>
        </p:spPr>
        <p:txBody>
          <a:bodyPr/>
          <a:lstStyle>
            <a:lvl1pPr marL="0" indent="0" algn="r">
              <a:buFontTx/>
              <a:buNone/>
              <a:defRPr sz="4200" i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445701" y="6029017"/>
            <a:ext cx="5717954" cy="400141"/>
          </a:xfrm>
        </p:spPr>
        <p:txBody>
          <a:bodyPr/>
          <a:lstStyle>
            <a:lvl1pPr algn="r">
              <a:defRPr sz="2300" baseline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6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831978"/>
            <a:ext cx="4978400" cy="4340225"/>
          </a:xfrm>
        </p:spPr>
        <p:txBody>
          <a:bodyPr/>
          <a:lstStyle>
            <a:lvl1pPr>
              <a:defRPr sz="2800">
                <a:solidFill>
                  <a:srgbClr val="1F497D"/>
                </a:solidFill>
              </a:defRPr>
            </a:lvl1pPr>
            <a:lvl2pPr>
              <a:defRPr sz="2400">
                <a:solidFill>
                  <a:srgbClr val="1F497D"/>
                </a:solidFill>
              </a:defRPr>
            </a:lvl2pPr>
            <a:lvl3pPr>
              <a:defRPr sz="2000">
                <a:solidFill>
                  <a:srgbClr val="1F497D"/>
                </a:solidFill>
              </a:defRPr>
            </a:lvl3pPr>
            <a:lvl4pPr>
              <a:defRPr sz="1800">
                <a:solidFill>
                  <a:srgbClr val="1F497D"/>
                </a:solidFill>
              </a:defRPr>
            </a:lvl4pPr>
            <a:lvl5pPr>
              <a:defRPr sz="1800">
                <a:solidFill>
                  <a:srgbClr val="1F49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831978"/>
            <a:ext cx="4978400" cy="4340225"/>
          </a:xfrm>
        </p:spPr>
        <p:txBody>
          <a:bodyPr/>
          <a:lstStyle>
            <a:lvl1pPr>
              <a:defRPr sz="2800">
                <a:solidFill>
                  <a:srgbClr val="1F497D"/>
                </a:solidFill>
              </a:defRPr>
            </a:lvl1pPr>
            <a:lvl2pPr>
              <a:defRPr sz="2400">
                <a:solidFill>
                  <a:srgbClr val="1F497D"/>
                </a:solidFill>
              </a:defRPr>
            </a:lvl2pPr>
            <a:lvl3pPr>
              <a:defRPr sz="2000">
                <a:solidFill>
                  <a:srgbClr val="1F497D"/>
                </a:solidFill>
              </a:defRPr>
            </a:lvl3pPr>
            <a:lvl4pPr>
              <a:defRPr sz="1800">
                <a:solidFill>
                  <a:srgbClr val="1F497D"/>
                </a:solidFill>
              </a:defRPr>
            </a:lvl4pPr>
            <a:lvl5pPr>
              <a:defRPr sz="1800">
                <a:solidFill>
                  <a:srgbClr val="1F49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297CB-1DF9-454F-AD01-D89C0F44F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1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AF454-9787-476D-94E3-77FEEDC94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8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9244-4E74-4BA3-BBCC-AC8184E48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4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MPG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18" y="1308100"/>
            <a:ext cx="89027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27352" y="4928312"/>
            <a:ext cx="9207500" cy="1046162"/>
          </a:xfrm>
          <a:solidFill>
            <a:schemeClr val="bg1">
              <a:alpha val="25000"/>
            </a:schemeClr>
          </a:solidFill>
        </p:spPr>
        <p:txBody>
          <a:bodyPr/>
          <a:lstStyle>
            <a:lvl1pPr marL="0" indent="0" algn="r">
              <a:buFontTx/>
              <a:buNone/>
              <a:defRPr sz="360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445701" y="6029014"/>
            <a:ext cx="5717954" cy="400141"/>
          </a:xfrm>
        </p:spPr>
        <p:txBody>
          <a:bodyPr/>
          <a:lstStyle>
            <a:lvl1pPr algn="r">
              <a:defRPr sz="20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>
          <a:xfrm>
            <a:off x="9129431" y="6432487"/>
            <a:ext cx="3024766" cy="333375"/>
          </a:xfrm>
        </p:spPr>
        <p:txBody>
          <a:bodyPr/>
          <a:lstStyle>
            <a:lvl1pPr algn="r">
              <a:buNone/>
              <a:defRPr sz="12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172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MPG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25" y="1308108"/>
            <a:ext cx="8902700" cy="25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27360" y="4928318"/>
            <a:ext cx="9207500" cy="1046163"/>
          </a:xfrm>
          <a:solidFill>
            <a:schemeClr val="bg1">
              <a:alpha val="25000"/>
            </a:schemeClr>
          </a:solidFill>
        </p:spPr>
        <p:txBody>
          <a:bodyPr/>
          <a:lstStyle>
            <a:lvl1pPr marL="0" indent="0" algn="r">
              <a:buFontTx/>
              <a:buNone/>
              <a:defRPr sz="4200" i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445701" y="6029017"/>
            <a:ext cx="5717954" cy="400141"/>
          </a:xfrm>
        </p:spPr>
        <p:txBody>
          <a:bodyPr/>
          <a:lstStyle>
            <a:lvl1pPr algn="r">
              <a:defRPr sz="2300" baseline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>
          <a:xfrm>
            <a:off x="9129435" y="6432492"/>
            <a:ext cx="3024766" cy="333375"/>
          </a:xfrm>
        </p:spPr>
        <p:txBody>
          <a:bodyPr/>
          <a:lstStyle>
            <a:lvl1pPr algn="r">
              <a:buNone/>
              <a:defRPr sz="1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MPG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7" y="1219208"/>
            <a:ext cx="8902700" cy="25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92257" y="4618507"/>
            <a:ext cx="9207500" cy="648072"/>
          </a:xfrm>
          <a:solidFill>
            <a:schemeClr val="bg1">
              <a:alpha val="25000"/>
            </a:schemeClr>
          </a:solidFill>
        </p:spPr>
        <p:txBody>
          <a:bodyPr/>
          <a:lstStyle>
            <a:lvl1pPr marL="0" indent="0" algn="ctr">
              <a:buFontTx/>
              <a:buNone/>
              <a:defRPr sz="4700" b="1" i="1" baseline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488441" y="5514962"/>
            <a:ext cx="9215120" cy="503387"/>
          </a:xfrm>
        </p:spPr>
        <p:txBody>
          <a:bodyPr/>
          <a:lstStyle>
            <a:lvl1pPr algn="ctr">
              <a:buNone/>
              <a:defRPr kumimoji="0" lang="en-US" sz="2100" b="1" i="1" u="none" strike="noStrike" kern="0" cap="none" spc="0" normalizeH="0" baseline="0" noProof="0" smtClean="0">
                <a:ln>
                  <a:noFill/>
                </a:ln>
                <a:solidFill>
                  <a:srgbClr val="001D5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871200" y="6403975"/>
            <a:ext cx="1016000" cy="228600"/>
          </a:xfrm>
          <a:ln/>
        </p:spPr>
        <p:txBody>
          <a:bodyPr/>
          <a:lstStyle>
            <a:lvl1pPr>
              <a:defRPr sz="1300" b="1"/>
            </a:lvl1pPr>
          </a:lstStyle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78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605924"/>
            <a:ext cx="10160000" cy="4736465"/>
          </a:xfrm>
        </p:spPr>
        <p:txBody>
          <a:bodyPr/>
          <a:lstStyle>
            <a:lvl1pPr marL="312864" indent="-312864">
              <a:defRPr>
                <a:solidFill>
                  <a:srgbClr val="1F497D"/>
                </a:solidFill>
              </a:defRPr>
            </a:lvl1pPr>
            <a:lvl2pPr marL="625730" indent="-312864">
              <a:defRPr>
                <a:solidFill>
                  <a:srgbClr val="1F497D"/>
                </a:solidFill>
              </a:defRPr>
            </a:lvl2pPr>
            <a:lvl3pPr marL="849204" indent="-223475">
              <a:tabLst>
                <a:tab pos="849204" algn="l"/>
              </a:tabLst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1200" y="6403975"/>
            <a:ext cx="1016000" cy="228600"/>
          </a:xfrm>
          <a:ln/>
        </p:spPr>
        <p:txBody>
          <a:bodyPr/>
          <a:lstStyle>
            <a:lvl1pPr>
              <a:defRPr sz="1300" b="1"/>
            </a:lvl1pPr>
          </a:lstStyle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42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831979"/>
            <a:ext cx="4978400" cy="4340225"/>
          </a:xfrm>
        </p:spPr>
        <p:txBody>
          <a:bodyPr/>
          <a:lstStyle>
            <a:lvl1pPr>
              <a:defRPr sz="3300">
                <a:solidFill>
                  <a:srgbClr val="1F497D"/>
                </a:solidFill>
              </a:defRPr>
            </a:lvl1pPr>
            <a:lvl2pPr>
              <a:defRPr sz="2800">
                <a:solidFill>
                  <a:srgbClr val="1F497D"/>
                </a:solidFill>
              </a:defRPr>
            </a:lvl2pPr>
            <a:lvl3pPr>
              <a:defRPr sz="2300">
                <a:solidFill>
                  <a:srgbClr val="1F497D"/>
                </a:solidFill>
              </a:defRPr>
            </a:lvl3pPr>
            <a:lvl4pPr>
              <a:defRPr sz="2100">
                <a:solidFill>
                  <a:srgbClr val="1F497D"/>
                </a:solidFill>
              </a:defRPr>
            </a:lvl4pPr>
            <a:lvl5pPr>
              <a:defRPr sz="2100">
                <a:solidFill>
                  <a:srgbClr val="1F497D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831979"/>
            <a:ext cx="4978400" cy="4340225"/>
          </a:xfrm>
        </p:spPr>
        <p:txBody>
          <a:bodyPr/>
          <a:lstStyle>
            <a:lvl1pPr>
              <a:defRPr sz="3300">
                <a:solidFill>
                  <a:srgbClr val="1F497D"/>
                </a:solidFill>
              </a:defRPr>
            </a:lvl1pPr>
            <a:lvl2pPr>
              <a:defRPr sz="2800">
                <a:solidFill>
                  <a:srgbClr val="1F497D"/>
                </a:solidFill>
              </a:defRPr>
            </a:lvl2pPr>
            <a:lvl3pPr>
              <a:defRPr sz="2300">
                <a:solidFill>
                  <a:srgbClr val="1F497D"/>
                </a:solidFill>
              </a:defRPr>
            </a:lvl3pPr>
            <a:lvl4pPr>
              <a:defRPr sz="2100">
                <a:solidFill>
                  <a:srgbClr val="1F497D"/>
                </a:solidFill>
              </a:defRPr>
            </a:lvl4pPr>
            <a:lvl5pPr>
              <a:defRPr sz="2100">
                <a:solidFill>
                  <a:srgbClr val="1F497D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1200" y="6403975"/>
            <a:ext cx="1016000" cy="228600"/>
          </a:xfrm>
          <a:ln/>
        </p:spPr>
        <p:txBody>
          <a:bodyPr/>
          <a:lstStyle>
            <a:lvl1pPr>
              <a:defRPr sz="1300" b="1"/>
            </a:lvl1pPr>
          </a:lstStyle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4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1200" y="6403975"/>
            <a:ext cx="1016000" cy="228600"/>
          </a:xfrm>
          <a:ln/>
        </p:spPr>
        <p:txBody>
          <a:bodyPr/>
          <a:lstStyle>
            <a:lvl1pPr>
              <a:defRPr sz="1300" b="1"/>
            </a:lvl1pPr>
          </a:lstStyle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6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1200" y="6403975"/>
            <a:ext cx="1016000" cy="228600"/>
          </a:xfrm>
          <a:ln/>
        </p:spPr>
        <p:txBody>
          <a:bodyPr/>
          <a:lstStyle>
            <a:lvl1pPr>
              <a:defRPr sz="1300" b="1"/>
            </a:lvl1pPr>
          </a:lstStyle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2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MPG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7" y="1219208"/>
            <a:ext cx="8902700" cy="253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92257" y="4618507"/>
            <a:ext cx="9207500" cy="648072"/>
          </a:xfrm>
          <a:solidFill>
            <a:schemeClr val="bg1">
              <a:alpha val="25000"/>
            </a:schemeClr>
          </a:solidFill>
        </p:spPr>
        <p:txBody>
          <a:bodyPr/>
          <a:lstStyle>
            <a:lvl1pPr marL="0" indent="0" algn="ctr">
              <a:buFontTx/>
              <a:buNone/>
              <a:defRPr sz="4700" b="1" i="1" baseline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488441" y="5514962"/>
            <a:ext cx="9215120" cy="503387"/>
          </a:xfrm>
        </p:spPr>
        <p:txBody>
          <a:bodyPr/>
          <a:lstStyle>
            <a:lvl1pPr algn="ctr">
              <a:buNone/>
              <a:defRPr kumimoji="0" lang="en-US" sz="2100" b="1" i="1" u="none" strike="noStrike" kern="0" cap="none" spc="0" normalizeH="0" baseline="0" noProof="0" smtClean="0">
                <a:ln>
                  <a:noFill/>
                </a:ln>
                <a:solidFill>
                  <a:srgbClr val="001D5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871200" y="6403975"/>
            <a:ext cx="1016000" cy="228600"/>
          </a:xfrm>
          <a:ln/>
        </p:spPr>
        <p:txBody>
          <a:bodyPr/>
          <a:lstStyle>
            <a:lvl1pPr>
              <a:defRPr sz="1300" b="1"/>
            </a:lvl1pPr>
          </a:lstStyle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2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605924"/>
            <a:ext cx="10160000" cy="4736465"/>
          </a:xfrm>
        </p:spPr>
        <p:txBody>
          <a:bodyPr/>
          <a:lstStyle>
            <a:lvl1pPr marL="312864" indent="-312864">
              <a:defRPr>
                <a:solidFill>
                  <a:srgbClr val="1F497D"/>
                </a:solidFill>
              </a:defRPr>
            </a:lvl1pPr>
            <a:lvl2pPr marL="625730" indent="-312864">
              <a:defRPr>
                <a:solidFill>
                  <a:srgbClr val="1F497D"/>
                </a:solidFill>
              </a:defRPr>
            </a:lvl2pPr>
            <a:lvl3pPr marL="849204" indent="-223475">
              <a:tabLst>
                <a:tab pos="849204" algn="l"/>
              </a:tabLst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1200" y="6403975"/>
            <a:ext cx="1016000" cy="228600"/>
          </a:xfrm>
          <a:ln/>
        </p:spPr>
        <p:txBody>
          <a:bodyPr/>
          <a:lstStyle>
            <a:lvl1pPr>
              <a:defRPr sz="1300" b="1"/>
            </a:lvl1pPr>
          </a:lstStyle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831979"/>
            <a:ext cx="4978400" cy="4340225"/>
          </a:xfrm>
        </p:spPr>
        <p:txBody>
          <a:bodyPr/>
          <a:lstStyle>
            <a:lvl1pPr>
              <a:defRPr sz="3300">
                <a:solidFill>
                  <a:srgbClr val="1F497D"/>
                </a:solidFill>
              </a:defRPr>
            </a:lvl1pPr>
            <a:lvl2pPr>
              <a:defRPr sz="2800">
                <a:solidFill>
                  <a:srgbClr val="1F497D"/>
                </a:solidFill>
              </a:defRPr>
            </a:lvl2pPr>
            <a:lvl3pPr>
              <a:defRPr sz="2300">
                <a:solidFill>
                  <a:srgbClr val="1F497D"/>
                </a:solidFill>
              </a:defRPr>
            </a:lvl3pPr>
            <a:lvl4pPr>
              <a:defRPr sz="2100">
                <a:solidFill>
                  <a:srgbClr val="1F497D"/>
                </a:solidFill>
              </a:defRPr>
            </a:lvl4pPr>
            <a:lvl5pPr>
              <a:defRPr sz="2100">
                <a:solidFill>
                  <a:srgbClr val="1F497D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831979"/>
            <a:ext cx="4978400" cy="4340225"/>
          </a:xfrm>
        </p:spPr>
        <p:txBody>
          <a:bodyPr/>
          <a:lstStyle>
            <a:lvl1pPr>
              <a:defRPr sz="3300">
                <a:solidFill>
                  <a:srgbClr val="1F497D"/>
                </a:solidFill>
              </a:defRPr>
            </a:lvl1pPr>
            <a:lvl2pPr>
              <a:defRPr sz="2800">
                <a:solidFill>
                  <a:srgbClr val="1F497D"/>
                </a:solidFill>
              </a:defRPr>
            </a:lvl2pPr>
            <a:lvl3pPr>
              <a:defRPr sz="2300">
                <a:solidFill>
                  <a:srgbClr val="1F497D"/>
                </a:solidFill>
              </a:defRPr>
            </a:lvl3pPr>
            <a:lvl4pPr>
              <a:defRPr sz="2100">
                <a:solidFill>
                  <a:srgbClr val="1F497D"/>
                </a:solidFill>
              </a:defRPr>
            </a:lvl4pPr>
            <a:lvl5pPr>
              <a:defRPr sz="2100">
                <a:solidFill>
                  <a:srgbClr val="1F497D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1200" y="6403975"/>
            <a:ext cx="1016000" cy="228600"/>
          </a:xfrm>
          <a:ln/>
        </p:spPr>
        <p:txBody>
          <a:bodyPr/>
          <a:lstStyle>
            <a:lvl1pPr>
              <a:defRPr sz="1300" b="1"/>
            </a:lvl1pPr>
          </a:lstStyle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1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1200" y="6403975"/>
            <a:ext cx="1016000" cy="228600"/>
          </a:xfrm>
          <a:ln/>
        </p:spPr>
        <p:txBody>
          <a:bodyPr/>
          <a:lstStyle>
            <a:lvl1pPr>
              <a:defRPr sz="1300" b="1"/>
            </a:lvl1pPr>
          </a:lstStyle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4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1200" y="6403975"/>
            <a:ext cx="1016000" cy="228600"/>
          </a:xfrm>
          <a:ln/>
        </p:spPr>
        <p:txBody>
          <a:bodyPr/>
          <a:lstStyle>
            <a:lvl1pPr>
              <a:defRPr sz="1300" b="1"/>
            </a:lvl1pPr>
          </a:lstStyle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88D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30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MPG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1219200"/>
            <a:ext cx="89027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92251" y="4618504"/>
            <a:ext cx="9207500" cy="648072"/>
          </a:xfrm>
          <a:solidFill>
            <a:schemeClr val="bg1">
              <a:alpha val="25000"/>
            </a:schemeClr>
          </a:solidFill>
        </p:spPr>
        <p:txBody>
          <a:bodyPr/>
          <a:lstStyle>
            <a:lvl1pPr marL="0" indent="0" algn="ctr">
              <a:buFontTx/>
              <a:buNone/>
              <a:defRPr sz="4000" b="1" i="1" baseline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488441" y="5514956"/>
            <a:ext cx="9215120" cy="503386"/>
          </a:xfrm>
        </p:spPr>
        <p:txBody>
          <a:bodyPr/>
          <a:lstStyle>
            <a:lvl1pPr algn="ctr">
              <a:buNone/>
              <a:defRPr kumimoji="0" lang="en-US" sz="1800" b="1" i="1" u="none" strike="noStrike" kern="0" cap="none" spc="0" normalizeH="0" baseline="0" noProof="0" smtClean="0">
                <a:ln>
                  <a:noFill/>
                </a:ln>
                <a:solidFill>
                  <a:srgbClr val="001D5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63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197841"/>
            <a:ext cx="9025467" cy="4481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605924"/>
            <a:ext cx="10160000" cy="4736465"/>
          </a:xfrm>
        </p:spPr>
        <p:txBody>
          <a:bodyPr/>
          <a:lstStyle>
            <a:lvl1pPr marL="266706" indent="-266706">
              <a:defRPr>
                <a:solidFill>
                  <a:srgbClr val="1F497D"/>
                </a:solidFill>
              </a:defRPr>
            </a:lvl1pPr>
            <a:lvl2pPr marL="533414" indent="-266706">
              <a:defRPr>
                <a:solidFill>
                  <a:srgbClr val="1F497D"/>
                </a:solidFill>
              </a:defRPr>
            </a:lvl2pPr>
            <a:lvl3pPr marL="723918" indent="-190504">
              <a:tabLst>
                <a:tab pos="723918" algn="l"/>
              </a:tabLst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6AAF6-0683-4C7F-8B7B-DB458CE76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1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398" y="5081954"/>
            <a:ext cx="2203612" cy="17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831979"/>
            <a:ext cx="10160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65" tIns="53633" rIns="107265" bIns="5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403975"/>
            <a:ext cx="101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65" tIns="53633" rIns="107265" bIns="53633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64C1FD0D-6CAD-48AA-8776-FF4E8D30B7E4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1029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431799" y="265478"/>
            <a:ext cx="9025467" cy="4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65" tIns="53633" rIns="107265" bIns="5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cxnSp>
        <p:nvCxnSpPr>
          <p:cNvPr id="1030" name="Straight Connector 2"/>
          <p:cNvCxnSpPr>
            <a:cxnSpLocks noChangeShapeType="1"/>
          </p:cNvCxnSpPr>
          <p:nvPr/>
        </p:nvCxnSpPr>
        <p:spPr bwMode="auto">
          <a:xfrm>
            <a:off x="431803" y="670414"/>
            <a:ext cx="9872133" cy="0"/>
          </a:xfrm>
          <a:prstGeom prst="line">
            <a:avLst/>
          </a:prstGeom>
          <a:noFill/>
          <a:ln w="19050" algn="ctr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1" name="Picture 21" descr="PMPG log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170" y="93502"/>
            <a:ext cx="1362767" cy="48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8070469" y="1003073"/>
            <a:ext cx="2470769" cy="1783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65" tIns="53633" rIns="107265" bIns="53633"/>
          <a:lstStyle/>
          <a:p>
            <a:pPr algn="l">
              <a:defRPr/>
            </a:pPr>
            <a:endParaRPr lang="de-CH" sz="2800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48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1D5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5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5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5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58"/>
          </a:solidFill>
          <a:latin typeface="Arial" charset="0"/>
        </a:defRPr>
      </a:lvl5pPr>
      <a:lvl6pPr marL="536339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1072679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609017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2145356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71895" indent="-271895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F497D"/>
          </a:solidFill>
          <a:latin typeface="+mn-lt"/>
          <a:ea typeface="+mn-ea"/>
          <a:cs typeface="+mn-cs"/>
        </a:defRPr>
      </a:lvl1pPr>
      <a:lvl2pPr marL="523304" indent="-249546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1F497D"/>
          </a:solidFill>
          <a:latin typeface="+mn-lt"/>
        </a:defRPr>
      </a:lvl2pPr>
      <a:lvl3pPr marL="739329" indent="-214162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rgbClr val="1F497D"/>
          </a:solidFill>
          <a:latin typeface="+mn-lt"/>
        </a:defRPr>
      </a:lvl3pPr>
      <a:lvl4pPr marL="1204900" indent="-268169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1F497D"/>
          </a:solidFill>
          <a:latin typeface="+mn-lt"/>
        </a:defRPr>
      </a:lvl4pPr>
      <a:lvl5pPr marL="1474931" indent="-268169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1F497D"/>
          </a:solidFill>
          <a:latin typeface="+mn-lt"/>
        </a:defRPr>
      </a:lvl5pPr>
      <a:lvl6pPr marL="2011272" indent="-268169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000000"/>
          </a:solidFill>
          <a:latin typeface="+mn-lt"/>
        </a:defRPr>
      </a:lvl6pPr>
      <a:lvl7pPr marL="2547610" indent="-268169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000000"/>
          </a:solidFill>
          <a:latin typeface="+mn-lt"/>
        </a:defRPr>
      </a:lvl7pPr>
      <a:lvl8pPr marL="3083948" indent="-268169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000000"/>
          </a:solidFill>
          <a:latin typeface="+mn-lt"/>
        </a:defRPr>
      </a:lvl8pPr>
      <a:lvl9pPr marL="3620286" indent="-268169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39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679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017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356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693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035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372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710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3" y="3429000"/>
            <a:ext cx="4254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831978"/>
            <a:ext cx="10160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403975"/>
            <a:ext cx="101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64C1FD0D-6CAD-48AA-8776-FF4E8D30B7E4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  <p:sp>
        <p:nvSpPr>
          <p:cNvPr id="1029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431799" y="234499"/>
            <a:ext cx="9025467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cxnSp>
        <p:nvCxnSpPr>
          <p:cNvPr id="1030" name="Straight Connector 2"/>
          <p:cNvCxnSpPr>
            <a:cxnSpLocks noChangeShapeType="1"/>
          </p:cNvCxnSpPr>
          <p:nvPr userDrawn="1"/>
        </p:nvCxnSpPr>
        <p:spPr bwMode="auto">
          <a:xfrm>
            <a:off x="431803" y="809169"/>
            <a:ext cx="9872133" cy="0"/>
          </a:xfrm>
          <a:prstGeom prst="line">
            <a:avLst/>
          </a:prstGeom>
          <a:noFill/>
          <a:ln w="19050" algn="ctr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/>
          <p:cNvSpPr/>
          <p:nvPr userDrawn="1"/>
        </p:nvSpPr>
        <p:spPr bwMode="auto">
          <a:xfrm>
            <a:off x="8070458" y="1003063"/>
            <a:ext cx="2470769" cy="17837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de-CH" sz="24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2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1D5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1D5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1D5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1D5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1D58"/>
          </a:solidFill>
          <a:latin typeface="Arial" charset="0"/>
        </a:defRPr>
      </a:lvl5pPr>
      <a:lvl6pPr marL="457212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23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3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4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31781" indent="-23178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F497D"/>
          </a:solidFill>
          <a:latin typeface="+mn-lt"/>
          <a:ea typeface="+mn-ea"/>
          <a:cs typeface="+mn-cs"/>
        </a:defRPr>
      </a:lvl1pPr>
      <a:lvl2pPr marL="446099" indent="-2127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F497D"/>
          </a:solidFill>
          <a:latin typeface="+mn-lt"/>
        </a:defRPr>
      </a:lvl2pPr>
      <a:lvl3pPr marL="630254" indent="-18256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F497D"/>
          </a:solidFill>
          <a:latin typeface="+mn-lt"/>
        </a:defRPr>
      </a:lvl3pPr>
      <a:lvl4pPr marL="1027139" indent="-2286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F497D"/>
          </a:solidFill>
          <a:latin typeface="+mn-lt"/>
        </a:defRPr>
      </a:lvl4pPr>
      <a:lvl5pPr marL="1257332" indent="-22860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F497D"/>
          </a:solidFill>
          <a:latin typeface="+mn-lt"/>
        </a:defRPr>
      </a:lvl5pPr>
      <a:lvl6pPr marL="1714543" indent="-228606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6pPr>
      <a:lvl7pPr marL="2171754" indent="-228606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7pPr>
      <a:lvl8pPr marL="2628966" indent="-228606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8pPr>
      <a:lvl9pPr marL="3086177" indent="-228606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13" y="3429000"/>
            <a:ext cx="4254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831979"/>
            <a:ext cx="10160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65" tIns="53633" rIns="107265" bIns="5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403975"/>
            <a:ext cx="101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65" tIns="53633" rIns="107265" bIns="53633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64C1FD0D-6CAD-48AA-8776-FF4E8D30B7E4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1029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431799" y="533404"/>
            <a:ext cx="9025467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65" tIns="53633" rIns="107265" bIns="5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cxnSp>
        <p:nvCxnSpPr>
          <p:cNvPr id="1030" name="Straight Connector 2"/>
          <p:cNvCxnSpPr>
            <a:cxnSpLocks noChangeShapeType="1"/>
          </p:cNvCxnSpPr>
          <p:nvPr/>
        </p:nvCxnSpPr>
        <p:spPr bwMode="auto">
          <a:xfrm>
            <a:off x="431803" y="1108075"/>
            <a:ext cx="9872133" cy="0"/>
          </a:xfrm>
          <a:prstGeom prst="line">
            <a:avLst/>
          </a:prstGeom>
          <a:noFill/>
          <a:ln w="19050" algn="ctr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1" name="Picture 21" descr="PMPG log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836" y="93502"/>
            <a:ext cx="1689102" cy="48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8070469" y="1003073"/>
            <a:ext cx="2470769" cy="1783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7265" tIns="53633" rIns="107265" bIns="53633"/>
          <a:lstStyle/>
          <a:p>
            <a:pPr algn="l">
              <a:defRPr/>
            </a:pPr>
            <a:endParaRPr lang="de-CH" sz="2800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5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5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5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5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58"/>
          </a:solidFill>
          <a:latin typeface="Arial" charset="0"/>
        </a:defRPr>
      </a:lvl5pPr>
      <a:lvl6pPr marL="536339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1072679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609017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2145356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71895" indent="-271895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F497D"/>
          </a:solidFill>
          <a:latin typeface="+mn-lt"/>
          <a:ea typeface="+mn-ea"/>
          <a:cs typeface="+mn-cs"/>
        </a:defRPr>
      </a:lvl1pPr>
      <a:lvl2pPr marL="523304" indent="-249546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1F497D"/>
          </a:solidFill>
          <a:latin typeface="+mn-lt"/>
        </a:defRPr>
      </a:lvl2pPr>
      <a:lvl3pPr marL="739329" indent="-214162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rgbClr val="1F497D"/>
          </a:solidFill>
          <a:latin typeface="+mn-lt"/>
        </a:defRPr>
      </a:lvl3pPr>
      <a:lvl4pPr marL="1204900" indent="-268169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1F497D"/>
          </a:solidFill>
          <a:latin typeface="+mn-lt"/>
        </a:defRPr>
      </a:lvl4pPr>
      <a:lvl5pPr marL="1474931" indent="-268169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1F497D"/>
          </a:solidFill>
          <a:latin typeface="+mn-lt"/>
        </a:defRPr>
      </a:lvl5pPr>
      <a:lvl6pPr marL="2011272" indent="-268169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000000"/>
          </a:solidFill>
          <a:latin typeface="+mn-lt"/>
        </a:defRPr>
      </a:lvl6pPr>
      <a:lvl7pPr marL="2547610" indent="-268169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000000"/>
          </a:solidFill>
          <a:latin typeface="+mn-lt"/>
        </a:defRPr>
      </a:lvl7pPr>
      <a:lvl8pPr marL="3083948" indent="-268169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000000"/>
          </a:solidFill>
          <a:latin typeface="+mn-lt"/>
        </a:defRPr>
      </a:lvl8pPr>
      <a:lvl9pPr marL="3620286" indent="-268169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39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679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017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356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693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035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372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710" algn="l" defTabSz="10726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031350F-44A2-8A8A-88B3-B0981B51C80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267808" y="4928317"/>
            <a:ext cx="7481094" cy="1046163"/>
          </a:xfrm>
        </p:spPr>
        <p:txBody>
          <a:bodyPr/>
          <a:lstStyle/>
          <a:p>
            <a:r>
              <a:rPr lang="en-US" sz="2400" dirty="0"/>
              <a:t>The way forward for the usage of structured postal address in payments messages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59BDDC-AC20-438B-B91D-B8D51DFF6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60" y="6029016"/>
            <a:ext cx="4645838" cy="400141"/>
          </a:xfrm>
        </p:spPr>
        <p:txBody>
          <a:bodyPr/>
          <a:lstStyle/>
          <a:p>
            <a:r>
              <a:rPr lang="de-CH" dirty="0"/>
              <a:t>October 2023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4A3E7-6AE6-0F41-A752-641B2B26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" y="5733832"/>
            <a:ext cx="709930" cy="70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7ED53-913E-8F16-430D-63B492215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90" y="5756692"/>
            <a:ext cx="1590040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1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9C4B34-89EE-8931-D427-BE80D1F38428}"/>
              </a:ext>
            </a:extLst>
          </p:cNvPr>
          <p:cNvSpPr/>
          <p:nvPr/>
        </p:nvSpPr>
        <p:spPr bwMode="auto">
          <a:xfrm>
            <a:off x="335280" y="78378"/>
            <a:ext cx="9985469" cy="85344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737B8-ACC9-6CA2-1D85-118B236ED8DE}"/>
              </a:ext>
            </a:extLst>
          </p:cNvPr>
          <p:cNvSpPr txBox="1">
            <a:spLocks/>
          </p:cNvSpPr>
          <p:nvPr/>
        </p:nvSpPr>
        <p:spPr>
          <a:xfrm>
            <a:off x="1938793" y="2196985"/>
            <a:ext cx="5648553" cy="5984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5pPr>
            <a:lvl6pPr marL="536325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1072652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608977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2145302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ja-JP" sz="360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Original PMPG proposal</a:t>
            </a:r>
            <a:endParaRPr lang="en-US" sz="3600" kern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638123C-DF9B-7D86-340F-716F429F9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8060" y="6106795"/>
            <a:ext cx="434340" cy="228600"/>
          </a:xfrm>
        </p:spPr>
        <p:txBody>
          <a:bodyPr/>
          <a:lstStyle/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>
            <a:extLst>
              <a:ext uri="{FF2B5EF4-FFF2-40B4-BE49-F238E27FC236}">
                <a16:creationId xmlns:a16="http://schemas.microsoft.com/office/drawing/2014/main" id="{4DF2FF66-6BA6-578C-92BD-F9CADC70B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820" y="1565160"/>
            <a:ext cx="8186365" cy="9732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anchor="ctr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1" algn="l">
              <a:spcBef>
                <a:spcPts val="2000"/>
              </a:spcBef>
              <a:spcAft>
                <a:spcPts val="500"/>
              </a:spcAft>
            </a:pPr>
            <a:r>
              <a:rPr lang="en-US" altLang="ja-JP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Preferred option: </a:t>
            </a:r>
          </a:p>
          <a:p>
            <a:pPr lvl="1" algn="l">
              <a:spcBef>
                <a:spcPts val="500"/>
              </a:spcBef>
              <a:spcAft>
                <a:spcPts val="50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ja-JP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structured </a:t>
            </a:r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(correct usage of elements -&gt; no co-mingling of data)</a:t>
            </a:r>
            <a:endParaRPr lang="en-US" altLang="ja-JP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AB73DDCB-D9C6-C227-4476-1794D2032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051" y="3004554"/>
            <a:ext cx="8186367" cy="24465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anchor="ctr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1" algn="l">
              <a:spcBef>
                <a:spcPts val="600"/>
              </a:spcBef>
              <a:spcAft>
                <a:spcPts val="500"/>
              </a:spcAft>
            </a:pPr>
            <a:r>
              <a:rPr lang="en-US" altLang="ja-JP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option: </a:t>
            </a:r>
          </a:p>
          <a:p>
            <a:pPr lvl="1" algn="l">
              <a:spcBef>
                <a:spcPts val="600"/>
              </a:spcBef>
              <a:spcAft>
                <a:spcPts val="50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 </a:t>
            </a:r>
            <a:r>
              <a:rPr lang="en-US" altLang="ja-JP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</a:t>
            </a:r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of… </a:t>
            </a:r>
          </a:p>
          <a:p>
            <a:pPr lvl="1" algn="l">
              <a:spcBef>
                <a:spcPts val="0"/>
              </a:spcBef>
              <a:spcAft>
                <a:spcPts val="50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structured data – mandatory elements: town name, country and if available 	post code, optional: other structured elements if available</a:t>
            </a:r>
          </a:p>
          <a:p>
            <a:pPr lvl="1" algn="l">
              <a:spcBef>
                <a:spcPts val="600"/>
              </a:spcBef>
              <a:spcAft>
                <a:spcPts val="500"/>
              </a:spcAft>
            </a:pPr>
            <a:r>
              <a:rPr lang="en-US" altLang="ja-JP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and</a:t>
            </a:r>
          </a:p>
          <a:p>
            <a:pPr lvl="1" algn="l">
              <a:spcBef>
                <a:spcPts val="0"/>
              </a:spcBef>
              <a:spcAft>
                <a:spcPts val="500"/>
              </a:spcAft>
            </a:pPr>
            <a:r>
              <a:rPr lang="en-US" altLang="ja-JP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Address Line (for any other address elements that are not available in a 	structured format, except postal code, town name and country)</a:t>
            </a:r>
          </a:p>
        </p:txBody>
      </p:sp>
      <p:sp>
        <p:nvSpPr>
          <p:cNvPr id="110" name="Rectangle 33">
            <a:extLst>
              <a:ext uri="{FF2B5EF4-FFF2-40B4-BE49-F238E27FC236}">
                <a16:creationId xmlns:a16="http://schemas.microsoft.com/office/drawing/2014/main" id="{9AFE2F3E-ACDE-6A61-1CCB-3282E5632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289" y="854270"/>
            <a:ext cx="8684755" cy="7108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700"/>
              </a:spcBef>
              <a:spcAft>
                <a:spcPts val="500"/>
              </a:spcAft>
            </a:pPr>
            <a:r>
              <a:rPr lang="en-US" altLang="ja-JP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November 2025 onwards, the debtor and creditor of a payment transaction (and ultimate debtor &amp; ultimate creditor, if used) must be provided with complete address</a:t>
            </a:r>
            <a:r>
              <a:rPr lang="en-US" altLang="ja-JP" sz="1600" b="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ja-JP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one of the following options: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35E014-4005-4D47-8B6C-6E046F1440F8}"/>
              </a:ext>
            </a:extLst>
          </p:cNvPr>
          <p:cNvSpPr txBox="1">
            <a:spLocks/>
          </p:cNvSpPr>
          <p:nvPr/>
        </p:nvSpPr>
        <p:spPr>
          <a:xfrm>
            <a:off x="349281" y="289805"/>
            <a:ext cx="3947660" cy="3871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5pPr>
            <a:lvl6pPr marL="536325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1072652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608977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2145302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ja-JP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Original PMPG Recommendation </a:t>
            </a:r>
            <a:endParaRPr lang="en-US" sz="2000" kern="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88ABFBA4-DBC3-2D8D-7776-C90D14ECF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684" y="5669276"/>
            <a:ext cx="8541706" cy="5243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lnSpc>
                <a:spcPts val="1600"/>
              </a:lnSpc>
              <a:spcBef>
                <a:spcPts val="2000"/>
              </a:spcBef>
              <a:spcAft>
                <a:spcPts val="500"/>
              </a:spcAft>
            </a:pPr>
            <a:r>
              <a:rPr lang="en-US" altLang="ja-JP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compromise will ease the migration to structure for the global industry (corporates and FIs), facilitate automation of pre-payment processing for sanctions and embargo filtering and eliminate friction with the provision of additional address information.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DCD620-48F2-A1BB-81F8-61FDBD3DCA1D}"/>
              </a:ext>
            </a:extLst>
          </p:cNvPr>
          <p:cNvSpPr/>
          <p:nvPr/>
        </p:nvSpPr>
        <p:spPr>
          <a:xfrm rot="19858807">
            <a:off x="1843779" y="2956353"/>
            <a:ext cx="446517" cy="1566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new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685056-8E87-A28B-390C-BEF44A6FB9D1}"/>
              </a:ext>
            </a:extLst>
          </p:cNvPr>
          <p:cNvGrpSpPr/>
          <p:nvPr/>
        </p:nvGrpSpPr>
        <p:grpSpPr>
          <a:xfrm>
            <a:off x="1628126" y="5669909"/>
            <a:ext cx="133187" cy="409302"/>
            <a:chOff x="398284" y="4484914"/>
            <a:chExt cx="185190" cy="7489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FD21FF-6D37-0820-3F16-C250F3FC9179}"/>
                </a:ext>
              </a:extLst>
            </p:cNvPr>
            <p:cNvCxnSpPr/>
            <p:nvPr/>
          </p:nvCxnSpPr>
          <p:spPr bwMode="auto">
            <a:xfrm>
              <a:off x="398284" y="4484914"/>
              <a:ext cx="185190" cy="3744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927691-3A85-67C2-1ECD-2D8421BE72D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8284" y="4859383"/>
              <a:ext cx="185190" cy="3744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45DD4F2-E875-21F1-A8DD-CC358A37C438}"/>
              </a:ext>
            </a:extLst>
          </p:cNvPr>
          <p:cNvSpPr/>
          <p:nvPr/>
        </p:nvSpPr>
        <p:spPr bwMode="auto">
          <a:xfrm>
            <a:off x="1761309" y="1833991"/>
            <a:ext cx="409302" cy="4093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275F92-F3FE-B68B-93C7-69DE15BA1055}"/>
              </a:ext>
            </a:extLst>
          </p:cNvPr>
          <p:cNvSpPr/>
          <p:nvPr/>
        </p:nvSpPr>
        <p:spPr bwMode="auto">
          <a:xfrm>
            <a:off x="1761309" y="4023192"/>
            <a:ext cx="409302" cy="4093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8" name="Rectangle 33">
            <a:extLst>
              <a:ext uri="{FF2B5EF4-FFF2-40B4-BE49-F238E27FC236}">
                <a16:creationId xmlns:a16="http://schemas.microsoft.com/office/drawing/2014/main" id="{212B29C2-C0F2-EF47-72EF-84E93138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287" y="6403975"/>
            <a:ext cx="9015681" cy="1982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700"/>
              </a:spcBef>
              <a:spcAft>
                <a:spcPts val="500"/>
              </a:spcAft>
            </a:pPr>
            <a:r>
              <a:rPr lang="en-US" altLang="ja-JP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ja-JP" b="0" dirty="0">
                <a:latin typeface="Calibri" panose="020F0502020204030204" pitchFamily="34" charset="0"/>
                <a:cs typeface="Calibri" panose="020F0502020204030204" pitchFamily="34" charset="0"/>
              </a:rPr>
              <a:t> Unless BIC is used. Exceptions in certain jurisdictions are possible, e.g., for domestic or intra-EU payments where only name &amp; account number are required.</a:t>
            </a:r>
            <a:endParaRPr lang="en-US" altLang="ja-JP" b="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77E4DF-A81F-880E-9BA0-2D824A95E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8060" y="6106795"/>
            <a:ext cx="434340" cy="228600"/>
          </a:xfrm>
        </p:spPr>
        <p:txBody>
          <a:bodyPr/>
          <a:lstStyle/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4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37B4358-E468-D4C2-1DD1-F8D17BD80C89}"/>
              </a:ext>
            </a:extLst>
          </p:cNvPr>
          <p:cNvSpPr txBox="1">
            <a:spLocks/>
          </p:cNvSpPr>
          <p:nvPr/>
        </p:nvSpPr>
        <p:spPr>
          <a:xfrm>
            <a:off x="359145" y="287265"/>
            <a:ext cx="7820640" cy="38713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eaLnBrk="1" hangingPunct="1">
              <a:defRPr sz="2000" kern="0">
                <a:solidFill>
                  <a:srgbClr val="001D5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eaLnBrk="1" hangingPunct="1">
              <a:defRPr sz="3800">
                <a:solidFill>
                  <a:srgbClr val="001D58"/>
                </a:solidFill>
              </a:defRPr>
            </a:lvl2pPr>
            <a:lvl3pPr algn="l" eaLnBrk="1" hangingPunct="1">
              <a:defRPr sz="3800">
                <a:solidFill>
                  <a:srgbClr val="001D58"/>
                </a:solidFill>
              </a:defRPr>
            </a:lvl3pPr>
            <a:lvl4pPr algn="l" eaLnBrk="1" hangingPunct="1">
              <a:defRPr sz="3800">
                <a:solidFill>
                  <a:srgbClr val="001D58"/>
                </a:solidFill>
              </a:defRPr>
            </a:lvl4pPr>
            <a:lvl5pPr algn="l" eaLnBrk="1" hangingPunct="1">
              <a:defRPr sz="3800">
                <a:solidFill>
                  <a:srgbClr val="001D58"/>
                </a:solidFill>
              </a:defRPr>
            </a:lvl5pPr>
            <a:lvl6pPr marL="53632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6pPr>
            <a:lvl7pPr marL="1072652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7pPr>
            <a:lvl8pPr marL="1608977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8pPr>
            <a:lvl9pPr marL="2145302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9pPr>
          </a:lstStyle>
          <a:p>
            <a:r>
              <a:rPr lang="en-US" altLang="ja-JP" dirty="0"/>
              <a:t>Examples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F862310-07D6-0108-54F7-C87D13333ABC}"/>
              </a:ext>
            </a:extLst>
          </p:cNvPr>
          <p:cNvSpPr/>
          <p:nvPr/>
        </p:nvSpPr>
        <p:spPr>
          <a:xfrm>
            <a:off x="6270222" y="1495435"/>
            <a:ext cx="4110445" cy="2391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0" tIns="0" rIns="0" bIns="0" anchor="ctr"/>
          <a:lstStyle/>
          <a:p>
            <a:endParaRPr lang="en-US" sz="900" dirty="0">
              <a:solidFill>
                <a:schemeClr val="accent4">
                  <a:lumMod val="50000"/>
                </a:schemeClr>
              </a:solidFill>
              <a:latin typeface="Frutiger 55 Roman" pitchFamily="34" charset="0"/>
            </a:endParaRPr>
          </a:p>
        </p:txBody>
      </p:sp>
      <p:pic>
        <p:nvPicPr>
          <p:cNvPr id="45" name="Picture 3">
            <a:extLst>
              <a:ext uri="{FF2B5EF4-FFF2-40B4-BE49-F238E27FC236}">
                <a16:creationId xmlns:a16="http://schemas.microsoft.com/office/drawing/2014/main" id="{5D50654E-C766-FFC0-4FEB-6A36066F1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48" y="1562063"/>
            <a:ext cx="3437595" cy="218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66FA8C1-06B2-AB76-3952-33EB12A24869}"/>
              </a:ext>
            </a:extLst>
          </p:cNvPr>
          <p:cNvSpPr/>
          <p:nvPr/>
        </p:nvSpPr>
        <p:spPr>
          <a:xfrm>
            <a:off x="7772713" y="2547931"/>
            <a:ext cx="176211" cy="204394"/>
          </a:xfrm>
          <a:prstGeom prst="rect">
            <a:avLst/>
          </a:prstGeom>
          <a:solidFill>
            <a:srgbClr val="FF6A2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8E20A5-4996-62C5-D776-6E2B25353945}"/>
              </a:ext>
            </a:extLst>
          </p:cNvPr>
          <p:cNvSpPr/>
          <p:nvPr/>
        </p:nvSpPr>
        <p:spPr>
          <a:xfrm>
            <a:off x="7397269" y="2378267"/>
            <a:ext cx="551655" cy="162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B6AC9C-94AF-DB91-03B0-ADC0CB070C17}"/>
              </a:ext>
            </a:extLst>
          </p:cNvPr>
          <p:cNvSpPr/>
          <p:nvPr/>
        </p:nvSpPr>
        <p:spPr>
          <a:xfrm>
            <a:off x="8031372" y="2370953"/>
            <a:ext cx="152488" cy="162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AAED4B-9270-7C07-AA62-CA0266E1DA79}"/>
              </a:ext>
            </a:extLst>
          </p:cNvPr>
          <p:cNvSpPr/>
          <p:nvPr/>
        </p:nvSpPr>
        <p:spPr>
          <a:xfrm>
            <a:off x="7397266" y="3108659"/>
            <a:ext cx="375444" cy="162000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68279A-00A3-A40C-C080-E75209EC6FE8}"/>
              </a:ext>
            </a:extLst>
          </p:cNvPr>
          <p:cNvSpPr/>
          <p:nvPr/>
        </p:nvSpPr>
        <p:spPr>
          <a:xfrm>
            <a:off x="7836206" y="3108659"/>
            <a:ext cx="207244" cy="162000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018A26-1BCE-CE1A-9399-91C8A23D1E40}"/>
              </a:ext>
            </a:extLst>
          </p:cNvPr>
          <p:cNvSpPr/>
          <p:nvPr/>
        </p:nvSpPr>
        <p:spPr>
          <a:xfrm>
            <a:off x="7397268" y="2925940"/>
            <a:ext cx="442119" cy="162000"/>
          </a:xfrm>
          <a:prstGeom prst="rect">
            <a:avLst/>
          </a:prstGeom>
          <a:solidFill>
            <a:srgbClr val="3692CA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F6B983-3B35-94FC-D991-6F9B7189CB1A}"/>
              </a:ext>
            </a:extLst>
          </p:cNvPr>
          <p:cNvSpPr/>
          <p:nvPr/>
        </p:nvSpPr>
        <p:spPr>
          <a:xfrm>
            <a:off x="7938600" y="2925940"/>
            <a:ext cx="952500" cy="162000"/>
          </a:xfrm>
          <a:prstGeom prst="rect">
            <a:avLst/>
          </a:prstGeom>
          <a:solidFill>
            <a:srgbClr val="3692CA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85DB270-A2BC-E6AC-3759-B7D7D241C7DB}"/>
              </a:ext>
            </a:extLst>
          </p:cNvPr>
          <p:cNvSpPr/>
          <p:nvPr/>
        </p:nvSpPr>
        <p:spPr>
          <a:xfrm>
            <a:off x="8036138" y="2200088"/>
            <a:ext cx="989993" cy="162000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A7B8B6F-9FF7-C19F-1DF2-04E3A1825059}"/>
              </a:ext>
            </a:extLst>
          </p:cNvPr>
          <p:cNvSpPr/>
          <p:nvPr/>
        </p:nvSpPr>
        <p:spPr>
          <a:xfrm>
            <a:off x="6878439" y="1835400"/>
            <a:ext cx="2046489" cy="162000"/>
          </a:xfrm>
          <a:prstGeom prst="rect">
            <a:avLst/>
          </a:prstGeom>
          <a:solidFill>
            <a:srgbClr val="FFBA9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55" name="Text Box 13">
            <a:extLst>
              <a:ext uri="{FF2B5EF4-FFF2-40B4-BE49-F238E27FC236}">
                <a16:creationId xmlns:a16="http://schemas.microsoft.com/office/drawing/2014/main" id="{65D9C9A6-6577-E48C-4F82-CC3BEB47C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548" y="1244784"/>
            <a:ext cx="2991960" cy="169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de-DE" sz="1050" b="1" dirty="0">
                <a:solidFill>
                  <a:schemeClr val="accent4">
                    <a:lumMod val="50000"/>
                  </a:schemeClr>
                </a:solidFill>
                <a:cs typeface="+mn-cs"/>
              </a:rPr>
              <a:t>Fully structured</a:t>
            </a:r>
            <a:endParaRPr lang="en-US" altLang="de-DE" sz="1050" dirty="0">
              <a:solidFill>
                <a:schemeClr val="accent4">
                  <a:lumMod val="50000"/>
                </a:schemeClr>
              </a:solidFill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64582F-DE60-B6F6-A099-3604B80909F6}"/>
              </a:ext>
            </a:extLst>
          </p:cNvPr>
          <p:cNvSpPr/>
          <p:nvPr/>
        </p:nvSpPr>
        <p:spPr>
          <a:xfrm>
            <a:off x="7397265" y="2746879"/>
            <a:ext cx="559968" cy="162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911FC4B-D7C8-81D0-54EC-58977D788FA5}"/>
              </a:ext>
            </a:extLst>
          </p:cNvPr>
          <p:cNvSpPr/>
          <p:nvPr/>
        </p:nvSpPr>
        <p:spPr>
          <a:xfrm>
            <a:off x="8051640" y="2739564"/>
            <a:ext cx="363213" cy="162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D2A6AA1-B18B-9F8B-3262-A589F60991A1}"/>
              </a:ext>
            </a:extLst>
          </p:cNvPr>
          <p:cNvSpPr/>
          <p:nvPr/>
        </p:nvSpPr>
        <p:spPr>
          <a:xfrm>
            <a:off x="7388956" y="2532952"/>
            <a:ext cx="281041" cy="204394"/>
          </a:xfrm>
          <a:prstGeom prst="rect">
            <a:avLst/>
          </a:prstGeom>
          <a:solidFill>
            <a:srgbClr val="FF6A2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19DAFBE-1B75-478B-F56D-B28666BB1223}"/>
              </a:ext>
            </a:extLst>
          </p:cNvPr>
          <p:cNvSpPr/>
          <p:nvPr/>
        </p:nvSpPr>
        <p:spPr>
          <a:xfrm>
            <a:off x="1541285" y="1466859"/>
            <a:ext cx="4491710" cy="2391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0" tIns="0" rIns="0" bIns="0" anchor="ctr"/>
          <a:lstStyle/>
          <a:p>
            <a:endParaRPr lang="en-US" sz="900" dirty="0">
              <a:solidFill>
                <a:schemeClr val="accent4">
                  <a:lumMod val="50000"/>
                </a:schemeClr>
              </a:solidFill>
              <a:latin typeface="Frutiger 55 Roman" pitchFamily="34" charset="0"/>
            </a:endParaRPr>
          </a:p>
        </p:txBody>
      </p:sp>
      <p:pic>
        <p:nvPicPr>
          <p:cNvPr id="60" name="Picture 3">
            <a:extLst>
              <a:ext uri="{FF2B5EF4-FFF2-40B4-BE49-F238E27FC236}">
                <a16:creationId xmlns:a16="http://schemas.microsoft.com/office/drawing/2014/main" id="{A20526CF-808C-B0B3-1F7F-0202F3DB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30" y="1573449"/>
            <a:ext cx="4266124" cy="216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13">
            <a:extLst>
              <a:ext uri="{FF2B5EF4-FFF2-40B4-BE49-F238E27FC236}">
                <a16:creationId xmlns:a16="http://schemas.microsoft.com/office/drawing/2014/main" id="{85AAC8F2-F24B-C425-7837-629420AA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816" y="1190001"/>
            <a:ext cx="2299384" cy="169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de-DE" sz="1050" b="1" dirty="0">
                <a:solidFill>
                  <a:schemeClr val="accent4">
                    <a:lumMod val="50000"/>
                  </a:schemeClr>
                </a:solidFill>
                <a:cs typeface="+mn-cs"/>
              </a:rPr>
              <a:t>Unstructured</a:t>
            </a:r>
            <a:endParaRPr lang="en-US" altLang="de-DE" sz="1050" dirty="0">
              <a:solidFill>
                <a:schemeClr val="accent4">
                  <a:lumMod val="50000"/>
                </a:schemeClr>
              </a:solidFill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F1E064B-180C-EAB4-D579-081F73A0D2E5}"/>
              </a:ext>
            </a:extLst>
          </p:cNvPr>
          <p:cNvSpPr/>
          <p:nvPr/>
        </p:nvSpPr>
        <p:spPr>
          <a:xfrm>
            <a:off x="7395303" y="2198018"/>
            <a:ext cx="549648" cy="162000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65FCABA-AA6D-FA7B-E016-ED40F887BCC4}"/>
              </a:ext>
            </a:extLst>
          </p:cNvPr>
          <p:cNvSpPr/>
          <p:nvPr/>
        </p:nvSpPr>
        <p:spPr>
          <a:xfrm>
            <a:off x="6591495" y="1639249"/>
            <a:ext cx="3365144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&lt;Cdtr&gt;</a:t>
            </a:r>
          </a:p>
          <a:p>
            <a:pPr marL="361959" algn="l">
              <a:spcBef>
                <a:spcPts val="0"/>
              </a:spcBef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&lt;Nm&gt;</a:t>
            </a:r>
            <a:r>
              <a:rPr lang="de-CH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JOHN SMITH</a:t>
            </a: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&lt;/Nm&gt;</a:t>
            </a:r>
          </a:p>
          <a:p>
            <a:pPr marL="361959" algn="l" defTabSz="623903">
              <a:spcBef>
                <a:spcPts val="0"/>
              </a:spcBef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&lt;PstlAdr&gt;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&lt;StrtNm&gt;</a:t>
            </a:r>
            <a:r>
              <a:rPr lang="de-CH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HOOGSTRAAT</a:t>
            </a: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&lt;/StrtNm&gt;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&lt;BldgNb&gt;</a:t>
            </a:r>
            <a:r>
              <a:rPr lang="de-CH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6</a:t>
            </a: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&lt;/BldgNb&gt;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&lt;Flr&gt;</a:t>
            </a:r>
            <a:r>
              <a:rPr lang="de-CH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18</a:t>
            </a: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&lt;/Flr&gt;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&lt;PstlCd&gt;</a:t>
            </a:r>
            <a:r>
              <a:rPr lang="de-CH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1000</a:t>
            </a: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&lt;/PstlCd&gt;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&lt;TwnNm&gt;</a:t>
            </a:r>
            <a:r>
              <a:rPr lang="de-CH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BRUSSELS</a:t>
            </a: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&lt;/TwnNm&gt;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&lt;Ctry&gt;</a:t>
            </a:r>
            <a:r>
              <a:rPr lang="de-CH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BE</a:t>
            </a: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&lt;/Ctry&gt;	</a:t>
            </a:r>
          </a:p>
          <a:p>
            <a:pPr marL="361959" lvl="2" algn="l">
              <a:spcBef>
                <a:spcPts val="0"/>
              </a:spcBef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&lt;/PstlAdr&gt;</a:t>
            </a:r>
          </a:p>
          <a:p>
            <a:pPr marL="0" lvl="2" algn="l">
              <a:spcBef>
                <a:spcPts val="0"/>
              </a:spcBef>
              <a:tabLst>
                <a:tab pos="623903" algn="l"/>
              </a:tabLst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&lt;/Cdtr&gt;	</a:t>
            </a:r>
            <a:endParaRPr lang="es-ES" dirty="0">
              <a:solidFill>
                <a:schemeClr val="accent4">
                  <a:lumMod val="50000"/>
                </a:schemeClr>
              </a:solidFill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A4D8A65-B0D5-CD1C-A03A-0EE2560E84A2}"/>
              </a:ext>
            </a:extLst>
          </p:cNvPr>
          <p:cNvSpPr/>
          <p:nvPr/>
        </p:nvSpPr>
        <p:spPr>
          <a:xfrm>
            <a:off x="2127189" y="2448538"/>
            <a:ext cx="3703214" cy="67191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prstClr val="black"/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EC1C626-BD14-5BFF-6AA9-0CEBC6652532}"/>
              </a:ext>
            </a:extLst>
          </p:cNvPr>
          <p:cNvSpPr/>
          <p:nvPr/>
        </p:nvSpPr>
        <p:spPr>
          <a:xfrm>
            <a:off x="2267379" y="2050163"/>
            <a:ext cx="953514" cy="144000"/>
          </a:xfrm>
          <a:prstGeom prst="rect">
            <a:avLst/>
          </a:prstGeom>
          <a:solidFill>
            <a:srgbClr val="FFBA9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prstClr val="black"/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FC7227D-E797-BA57-B166-E9EF9760B634}"/>
              </a:ext>
            </a:extLst>
          </p:cNvPr>
          <p:cNvSpPr/>
          <p:nvPr/>
        </p:nvSpPr>
        <p:spPr>
          <a:xfrm>
            <a:off x="1986395" y="2050163"/>
            <a:ext cx="192087" cy="144000"/>
          </a:xfrm>
          <a:prstGeom prst="rect">
            <a:avLst/>
          </a:prstGeom>
          <a:solidFill>
            <a:srgbClr val="FFBA9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prstClr val="black"/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986CE1A-D203-2299-BA8C-AECF66972888}"/>
              </a:ext>
            </a:extLst>
          </p:cNvPr>
          <p:cNvSpPr/>
          <p:nvPr/>
        </p:nvSpPr>
        <p:spPr>
          <a:xfrm>
            <a:off x="1728197" y="1835399"/>
            <a:ext cx="4118001" cy="171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ts val="400"/>
              </a:spcBef>
            </a:pPr>
            <a:r>
              <a:rPr lang="de-CH" sz="110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&lt;Cdtr&gt;</a:t>
            </a:r>
          </a:p>
          <a:p>
            <a:pPr algn="l">
              <a:spcBef>
                <a:spcPts val="400"/>
              </a:spcBef>
              <a:tabLst>
                <a:tab pos="177804" algn="l"/>
              </a:tabLst>
            </a:pPr>
            <a:r>
              <a:rPr lang="de-CH" sz="110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&lt;Nm&gt;</a:t>
            </a:r>
            <a:r>
              <a:rPr lang="de-CH" sz="1100" b="1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JOHN SMITH</a:t>
            </a:r>
            <a:r>
              <a:rPr lang="de-CH" sz="110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&lt;/Nm&gt;</a:t>
            </a:r>
          </a:p>
          <a:p>
            <a:pPr marL="177804" lvl="1" algn="l" defTabSz="623903">
              <a:spcBef>
                <a:spcPts val="400"/>
              </a:spcBef>
            </a:pPr>
            <a:r>
              <a:rPr lang="de-CH" sz="110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&lt;PstlAdr&gt;</a:t>
            </a:r>
          </a:p>
          <a:p>
            <a:pPr marL="449274" lvl="4" algn="l">
              <a:spcBef>
                <a:spcPts val="400"/>
              </a:spcBef>
            </a:pPr>
            <a:r>
              <a:rPr lang="de-CH" sz="110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&lt;AdrLine&gt;</a:t>
            </a:r>
            <a:r>
              <a:rPr lang="de-CH" sz="1100" b="1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HOOGSTRAAT 6, 18th floor</a:t>
            </a:r>
            <a:r>
              <a:rPr lang="de-CH" sz="110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&lt;/AdrLine&gt;</a:t>
            </a:r>
            <a:endParaRPr lang="de-CH" sz="1100" b="1" dirty="0">
              <a:solidFill>
                <a:prstClr val="black"/>
              </a:solidFill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 marL="449274" lvl="4" algn="l">
              <a:spcBef>
                <a:spcPts val="400"/>
              </a:spcBef>
            </a:pPr>
            <a:r>
              <a:rPr lang="de-CH" sz="110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&lt;AdrLine&gt;</a:t>
            </a:r>
            <a:r>
              <a:rPr lang="de-CH" sz="1100" b="1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1000 BRUSSELS</a:t>
            </a:r>
            <a:r>
              <a:rPr lang="de-CH" sz="110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&lt;/AdrLine&gt;</a:t>
            </a:r>
          </a:p>
          <a:p>
            <a:pPr marL="449274" lvl="4" algn="l">
              <a:spcBef>
                <a:spcPts val="400"/>
              </a:spcBef>
            </a:pPr>
            <a:r>
              <a:rPr lang="de-CH" sz="110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&lt;AdrLine&gt;</a:t>
            </a:r>
            <a:r>
              <a:rPr lang="de-CH" sz="1100" b="1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BE</a:t>
            </a:r>
            <a:r>
              <a:rPr lang="de-CH" sz="110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&lt;/AdrLine&gt;</a:t>
            </a:r>
          </a:p>
          <a:p>
            <a:pPr marL="177804" algn="l">
              <a:spcBef>
                <a:spcPts val="400"/>
              </a:spcBef>
            </a:pPr>
            <a:r>
              <a:rPr lang="de-CH" sz="110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&lt;/PstlAdr&gt;</a:t>
            </a:r>
          </a:p>
          <a:p>
            <a:pPr algn="l">
              <a:spcBef>
                <a:spcPts val="400"/>
              </a:spcBef>
              <a:tabLst>
                <a:tab pos="536589" algn="l"/>
              </a:tabLst>
            </a:pPr>
            <a:r>
              <a:rPr lang="de-CH" sz="110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&lt;/Cdtr&gt;	</a:t>
            </a:r>
            <a:endParaRPr lang="es-ES" sz="1100" dirty="0">
              <a:solidFill>
                <a:prstClr val="black"/>
              </a:solidFill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933DCBE-8A45-4279-2C2B-809EDF784EEC}"/>
              </a:ext>
            </a:extLst>
          </p:cNvPr>
          <p:cNvSpPr/>
          <p:nvPr/>
        </p:nvSpPr>
        <p:spPr>
          <a:xfrm rot="1714671">
            <a:off x="9308702" y="1505441"/>
            <a:ext cx="1053328" cy="17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dirty="0"/>
              <a:t>Preferred</a:t>
            </a:r>
            <a:endParaRPr lang="en-US" sz="8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CE3698C-F99E-1BE5-11D9-03A2718DCD4B}"/>
              </a:ext>
            </a:extLst>
          </p:cNvPr>
          <p:cNvSpPr/>
          <p:nvPr/>
        </p:nvSpPr>
        <p:spPr>
          <a:xfrm>
            <a:off x="3165336" y="4262291"/>
            <a:ext cx="5330136" cy="2032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0" tIns="0" rIns="0" bIns="0" anchor="ctr"/>
          <a:lstStyle/>
          <a:p>
            <a:endParaRPr lang="en-US" sz="900" dirty="0">
              <a:solidFill>
                <a:schemeClr val="accent4">
                  <a:lumMod val="50000"/>
                </a:schemeClr>
              </a:solidFill>
              <a:latin typeface="Frutiger 55 Roman" pitchFamily="34" charset="0"/>
            </a:endParaRPr>
          </a:p>
        </p:txBody>
      </p:sp>
      <p:pic>
        <p:nvPicPr>
          <p:cNvPr id="72" name="Picture 3">
            <a:extLst>
              <a:ext uri="{FF2B5EF4-FFF2-40B4-BE49-F238E27FC236}">
                <a16:creationId xmlns:a16="http://schemas.microsoft.com/office/drawing/2014/main" id="{F2E0687B-0B8C-ACF6-EC4E-805CB6A65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05" y="4340714"/>
            <a:ext cx="5113507" cy="185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CD4665F5-918E-4DAA-5BD0-50D66E3E68D1}"/>
              </a:ext>
            </a:extLst>
          </p:cNvPr>
          <p:cNvSpPr/>
          <p:nvPr/>
        </p:nvSpPr>
        <p:spPr>
          <a:xfrm>
            <a:off x="4074123" y="5342796"/>
            <a:ext cx="375444" cy="162000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028FCFA-7BFC-2D7F-E93C-A9D0EA5FDF33}"/>
              </a:ext>
            </a:extLst>
          </p:cNvPr>
          <p:cNvSpPr/>
          <p:nvPr/>
        </p:nvSpPr>
        <p:spPr>
          <a:xfrm>
            <a:off x="4513063" y="5342796"/>
            <a:ext cx="207244" cy="162000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C2FE30C-FEA9-191E-9DFF-DA2388FDFB28}"/>
              </a:ext>
            </a:extLst>
          </p:cNvPr>
          <p:cNvSpPr/>
          <p:nvPr/>
        </p:nvSpPr>
        <p:spPr>
          <a:xfrm>
            <a:off x="4074125" y="5160078"/>
            <a:ext cx="442119" cy="162000"/>
          </a:xfrm>
          <a:prstGeom prst="rect">
            <a:avLst/>
          </a:prstGeom>
          <a:solidFill>
            <a:srgbClr val="3692CA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2F486D1-358E-6DF4-16FA-696C4D301DF5}"/>
              </a:ext>
            </a:extLst>
          </p:cNvPr>
          <p:cNvSpPr/>
          <p:nvPr/>
        </p:nvSpPr>
        <p:spPr>
          <a:xfrm>
            <a:off x="4615457" y="5160078"/>
            <a:ext cx="952500" cy="162000"/>
          </a:xfrm>
          <a:prstGeom prst="rect">
            <a:avLst/>
          </a:prstGeom>
          <a:solidFill>
            <a:srgbClr val="3692CA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CC56777-24ED-254E-EBBF-7AE559C32253}"/>
              </a:ext>
            </a:extLst>
          </p:cNvPr>
          <p:cNvSpPr/>
          <p:nvPr/>
        </p:nvSpPr>
        <p:spPr>
          <a:xfrm>
            <a:off x="3555296" y="4614054"/>
            <a:ext cx="2046489" cy="162000"/>
          </a:xfrm>
          <a:prstGeom prst="rect">
            <a:avLst/>
          </a:prstGeom>
          <a:solidFill>
            <a:srgbClr val="FFBA9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A341D61-3687-0B1F-622F-FDF2295A20BD}"/>
              </a:ext>
            </a:extLst>
          </p:cNvPr>
          <p:cNvSpPr/>
          <p:nvPr/>
        </p:nvSpPr>
        <p:spPr>
          <a:xfrm>
            <a:off x="4074122" y="4981018"/>
            <a:ext cx="559968" cy="162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BC8B129-9C81-3503-A822-E9A882186B78}"/>
              </a:ext>
            </a:extLst>
          </p:cNvPr>
          <p:cNvSpPr/>
          <p:nvPr/>
        </p:nvSpPr>
        <p:spPr>
          <a:xfrm>
            <a:off x="4728497" y="4973703"/>
            <a:ext cx="363213" cy="162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chemeClr val="accent4">
                  <a:lumMod val="50000"/>
                </a:schemeClr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CBDC2B8-4FF4-A23C-25CC-A3A708766375}"/>
              </a:ext>
            </a:extLst>
          </p:cNvPr>
          <p:cNvSpPr/>
          <p:nvPr/>
        </p:nvSpPr>
        <p:spPr>
          <a:xfrm>
            <a:off x="4806373" y="5504800"/>
            <a:ext cx="2240175" cy="18882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prstClr val="black"/>
              </a:solidFill>
              <a:latin typeface="Frutiger 55 Roman"/>
              <a:ea typeface="MS PGothic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F7C322E-739D-531F-BD06-58575B583A0B}"/>
              </a:ext>
            </a:extLst>
          </p:cNvPr>
          <p:cNvSpPr/>
          <p:nvPr/>
        </p:nvSpPr>
        <p:spPr>
          <a:xfrm>
            <a:off x="3268355" y="4417903"/>
            <a:ext cx="524123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&lt;Cdtr&gt;</a:t>
            </a:r>
          </a:p>
          <a:p>
            <a:pPr marL="361959" algn="l">
              <a:spcBef>
                <a:spcPts val="0"/>
              </a:spcBef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&lt;Nm&gt;</a:t>
            </a:r>
            <a:r>
              <a:rPr lang="de-CH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JOHN SMITH</a:t>
            </a: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&lt;/Nm&gt;</a:t>
            </a:r>
          </a:p>
          <a:p>
            <a:pPr marL="361959" algn="l" defTabSz="623903">
              <a:spcBef>
                <a:spcPts val="0"/>
              </a:spcBef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&lt;PstlAdr&gt;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&lt;PstlCd&gt;</a:t>
            </a:r>
            <a:r>
              <a:rPr lang="de-CH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1000</a:t>
            </a: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&lt;/PstlCd&gt;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&lt;TwnNm&gt;</a:t>
            </a:r>
            <a:r>
              <a:rPr lang="de-CH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BRUSSELS</a:t>
            </a: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&lt;/TwnNm&gt;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&lt;Ctry&gt;</a:t>
            </a:r>
            <a:r>
              <a:rPr lang="de-CH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BE</a:t>
            </a: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&lt;/Ctry&gt;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&lt;AdrLine&gt;</a:t>
            </a:r>
            <a:r>
              <a:rPr lang="de-CH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HOOGSTRAAT 6, 18th floor</a:t>
            </a:r>
            <a:r>
              <a:rPr lang="de-CH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&lt;/AdrLine&gt;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</a:pPr>
            <a:r>
              <a:rPr lang="de-CH" b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    </a:t>
            </a: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&lt;/PstlAdr&gt;</a:t>
            </a:r>
          </a:p>
          <a:p>
            <a:pPr marL="0" lvl="2" algn="l">
              <a:spcBef>
                <a:spcPts val="0"/>
              </a:spcBef>
              <a:tabLst>
                <a:tab pos="623903" algn="l"/>
              </a:tabLst>
            </a:pPr>
            <a:r>
              <a:rPr lang="de-CH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&lt;/Cdtr&gt;	</a:t>
            </a:r>
            <a:endParaRPr lang="es-ES" dirty="0">
              <a:solidFill>
                <a:schemeClr val="accent4">
                  <a:lumMod val="50000"/>
                </a:schemeClr>
              </a:solidFill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1CA5B8-C80A-CB02-B063-1162D9BB5B8E}"/>
              </a:ext>
            </a:extLst>
          </p:cNvPr>
          <p:cNvSpPr/>
          <p:nvPr/>
        </p:nvSpPr>
        <p:spPr>
          <a:xfrm rot="1551970">
            <a:off x="8067590" y="4339603"/>
            <a:ext cx="446517" cy="1566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new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AF960AD9-A8AB-3991-F991-C2E7D1CF3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327" y="4048405"/>
            <a:ext cx="2991960" cy="169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de-DE" sz="1050" b="1" dirty="0">
                <a:solidFill>
                  <a:schemeClr val="accent4">
                    <a:lumMod val="50000"/>
                  </a:schemeClr>
                </a:solidFill>
                <a:cs typeface="+mn-cs"/>
              </a:rPr>
              <a:t>Hybrid</a:t>
            </a:r>
            <a:endParaRPr lang="en-US" altLang="de-DE" sz="1050" dirty="0">
              <a:solidFill>
                <a:schemeClr val="accent4">
                  <a:lumMod val="50000"/>
                </a:schemeClr>
              </a:solidFill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8F54BA-9B30-B420-D610-8B897370C10F}"/>
              </a:ext>
            </a:extLst>
          </p:cNvPr>
          <p:cNvSpPr/>
          <p:nvPr/>
        </p:nvSpPr>
        <p:spPr>
          <a:xfrm rot="1714671">
            <a:off x="5087257" y="1339837"/>
            <a:ext cx="996746" cy="423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Originally planned end date: NOV25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7F2D21A-9B16-D0E0-3132-A1CAFDDD0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48060" y="6106795"/>
            <a:ext cx="434340" cy="228600"/>
          </a:xfrm>
        </p:spPr>
        <p:txBody>
          <a:bodyPr/>
          <a:lstStyle/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7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9C4B34-89EE-8931-D427-BE80D1F38428}"/>
              </a:ext>
            </a:extLst>
          </p:cNvPr>
          <p:cNvSpPr/>
          <p:nvPr/>
        </p:nvSpPr>
        <p:spPr bwMode="auto">
          <a:xfrm>
            <a:off x="262218" y="78378"/>
            <a:ext cx="10105463" cy="85344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737B8-ACC9-6CA2-1D85-118B236ED8DE}"/>
              </a:ext>
            </a:extLst>
          </p:cNvPr>
          <p:cNvSpPr txBox="1">
            <a:spLocks/>
          </p:cNvSpPr>
          <p:nvPr/>
        </p:nvSpPr>
        <p:spPr>
          <a:xfrm>
            <a:off x="1938789" y="2196982"/>
            <a:ext cx="8172042" cy="19975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5pPr>
            <a:lvl6pPr marL="536325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1072652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608977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2145302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ja-JP" sz="360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 decisions after Payments Standard Maintenance Group (27.06.2023) and HVPS+ Workshop (28.06.2023)</a:t>
            </a:r>
            <a:endParaRPr lang="en-US" sz="3600" kern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8DBE4FA-F0FB-389B-D317-93B0D47812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7120" y="6106795"/>
            <a:ext cx="335280" cy="228600"/>
          </a:xfrm>
        </p:spPr>
        <p:txBody>
          <a:bodyPr/>
          <a:lstStyle/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5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37B4358-E468-D4C2-1DD1-F8D17BD80C89}"/>
              </a:ext>
            </a:extLst>
          </p:cNvPr>
          <p:cNvSpPr txBox="1">
            <a:spLocks/>
          </p:cNvSpPr>
          <p:nvPr/>
        </p:nvSpPr>
        <p:spPr>
          <a:xfrm>
            <a:off x="398914" y="287265"/>
            <a:ext cx="7820640" cy="38713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eaLnBrk="1" hangingPunct="1">
              <a:defRPr sz="2000" kern="0">
                <a:solidFill>
                  <a:srgbClr val="001D5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eaLnBrk="1" hangingPunct="1">
              <a:defRPr sz="3800">
                <a:solidFill>
                  <a:srgbClr val="001D58"/>
                </a:solidFill>
              </a:defRPr>
            </a:lvl2pPr>
            <a:lvl3pPr algn="l" eaLnBrk="1" hangingPunct="1">
              <a:defRPr sz="3800">
                <a:solidFill>
                  <a:srgbClr val="001D58"/>
                </a:solidFill>
              </a:defRPr>
            </a:lvl3pPr>
            <a:lvl4pPr algn="l" eaLnBrk="1" hangingPunct="1">
              <a:defRPr sz="3800">
                <a:solidFill>
                  <a:srgbClr val="001D58"/>
                </a:solidFill>
              </a:defRPr>
            </a:lvl4pPr>
            <a:lvl5pPr algn="l" eaLnBrk="1" hangingPunct="1">
              <a:defRPr sz="3800">
                <a:solidFill>
                  <a:srgbClr val="001D58"/>
                </a:solidFill>
              </a:defRPr>
            </a:lvl5pPr>
            <a:lvl6pPr marL="53632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6pPr>
            <a:lvl7pPr marL="1072652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7pPr>
            <a:lvl8pPr marL="1608977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8pPr>
            <a:lvl9pPr marL="2145302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9pPr>
          </a:lstStyle>
          <a:p>
            <a:r>
              <a:rPr lang="en-US" altLang="ja-JP" dirty="0"/>
              <a:t>Postal Address options</a:t>
            </a:r>
            <a:endParaRPr lang="en-US" dirty="0"/>
          </a:p>
        </p:txBody>
      </p:sp>
      <p:sp>
        <p:nvSpPr>
          <p:cNvPr id="55" name="Text Box 13">
            <a:extLst>
              <a:ext uri="{FF2B5EF4-FFF2-40B4-BE49-F238E27FC236}">
                <a16:creationId xmlns:a16="http://schemas.microsoft.com/office/drawing/2014/main" id="{65D9C9A6-6577-E48C-4F82-CC3BEB47C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983" y="1529475"/>
            <a:ext cx="1445161" cy="2338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de-DE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structured</a:t>
            </a:r>
            <a:endParaRPr lang="en-US" altLang="de-DE" sz="1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 Box 13">
            <a:extLst>
              <a:ext uri="{FF2B5EF4-FFF2-40B4-BE49-F238E27FC236}">
                <a16:creationId xmlns:a16="http://schemas.microsoft.com/office/drawing/2014/main" id="{85AAC8F2-F24B-C425-7837-629420AA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371" y="1529475"/>
            <a:ext cx="1493613" cy="2338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de-DE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Unstructured</a:t>
            </a:r>
            <a:endParaRPr lang="en-US" altLang="de-DE" sz="1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AF960AD9-A8AB-3991-F991-C2E7D1CF3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565" y="1516169"/>
            <a:ext cx="834063" cy="2338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de-DE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</a:t>
            </a:r>
            <a:endParaRPr lang="en-US" altLang="de-DE" sz="1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8EF21-AC34-B5A1-E9C8-973BC0FA7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814" y="3946643"/>
            <a:ext cx="2287750" cy="1409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A85CF-0D1B-0822-AE28-EAC3F1543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03"/>
          <a:stretch/>
        </p:blipFill>
        <p:spPr>
          <a:xfrm>
            <a:off x="1404393" y="3946642"/>
            <a:ext cx="2320173" cy="15951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36291E-4844-BD49-4CE6-71019DAAE4DA}"/>
              </a:ext>
            </a:extLst>
          </p:cNvPr>
          <p:cNvSpPr/>
          <p:nvPr/>
        </p:nvSpPr>
        <p:spPr>
          <a:xfrm rot="20700000">
            <a:off x="1269701" y="1365595"/>
            <a:ext cx="634138" cy="17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Preferred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EEB027-C46A-0B58-18A9-988CA80A2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451" y="3946639"/>
            <a:ext cx="3235483" cy="14222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124109-B095-F5C7-D5A6-72058783F1BD}"/>
              </a:ext>
            </a:extLst>
          </p:cNvPr>
          <p:cNvSpPr/>
          <p:nvPr/>
        </p:nvSpPr>
        <p:spPr>
          <a:xfrm rot="20700000">
            <a:off x="6778476" y="1344224"/>
            <a:ext cx="446517" cy="1566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1B0D55-3926-61A3-FE7F-1158044F5ADF}"/>
              </a:ext>
            </a:extLst>
          </p:cNvPr>
          <p:cNvCxnSpPr>
            <a:cxnSpLocks/>
          </p:cNvCxnSpPr>
          <p:nvPr/>
        </p:nvCxnSpPr>
        <p:spPr bwMode="auto">
          <a:xfrm>
            <a:off x="3844709" y="1504312"/>
            <a:ext cx="0" cy="4037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852FEC-B4EA-0D5A-C351-6A3D8A4ADC93}"/>
              </a:ext>
            </a:extLst>
          </p:cNvPr>
          <p:cNvCxnSpPr>
            <a:cxnSpLocks/>
          </p:cNvCxnSpPr>
          <p:nvPr/>
        </p:nvCxnSpPr>
        <p:spPr bwMode="auto">
          <a:xfrm>
            <a:off x="6382955" y="1504312"/>
            <a:ext cx="0" cy="40374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 Box 13">
            <a:extLst>
              <a:ext uri="{FF2B5EF4-FFF2-40B4-BE49-F238E27FC236}">
                <a16:creationId xmlns:a16="http://schemas.microsoft.com/office/drawing/2014/main" id="{A7DAE52C-EAB6-D12C-D080-26EF501F2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090" y="2003276"/>
            <a:ext cx="2006197" cy="11645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marL="228606" indent="-228606" algn="l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available address data is mapped into one of the 14 ISO 20022 fields</a:t>
            </a:r>
          </a:p>
          <a:p>
            <a:pPr marL="228606" indent="-228606" algn="l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co-mingling of data</a:t>
            </a:r>
          </a:p>
          <a:p>
            <a:pPr marL="228606" indent="-228606" algn="l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combination with “AdrLine” allowed</a:t>
            </a:r>
          </a:p>
          <a:p>
            <a:pPr marL="228606" indent="-228606" algn="l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altLang="de-DE" sz="1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CD35030C-DCB2-FD7C-43CD-D00C428DD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810" y="2003276"/>
            <a:ext cx="1957111" cy="9521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marL="228606" indent="-228606" algn="l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combination with structured ISO 20022 address elements allowed</a:t>
            </a:r>
          </a:p>
          <a:p>
            <a:pPr marL="228606" indent="-228606" algn="l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Difficulty to interpret data due to co-mingling of address elements</a:t>
            </a: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FF1DC707-D3F8-60F5-8E07-E1D75033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224" y="2003273"/>
            <a:ext cx="2800044" cy="16505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marL="228606" indent="-228606" algn="l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 of structured ISO 20022 address elements </a:t>
            </a:r>
            <a:r>
              <a:rPr lang="en-US" altLang="de-DE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 to 2 lines of 70 characters of unstructured “AdrLine” </a:t>
            </a:r>
            <a:r>
              <a:rPr lang="en-US" altLang="de-DE" sz="1100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allowed</a:t>
            </a:r>
          </a:p>
          <a:p>
            <a:pPr marL="228606" indent="-228606" algn="l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 available in structured format must be mapped into the respective structured element (minimum: TownName &amp; Country)</a:t>
            </a:r>
          </a:p>
          <a:p>
            <a:pPr marL="228606" indent="-228606" algn="l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Structured elements must not be repeated in the AdrLine element(s)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9771FA2F-42CE-7D76-BD1C-4664DC2B16CA}"/>
              </a:ext>
            </a:extLst>
          </p:cNvPr>
          <p:cNvSpPr/>
          <p:nvPr/>
        </p:nvSpPr>
        <p:spPr bwMode="auto">
          <a:xfrm flipH="1">
            <a:off x="9713945" y="2028268"/>
            <a:ext cx="99107" cy="1028624"/>
          </a:xfrm>
          <a:prstGeom prst="leftBrace">
            <a:avLst>
              <a:gd name="adj1" fmla="val 22211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CDD9B8E1-BC39-6C80-9829-F12EF73F5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6659" y="2322788"/>
            <a:ext cx="558765" cy="4937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defPPr>
              <a:defRPr lang="de-DE"/>
            </a:defPPr>
            <a:lvl1pPr algn="l">
              <a:defRPr sz="1000" b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de-DE" sz="800" dirty="0">
                <a:solidFill>
                  <a:schemeClr val="accent1"/>
                </a:solidFill>
              </a:rPr>
              <a:t>Network validation rules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E43DA078-030A-CE63-542D-AFB2AADC8540}"/>
              </a:ext>
            </a:extLst>
          </p:cNvPr>
          <p:cNvSpPr/>
          <p:nvPr/>
        </p:nvSpPr>
        <p:spPr bwMode="auto">
          <a:xfrm flipH="1">
            <a:off x="9713944" y="3184402"/>
            <a:ext cx="99107" cy="299470"/>
          </a:xfrm>
          <a:prstGeom prst="leftBrace">
            <a:avLst>
              <a:gd name="adj1" fmla="val 22211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54EFFC89-37A5-8A15-FDD8-95B101F68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9701" y="3220578"/>
            <a:ext cx="467773" cy="1838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de-DE" sz="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Textual rule</a:t>
            </a:r>
            <a:endParaRPr lang="en-US" altLang="de-DE" sz="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773C09-12B8-6E13-2639-03F666BA77C6}"/>
              </a:ext>
            </a:extLst>
          </p:cNvPr>
          <p:cNvSpPr txBox="1"/>
          <p:nvPr/>
        </p:nvSpPr>
        <p:spPr bwMode="auto">
          <a:xfrm>
            <a:off x="7811132" y="1563945"/>
            <a:ext cx="1649136" cy="1608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defPPr>
              <a:defRPr lang="de-DE"/>
            </a:defPPr>
            <a:lvl1pPr algn="l">
              <a:defRPr sz="1000" b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b="0" i="1" dirty="0"/>
              <a:t>In scope of PMPG CR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B0184E-A8A8-A97B-53AA-9575A380A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7120" y="6106795"/>
            <a:ext cx="335280" cy="228600"/>
          </a:xfrm>
        </p:spPr>
        <p:txBody>
          <a:bodyPr/>
          <a:lstStyle/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7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635305-D9CD-F0A6-AEE1-8FF21555A035}"/>
              </a:ext>
            </a:extLst>
          </p:cNvPr>
          <p:cNvSpPr/>
          <p:nvPr/>
        </p:nvSpPr>
        <p:spPr bwMode="auto">
          <a:xfrm>
            <a:off x="1284830" y="3261107"/>
            <a:ext cx="1062320" cy="8186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22C24D-72CF-3BE6-7831-217ABA89966C}"/>
              </a:ext>
            </a:extLst>
          </p:cNvPr>
          <p:cNvSpPr/>
          <p:nvPr/>
        </p:nvSpPr>
        <p:spPr bwMode="auto">
          <a:xfrm>
            <a:off x="1284830" y="2474423"/>
            <a:ext cx="1062320" cy="7742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A14F9B-1DC6-D8D4-F536-56DEF43FD0F0}"/>
              </a:ext>
            </a:extLst>
          </p:cNvPr>
          <p:cNvSpPr/>
          <p:nvPr/>
        </p:nvSpPr>
        <p:spPr bwMode="auto">
          <a:xfrm>
            <a:off x="1284830" y="1611977"/>
            <a:ext cx="1062320" cy="841017"/>
          </a:xfrm>
          <a:prstGeom prst="rect">
            <a:avLst/>
          </a:prstGeom>
          <a:solidFill>
            <a:srgbClr val="E1FFE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4691CF-6F7B-42D7-BFDD-3FF68A2E6889}"/>
              </a:ext>
            </a:extLst>
          </p:cNvPr>
          <p:cNvSpPr txBox="1">
            <a:spLocks/>
          </p:cNvSpPr>
          <p:nvPr/>
        </p:nvSpPr>
        <p:spPr>
          <a:xfrm>
            <a:off x="350162" y="289805"/>
            <a:ext cx="7820640" cy="38713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eaLnBrk="1" hangingPunct="1">
              <a:defRPr sz="2000" kern="0">
                <a:solidFill>
                  <a:srgbClr val="001D5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eaLnBrk="1" hangingPunct="1">
              <a:defRPr sz="3800">
                <a:solidFill>
                  <a:srgbClr val="001D58"/>
                </a:solidFill>
              </a:defRPr>
            </a:lvl2pPr>
            <a:lvl3pPr algn="l" eaLnBrk="1" hangingPunct="1">
              <a:defRPr sz="3800">
                <a:solidFill>
                  <a:srgbClr val="001D58"/>
                </a:solidFill>
              </a:defRPr>
            </a:lvl3pPr>
            <a:lvl4pPr algn="l" eaLnBrk="1" hangingPunct="1">
              <a:defRPr sz="3800">
                <a:solidFill>
                  <a:srgbClr val="001D58"/>
                </a:solidFill>
              </a:defRPr>
            </a:lvl4pPr>
            <a:lvl5pPr algn="l" eaLnBrk="1" hangingPunct="1">
              <a:defRPr sz="3800">
                <a:solidFill>
                  <a:srgbClr val="001D58"/>
                </a:solidFill>
              </a:defRPr>
            </a:lvl5pPr>
            <a:lvl6pPr marL="53632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6pPr>
            <a:lvl7pPr marL="1072652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7pPr>
            <a:lvl8pPr marL="1608977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8pPr>
            <a:lvl9pPr marL="2145302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Timeline</a:t>
            </a:r>
            <a:endParaRPr lang="en-US" baseline="30000" dirty="0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06B8B386-1FC4-493C-B4FD-C66F3E7CF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453" y="436685"/>
            <a:ext cx="4038029" cy="147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2000"/>
              </a:spcBef>
              <a:spcAft>
                <a:spcPts val="500"/>
              </a:spcAft>
            </a:pPr>
            <a:r>
              <a:rPr lang="en-US" altLang="ja-JP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by the Payments Standards Working Group on 27 June 2023</a:t>
            </a:r>
            <a:endParaRPr lang="en-US" altLang="ja-JP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B416567E-AE0C-6F74-5AA7-4AFA4093C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913" y="1433238"/>
            <a:ext cx="1066122" cy="1316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2000"/>
              </a:spcBef>
              <a:spcAft>
                <a:spcPts val="500"/>
              </a:spcAft>
            </a:pPr>
            <a:r>
              <a:rPr lang="en-US" altLang="ja-JP" sz="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Postal Address option</a:t>
            </a:r>
            <a:endParaRPr lang="en-US" altLang="ja-JP" sz="1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3">
            <a:extLst>
              <a:ext uri="{FF2B5EF4-FFF2-40B4-BE49-F238E27FC236}">
                <a16:creationId xmlns:a16="http://schemas.microsoft.com/office/drawing/2014/main" id="{F6660E7D-EE16-C883-555F-A2CCE8DE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1942281"/>
            <a:ext cx="669496" cy="3527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2000"/>
              </a:spcBef>
              <a:spcAft>
                <a:spcPts val="500"/>
              </a:spcAft>
            </a:pP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structured</a:t>
            </a:r>
            <a:endParaRPr lang="en-US" altLang="ja-JP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1DB5E4C6-18A5-5E75-1DDE-25CEF8A6F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7" y="2801739"/>
            <a:ext cx="811082" cy="2045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2000"/>
              </a:spcBef>
              <a:spcAft>
                <a:spcPts val="500"/>
              </a:spcAft>
            </a:pP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Unstructured</a:t>
            </a:r>
            <a:endParaRPr lang="en-US" altLang="ja-JP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3">
            <a:extLst>
              <a:ext uri="{FF2B5EF4-FFF2-40B4-BE49-F238E27FC236}">
                <a16:creationId xmlns:a16="http://schemas.microsoft.com/office/drawing/2014/main" id="{D5FDC6D9-84DA-DBE2-20DD-447BAA840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7" y="3588333"/>
            <a:ext cx="522014" cy="2045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2000"/>
              </a:spcBef>
              <a:spcAft>
                <a:spcPts val="500"/>
              </a:spcAft>
            </a:pP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</a:t>
            </a:r>
            <a:endParaRPr lang="en-US" altLang="ja-JP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76946F-F1CC-4D93-732A-D1DAD0D27E2D}"/>
              </a:ext>
            </a:extLst>
          </p:cNvPr>
          <p:cNvSpPr/>
          <p:nvPr/>
        </p:nvSpPr>
        <p:spPr>
          <a:xfrm rot="19800000">
            <a:off x="1187785" y="3386787"/>
            <a:ext cx="486262" cy="181135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ts val="2000"/>
              </a:spcBef>
              <a:spcAft>
                <a:spcPts val="500"/>
              </a:spcAft>
            </a:pP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6443DC-02CC-7DDB-09EE-D469C0DEFD4C}"/>
              </a:ext>
            </a:extLst>
          </p:cNvPr>
          <p:cNvSpPr/>
          <p:nvPr/>
        </p:nvSpPr>
        <p:spPr>
          <a:xfrm rot="19800000">
            <a:off x="1153054" y="1734461"/>
            <a:ext cx="534559" cy="178012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spcBef>
                <a:spcPts val="2000"/>
              </a:spcBef>
              <a:spcAft>
                <a:spcPts val="500"/>
              </a:spcAft>
            </a:pP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Preferred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6BEC41-443F-6511-A750-85D7EC756822}"/>
              </a:ext>
            </a:extLst>
          </p:cNvPr>
          <p:cNvCxnSpPr>
            <a:cxnSpLocks/>
          </p:cNvCxnSpPr>
          <p:nvPr/>
        </p:nvCxnSpPr>
        <p:spPr bwMode="auto">
          <a:xfrm>
            <a:off x="2352034" y="2461380"/>
            <a:ext cx="70267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D91F4B-9335-AEB2-FE5F-69F13740F4E9}"/>
              </a:ext>
            </a:extLst>
          </p:cNvPr>
          <p:cNvCxnSpPr>
            <a:cxnSpLocks/>
          </p:cNvCxnSpPr>
          <p:nvPr/>
        </p:nvCxnSpPr>
        <p:spPr bwMode="auto">
          <a:xfrm>
            <a:off x="2352034" y="3248655"/>
            <a:ext cx="70267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EA3E97-2342-159D-1490-98CD12F519BE}"/>
              </a:ext>
            </a:extLst>
          </p:cNvPr>
          <p:cNvCxnSpPr>
            <a:cxnSpLocks/>
          </p:cNvCxnSpPr>
          <p:nvPr/>
        </p:nvCxnSpPr>
        <p:spPr bwMode="auto">
          <a:xfrm>
            <a:off x="3161684" y="1346368"/>
            <a:ext cx="0" cy="26443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62C2580-DD68-49F2-3B28-5AF82719733E}"/>
              </a:ext>
            </a:extLst>
          </p:cNvPr>
          <p:cNvCxnSpPr>
            <a:cxnSpLocks/>
          </p:cNvCxnSpPr>
          <p:nvPr/>
        </p:nvCxnSpPr>
        <p:spPr bwMode="auto">
          <a:xfrm>
            <a:off x="7024521" y="1334569"/>
            <a:ext cx="0" cy="26443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3">
            <a:extLst>
              <a:ext uri="{FF2B5EF4-FFF2-40B4-BE49-F238E27FC236}">
                <a16:creationId xmlns:a16="http://schemas.microsoft.com/office/drawing/2014/main" id="{A41C39AA-824D-1DB5-D69F-259AEC52B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543" y="794101"/>
            <a:ext cx="616402" cy="3527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algn="ctr">
              <a:spcBef>
                <a:spcPts val="2000"/>
              </a:spcBef>
              <a:spcAft>
                <a:spcPts val="500"/>
              </a:spcAft>
            </a:pPr>
            <a:r>
              <a:rPr lang="en-US" altLang="ja-JP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of MT/MX coexistence</a:t>
            </a: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2418F3F1-69C2-C7B4-6B58-828B80008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609" y="1168118"/>
            <a:ext cx="304157" cy="13990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algn="ctr">
              <a:spcBef>
                <a:spcPts val="2000"/>
              </a:spcBef>
              <a:spcAft>
                <a:spcPts val="500"/>
              </a:spcAft>
            </a:pPr>
            <a:r>
              <a:rPr lang="en-US" altLang="ja-JP" sz="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9A687A-18C9-C669-E68B-72F0DC230208}"/>
              </a:ext>
            </a:extLst>
          </p:cNvPr>
          <p:cNvSpPr/>
          <p:nvPr/>
        </p:nvSpPr>
        <p:spPr bwMode="auto">
          <a:xfrm>
            <a:off x="2347879" y="4008454"/>
            <a:ext cx="1616307" cy="19949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Calibri" panose="020F0502020204030204" pitchFamily="34" charset="0"/>
              </a:rPr>
              <a:t>2023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AC1A68-1A7C-E10D-70FD-07BD8B367320}"/>
              </a:ext>
            </a:extLst>
          </p:cNvPr>
          <p:cNvSpPr/>
          <p:nvPr/>
        </p:nvSpPr>
        <p:spPr bwMode="auto">
          <a:xfrm>
            <a:off x="3978746" y="4008454"/>
            <a:ext cx="1616307" cy="19949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</a:rPr>
              <a:t>2024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E01144-BC48-B545-060A-DB63D52CD15B}"/>
              </a:ext>
            </a:extLst>
          </p:cNvPr>
          <p:cNvSpPr/>
          <p:nvPr/>
        </p:nvSpPr>
        <p:spPr bwMode="auto">
          <a:xfrm>
            <a:off x="5609614" y="4008454"/>
            <a:ext cx="1616307" cy="19949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4C31F5-A3AB-10D2-2B7F-990C77DE37A0}"/>
              </a:ext>
            </a:extLst>
          </p:cNvPr>
          <p:cNvSpPr/>
          <p:nvPr/>
        </p:nvSpPr>
        <p:spPr bwMode="auto">
          <a:xfrm>
            <a:off x="7241611" y="4008454"/>
            <a:ext cx="1616307" cy="19949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</a:rPr>
              <a:t>2026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D7A7724-7396-4233-A5B6-B8A7CECF697E}"/>
              </a:ext>
            </a:extLst>
          </p:cNvPr>
          <p:cNvSpPr/>
          <p:nvPr/>
        </p:nvSpPr>
        <p:spPr bwMode="auto">
          <a:xfrm>
            <a:off x="6972926" y="3946427"/>
            <a:ext cx="103199" cy="112088"/>
          </a:xfrm>
          <a:prstGeom prst="ellipse">
            <a:avLst/>
          </a:prstGeom>
          <a:solidFill>
            <a:schemeClr val="tx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737118-4972-D51E-3CBA-8C11DCAA5281}"/>
              </a:ext>
            </a:extLst>
          </p:cNvPr>
          <p:cNvSpPr/>
          <p:nvPr/>
        </p:nvSpPr>
        <p:spPr bwMode="auto">
          <a:xfrm>
            <a:off x="3110088" y="3946427"/>
            <a:ext cx="103199" cy="112088"/>
          </a:xfrm>
          <a:prstGeom prst="ellipse">
            <a:avLst/>
          </a:prstGeom>
          <a:solidFill>
            <a:srgbClr val="C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D856A7-B6B0-0A77-6EA7-E87E4018B6FA}"/>
              </a:ext>
            </a:extLst>
          </p:cNvPr>
          <p:cNvCxnSpPr>
            <a:cxnSpLocks/>
          </p:cNvCxnSpPr>
          <p:nvPr/>
        </p:nvCxnSpPr>
        <p:spPr bwMode="auto">
          <a:xfrm>
            <a:off x="8704304" y="1346367"/>
            <a:ext cx="0" cy="3606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33">
            <a:extLst>
              <a:ext uri="{FF2B5EF4-FFF2-40B4-BE49-F238E27FC236}">
                <a16:creationId xmlns:a16="http://schemas.microsoft.com/office/drawing/2014/main" id="{012F2E4E-7BCF-8216-06E7-82CA4819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464" y="794101"/>
            <a:ext cx="939536" cy="3527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algn="ctr">
              <a:spcBef>
                <a:spcPts val="2000"/>
              </a:spcBef>
              <a:spcAft>
                <a:spcPts val="500"/>
              </a:spcAft>
            </a:pPr>
            <a:r>
              <a:rPr lang="en-US" altLang="ja-JP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Year after coexistence MT / MX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46DE8FB-3C85-DAEE-65F8-01E9DFA486AF}"/>
              </a:ext>
            </a:extLst>
          </p:cNvPr>
          <p:cNvSpPr/>
          <p:nvPr/>
        </p:nvSpPr>
        <p:spPr bwMode="auto">
          <a:xfrm>
            <a:off x="8652709" y="3946427"/>
            <a:ext cx="103199" cy="112088"/>
          </a:xfrm>
          <a:prstGeom prst="ellipse">
            <a:avLst/>
          </a:prstGeom>
          <a:solidFill>
            <a:schemeClr val="tx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223DF5F-EC4F-127D-39F5-AEDBADC7250D}"/>
              </a:ext>
            </a:extLst>
          </p:cNvPr>
          <p:cNvCxnSpPr>
            <a:cxnSpLocks/>
          </p:cNvCxnSpPr>
          <p:nvPr/>
        </p:nvCxnSpPr>
        <p:spPr bwMode="auto">
          <a:xfrm>
            <a:off x="3975493" y="1611978"/>
            <a:ext cx="0" cy="2378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0AA25AF-0F5A-6F60-D12E-B71B5CAD8C17}"/>
              </a:ext>
            </a:extLst>
          </p:cNvPr>
          <p:cNvCxnSpPr>
            <a:cxnSpLocks/>
          </p:cNvCxnSpPr>
          <p:nvPr/>
        </p:nvCxnSpPr>
        <p:spPr bwMode="auto">
          <a:xfrm>
            <a:off x="5606361" y="1611978"/>
            <a:ext cx="0" cy="2378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99F429E-AF70-3D34-995B-571108A25113}"/>
              </a:ext>
            </a:extLst>
          </p:cNvPr>
          <p:cNvCxnSpPr>
            <a:cxnSpLocks/>
          </p:cNvCxnSpPr>
          <p:nvPr/>
        </p:nvCxnSpPr>
        <p:spPr bwMode="auto">
          <a:xfrm>
            <a:off x="7235951" y="1611978"/>
            <a:ext cx="0" cy="2378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02E8D0-5F41-3485-1F28-BCFB58BA7F5A}"/>
              </a:ext>
            </a:extLst>
          </p:cNvPr>
          <p:cNvCxnSpPr>
            <a:cxnSpLocks/>
          </p:cNvCxnSpPr>
          <p:nvPr/>
        </p:nvCxnSpPr>
        <p:spPr bwMode="auto">
          <a:xfrm>
            <a:off x="8862266" y="1611978"/>
            <a:ext cx="0" cy="2378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0FFE79E-2295-4348-BA80-DCAD2FA2B691}"/>
              </a:ext>
            </a:extLst>
          </p:cNvPr>
          <p:cNvSpPr/>
          <p:nvPr/>
        </p:nvSpPr>
        <p:spPr bwMode="auto">
          <a:xfrm>
            <a:off x="8417520" y="1135077"/>
            <a:ext cx="573568" cy="199495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>
                <a:solidFill>
                  <a:srgbClr val="FFFFFF"/>
                </a:solidFill>
                <a:latin typeface="Calibri" panose="020F0502020204030204" pitchFamily="34" charset="0"/>
              </a:rPr>
              <a:t>November 2026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45B1113-C523-71DB-97A5-288364703B94}"/>
              </a:ext>
            </a:extLst>
          </p:cNvPr>
          <p:cNvSpPr/>
          <p:nvPr/>
        </p:nvSpPr>
        <p:spPr bwMode="auto">
          <a:xfrm>
            <a:off x="6737737" y="1135077"/>
            <a:ext cx="573568" cy="199495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>
                <a:solidFill>
                  <a:srgbClr val="FFFFFF"/>
                </a:solidFill>
                <a:latin typeface="Calibri" panose="020F0502020204030204" pitchFamily="34" charset="0"/>
              </a:rPr>
              <a:t>November 2025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C2FBF2-1852-D021-99EC-6CB075B67BB5}"/>
              </a:ext>
            </a:extLst>
          </p:cNvPr>
          <p:cNvSpPr/>
          <p:nvPr/>
        </p:nvSpPr>
        <p:spPr bwMode="auto">
          <a:xfrm>
            <a:off x="8867925" y="4008454"/>
            <a:ext cx="449369" cy="19949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</a:rPr>
              <a:t>2027+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DE038B-42C1-3743-6071-6342F1E4FED4}"/>
              </a:ext>
            </a:extLst>
          </p:cNvPr>
          <p:cNvSpPr/>
          <p:nvPr/>
        </p:nvSpPr>
        <p:spPr bwMode="auto">
          <a:xfrm>
            <a:off x="9333688" y="4008452"/>
            <a:ext cx="44357" cy="19949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F6FF50C-D899-8E5C-C7FB-4E696D4BD6EF}"/>
              </a:ext>
            </a:extLst>
          </p:cNvPr>
          <p:cNvSpPr/>
          <p:nvPr/>
        </p:nvSpPr>
        <p:spPr bwMode="auto">
          <a:xfrm>
            <a:off x="9393533" y="4008452"/>
            <a:ext cx="44357" cy="19949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0F2632C-B813-F593-C2EA-54E59D8E91CF}"/>
              </a:ext>
            </a:extLst>
          </p:cNvPr>
          <p:cNvGrpSpPr/>
          <p:nvPr/>
        </p:nvGrpSpPr>
        <p:grpSpPr>
          <a:xfrm>
            <a:off x="2347151" y="2014067"/>
            <a:ext cx="7058738" cy="150862"/>
            <a:chOff x="1420824" y="2435425"/>
            <a:chExt cx="7666753" cy="279584"/>
          </a:xfrm>
          <a:solidFill>
            <a:srgbClr val="00B050"/>
          </a:solidFill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3A9D0E9-DBCF-3B8E-2FAF-5D0BE7E8D44D}"/>
                </a:ext>
              </a:extLst>
            </p:cNvPr>
            <p:cNvSpPr/>
            <p:nvPr/>
          </p:nvSpPr>
          <p:spPr bwMode="auto">
            <a:xfrm>
              <a:off x="1420824" y="2435425"/>
              <a:ext cx="7611142" cy="279579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rgbClr val="FFFFFF"/>
                  </a:solidFill>
                  <a:latin typeface="Calibri" panose="020F0502020204030204" pitchFamily="34" charset="0"/>
                </a:rPr>
                <a:t>Fully structured Postal Address can be used already today (preferred format)</a:t>
              </a:r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D0C7AB4C-78BB-FC61-5CBE-36E626083907}"/>
                </a:ext>
              </a:extLst>
            </p:cNvPr>
            <p:cNvSpPr/>
            <p:nvPr/>
          </p:nvSpPr>
          <p:spPr bwMode="auto">
            <a:xfrm rot="5400000">
              <a:off x="8919979" y="2547412"/>
              <a:ext cx="279583" cy="55612"/>
            </a:xfrm>
            <a:prstGeom prst="triangle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3BA6CDF3-D4FC-5448-D92B-68C95EE22314}"/>
              </a:ext>
            </a:extLst>
          </p:cNvPr>
          <p:cNvSpPr/>
          <p:nvPr/>
        </p:nvSpPr>
        <p:spPr bwMode="auto">
          <a:xfrm>
            <a:off x="2347151" y="2804891"/>
            <a:ext cx="4683870" cy="15085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  <a:latin typeface="Calibri" panose="020F0502020204030204" pitchFamily="34" charset="0"/>
              </a:rPr>
              <a:t>Migration to fully structured or hybrid Postal Address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46D191F-B713-D21A-F54B-220E7716CF00}"/>
              </a:ext>
            </a:extLst>
          </p:cNvPr>
          <p:cNvSpPr/>
          <p:nvPr/>
        </p:nvSpPr>
        <p:spPr bwMode="auto">
          <a:xfrm>
            <a:off x="8716002" y="2819524"/>
            <a:ext cx="602977" cy="130795"/>
          </a:xfrm>
          <a:prstGeom prst="rect">
            <a:avLst/>
          </a:prstGeom>
          <a:solidFill>
            <a:srgbClr val="FF8F8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AEEB3E09-3FB7-8BCA-882B-8447A4704D5A}"/>
              </a:ext>
            </a:extLst>
          </p:cNvPr>
          <p:cNvSpPr/>
          <p:nvPr/>
        </p:nvSpPr>
        <p:spPr bwMode="auto">
          <a:xfrm rot="5400000">
            <a:off x="9289993" y="2854716"/>
            <a:ext cx="109173" cy="51202"/>
          </a:xfrm>
          <a:prstGeom prst="triangle">
            <a:avLst/>
          </a:prstGeom>
          <a:solidFill>
            <a:srgbClr val="FF8F8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0379B39-82AC-E34A-B148-1CBA8CE27382}"/>
              </a:ext>
            </a:extLst>
          </p:cNvPr>
          <p:cNvGrpSpPr/>
          <p:nvPr/>
        </p:nvGrpSpPr>
        <p:grpSpPr>
          <a:xfrm>
            <a:off x="8752645" y="2616520"/>
            <a:ext cx="557691" cy="544370"/>
            <a:chOff x="9172005" y="3155444"/>
            <a:chExt cx="605729" cy="35718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18C596-1414-CF45-DD9E-CC0827CAB2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72005" y="3155444"/>
              <a:ext cx="605729" cy="357187"/>
            </a:xfrm>
            <a:prstGeom prst="line">
              <a:avLst/>
            </a:prstGeom>
            <a:ln w="635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C565AC8-2DB3-CE26-FB33-2C1060F3794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172005" y="3155444"/>
              <a:ext cx="605729" cy="357187"/>
            </a:xfrm>
            <a:prstGeom prst="line">
              <a:avLst/>
            </a:prstGeom>
            <a:ln w="635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099BA5C-DF09-1D4E-C5CB-F12392FFD272}"/>
              </a:ext>
            </a:extLst>
          </p:cNvPr>
          <p:cNvGrpSpPr/>
          <p:nvPr/>
        </p:nvGrpSpPr>
        <p:grpSpPr>
          <a:xfrm>
            <a:off x="7031024" y="3583005"/>
            <a:ext cx="2329819" cy="150862"/>
            <a:chOff x="6508145" y="2435425"/>
            <a:chExt cx="2530501" cy="279587"/>
          </a:xfrm>
          <a:solidFill>
            <a:schemeClr val="accent3"/>
          </a:solidFill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7EB5B45-F644-AC1F-BE54-B83806ADBDCD}"/>
                </a:ext>
              </a:extLst>
            </p:cNvPr>
            <p:cNvSpPr/>
            <p:nvPr/>
          </p:nvSpPr>
          <p:spPr bwMode="auto">
            <a:xfrm>
              <a:off x="6508145" y="2435425"/>
              <a:ext cx="2475643" cy="279577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000" dirty="0">
                  <a:solidFill>
                    <a:srgbClr val="FFFFFF"/>
                  </a:solidFill>
                  <a:latin typeface="Calibri" panose="020F0502020204030204" pitchFamily="34" charset="0"/>
                </a:rPr>
                <a:t>Hybrid Postal Address can be used</a:t>
              </a:r>
            </a:p>
          </p:txBody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2C48ACE4-E30C-5392-5735-452974B68BB0}"/>
                </a:ext>
              </a:extLst>
            </p:cNvPr>
            <p:cNvSpPr/>
            <p:nvPr/>
          </p:nvSpPr>
          <p:spPr bwMode="auto">
            <a:xfrm rot="5400000">
              <a:off x="8871049" y="2547415"/>
              <a:ext cx="279582" cy="55612"/>
            </a:xfrm>
            <a:prstGeom prst="triangle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C8B30B09-BA91-1E7C-1D79-5AC2758187CD}"/>
              </a:ext>
            </a:extLst>
          </p:cNvPr>
          <p:cNvSpPr/>
          <p:nvPr/>
        </p:nvSpPr>
        <p:spPr bwMode="auto">
          <a:xfrm>
            <a:off x="3267194" y="3588329"/>
            <a:ext cx="451781" cy="14943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87545A3-5B3E-98C3-D28B-52408D9DB489}"/>
              </a:ext>
            </a:extLst>
          </p:cNvPr>
          <p:cNvSpPr/>
          <p:nvPr/>
        </p:nvSpPr>
        <p:spPr bwMode="auto">
          <a:xfrm>
            <a:off x="3283902" y="3547190"/>
            <a:ext cx="546155" cy="17920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Calibri" panose="020F0502020204030204" pitchFamily="34" charset="0"/>
              </a:rPr>
              <a:t>Approval of change request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25BF452-6536-D946-65FC-6CA4EFD70793}"/>
              </a:ext>
            </a:extLst>
          </p:cNvPr>
          <p:cNvCxnSpPr>
            <a:cxnSpLocks/>
          </p:cNvCxnSpPr>
          <p:nvPr/>
        </p:nvCxnSpPr>
        <p:spPr bwMode="auto">
          <a:xfrm>
            <a:off x="3868053" y="3240269"/>
            <a:ext cx="0" cy="768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Left Brace 105">
            <a:extLst>
              <a:ext uri="{FF2B5EF4-FFF2-40B4-BE49-F238E27FC236}">
                <a16:creationId xmlns:a16="http://schemas.microsoft.com/office/drawing/2014/main" id="{8FED4DE4-1AE7-5705-E33C-47A87B4805B3}"/>
              </a:ext>
            </a:extLst>
          </p:cNvPr>
          <p:cNvSpPr/>
          <p:nvPr/>
        </p:nvSpPr>
        <p:spPr bwMode="auto">
          <a:xfrm rot="16200000">
            <a:off x="4649312" y="2229697"/>
            <a:ext cx="157045" cy="4490180"/>
          </a:xfrm>
          <a:prstGeom prst="leftBrace">
            <a:avLst>
              <a:gd name="adj1" fmla="val 2540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7" name="Left Brace 106">
            <a:extLst>
              <a:ext uri="{FF2B5EF4-FFF2-40B4-BE49-F238E27FC236}">
                <a16:creationId xmlns:a16="http://schemas.microsoft.com/office/drawing/2014/main" id="{D3A25223-EDC2-994C-98AF-19F324A2FFCF}"/>
              </a:ext>
            </a:extLst>
          </p:cNvPr>
          <p:cNvSpPr/>
          <p:nvPr/>
        </p:nvSpPr>
        <p:spPr bwMode="auto">
          <a:xfrm rot="16200000">
            <a:off x="7785894" y="3686494"/>
            <a:ext cx="157045" cy="1576584"/>
          </a:xfrm>
          <a:prstGeom prst="leftBrace">
            <a:avLst>
              <a:gd name="adj1" fmla="val 2540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C1C5D96-C08C-297A-3FE0-3DB74825B725}"/>
              </a:ext>
            </a:extLst>
          </p:cNvPr>
          <p:cNvSpPr/>
          <p:nvPr/>
        </p:nvSpPr>
        <p:spPr bwMode="auto">
          <a:xfrm>
            <a:off x="2347879" y="1412482"/>
            <a:ext cx="1616307" cy="19949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Calibri" panose="020F0502020204030204" pitchFamily="34" charset="0"/>
              </a:rPr>
              <a:t>2023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A350171-3890-D69A-1816-3FC31490FD92}"/>
              </a:ext>
            </a:extLst>
          </p:cNvPr>
          <p:cNvSpPr/>
          <p:nvPr/>
        </p:nvSpPr>
        <p:spPr bwMode="auto">
          <a:xfrm>
            <a:off x="3978746" y="1412482"/>
            <a:ext cx="1616307" cy="19949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</a:rPr>
              <a:t>2024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D46E2DE-8E5F-A0F7-070B-30101E5A5A7C}"/>
              </a:ext>
            </a:extLst>
          </p:cNvPr>
          <p:cNvSpPr/>
          <p:nvPr/>
        </p:nvSpPr>
        <p:spPr bwMode="auto">
          <a:xfrm>
            <a:off x="5609614" y="1412482"/>
            <a:ext cx="1616307" cy="19949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84BD30F-89E5-9F5C-53BC-1953FB69F7AA}"/>
              </a:ext>
            </a:extLst>
          </p:cNvPr>
          <p:cNvSpPr/>
          <p:nvPr/>
        </p:nvSpPr>
        <p:spPr bwMode="auto">
          <a:xfrm>
            <a:off x="7241611" y="1412482"/>
            <a:ext cx="1616307" cy="19949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</a:rPr>
              <a:t>2026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E8B9B83-7A81-15FE-1239-9FFF011722C2}"/>
              </a:ext>
            </a:extLst>
          </p:cNvPr>
          <p:cNvSpPr/>
          <p:nvPr/>
        </p:nvSpPr>
        <p:spPr bwMode="auto">
          <a:xfrm>
            <a:off x="8867925" y="1412482"/>
            <a:ext cx="449369" cy="19949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</a:rPr>
              <a:t>2027+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0EA2BD2-5B67-DECB-D0E5-D70B7F638806}"/>
              </a:ext>
            </a:extLst>
          </p:cNvPr>
          <p:cNvSpPr/>
          <p:nvPr/>
        </p:nvSpPr>
        <p:spPr bwMode="auto">
          <a:xfrm>
            <a:off x="9333688" y="1412480"/>
            <a:ext cx="44357" cy="19949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34EBCF5-E849-4FBE-A871-64F82FC9672A}"/>
              </a:ext>
            </a:extLst>
          </p:cNvPr>
          <p:cNvSpPr/>
          <p:nvPr/>
        </p:nvSpPr>
        <p:spPr bwMode="auto">
          <a:xfrm>
            <a:off x="9393533" y="1412480"/>
            <a:ext cx="44357" cy="19949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Rectangle 33">
            <a:extLst>
              <a:ext uri="{FF2B5EF4-FFF2-40B4-BE49-F238E27FC236}">
                <a16:creationId xmlns:a16="http://schemas.microsoft.com/office/drawing/2014/main" id="{A0280441-7024-8B67-8A67-D107F6E03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082" y="4633479"/>
            <a:ext cx="1476364" cy="2733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algn="ctr">
              <a:spcBef>
                <a:spcPts val="2000"/>
              </a:spcBef>
              <a:spcAft>
                <a:spcPts val="500"/>
              </a:spcAft>
            </a:pPr>
            <a:r>
              <a:rPr lang="en-US" altLang="ja-JP" sz="9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 / MX coexistence for payments messages</a:t>
            </a:r>
            <a:endParaRPr lang="en-US" altLang="ja-JP" sz="10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Rectangle 33">
            <a:extLst>
              <a:ext uri="{FF2B5EF4-FFF2-40B4-BE49-F238E27FC236}">
                <a16:creationId xmlns:a16="http://schemas.microsoft.com/office/drawing/2014/main" id="{1A2492A2-07A3-583F-35D3-CA942D83D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784" y="4645274"/>
            <a:ext cx="1302365" cy="2823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algn="ctr">
              <a:spcBef>
                <a:spcPts val="2000"/>
              </a:spcBef>
              <a:spcAft>
                <a:spcPts val="500"/>
              </a:spcAft>
            </a:pPr>
            <a:r>
              <a:rPr lang="en-US" altLang="ja-JP" sz="9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Grace period for unstructured addresses</a:t>
            </a:r>
            <a:endParaRPr lang="en-US" altLang="ja-JP" sz="10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33">
            <a:extLst>
              <a:ext uri="{FF2B5EF4-FFF2-40B4-BE49-F238E27FC236}">
                <a16:creationId xmlns:a16="http://schemas.microsoft.com/office/drawing/2014/main" id="{B2B38B73-35AA-24EF-93A1-4A598A883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297" y="2686519"/>
            <a:ext cx="1199137" cy="4644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2000"/>
              </a:spcBef>
              <a:spcAft>
                <a:spcPts val="500"/>
              </a:spcAft>
            </a:pPr>
            <a:r>
              <a:rPr lang="en-US" altLang="ja-JP" sz="900"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Unstructured addresses will be </a:t>
            </a:r>
            <a:r>
              <a:rPr lang="en-US" altLang="ja-JP" sz="900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rejected</a:t>
            </a:r>
            <a:r>
              <a:rPr lang="en-US" altLang="ja-JP" sz="900"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Swift &amp; local RTGS systems</a:t>
            </a:r>
            <a:endParaRPr lang="en-US" altLang="ja-JP" sz="1000" b="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E877164-DDDE-8C71-0836-2F881DC3B0B5}"/>
              </a:ext>
            </a:extLst>
          </p:cNvPr>
          <p:cNvGrpSpPr/>
          <p:nvPr/>
        </p:nvGrpSpPr>
        <p:grpSpPr>
          <a:xfrm>
            <a:off x="3874551" y="3582998"/>
            <a:ext cx="3051586" cy="150868"/>
            <a:chOff x="2977931" y="3798073"/>
            <a:chExt cx="3051586" cy="25693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96AF5B4-1C19-BB74-51D7-6936C19AD7C6}"/>
                </a:ext>
              </a:extLst>
            </p:cNvPr>
            <p:cNvSpPr/>
            <p:nvPr/>
          </p:nvSpPr>
          <p:spPr bwMode="auto">
            <a:xfrm>
              <a:off x="2977931" y="3798081"/>
              <a:ext cx="2965739" cy="2569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Calibri" panose="020F0502020204030204" pitchFamily="34" charset="0"/>
                </a:rPr>
                <a:t>Preparation for hybrid Postal Address</a:t>
              </a:r>
            </a:p>
          </p:txBody>
        </p:sp>
        <p:sp>
          <p:nvSpPr>
            <p:cNvPr id="126" name="Isosceles Triangle 125">
              <a:extLst>
                <a:ext uri="{FF2B5EF4-FFF2-40B4-BE49-F238E27FC236}">
                  <a16:creationId xmlns:a16="http://schemas.microsoft.com/office/drawing/2014/main" id="{2ABE5D77-7967-3D3D-BB2B-49AF5E4A3056}"/>
                </a:ext>
              </a:extLst>
            </p:cNvPr>
            <p:cNvSpPr/>
            <p:nvPr/>
          </p:nvSpPr>
          <p:spPr bwMode="auto">
            <a:xfrm rot="5400000">
              <a:off x="5858129" y="3883614"/>
              <a:ext cx="256929" cy="85847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8" name="Diamond 127">
            <a:extLst>
              <a:ext uri="{FF2B5EF4-FFF2-40B4-BE49-F238E27FC236}">
                <a16:creationId xmlns:a16="http://schemas.microsoft.com/office/drawing/2014/main" id="{0036B2D2-7542-65E9-676B-833BE2DB429F}"/>
              </a:ext>
            </a:extLst>
          </p:cNvPr>
          <p:cNvSpPr/>
          <p:nvPr/>
        </p:nvSpPr>
        <p:spPr bwMode="auto">
          <a:xfrm>
            <a:off x="8640254" y="2804921"/>
            <a:ext cx="145036" cy="151279"/>
          </a:xfrm>
          <a:prstGeom prst="diamond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Diamond 129">
            <a:extLst>
              <a:ext uri="{FF2B5EF4-FFF2-40B4-BE49-F238E27FC236}">
                <a16:creationId xmlns:a16="http://schemas.microsoft.com/office/drawing/2014/main" id="{4C7E187D-0E12-4F27-0137-ECD0F2D31866}"/>
              </a:ext>
            </a:extLst>
          </p:cNvPr>
          <p:cNvSpPr/>
          <p:nvPr/>
        </p:nvSpPr>
        <p:spPr bwMode="auto">
          <a:xfrm>
            <a:off x="6947015" y="3586484"/>
            <a:ext cx="145036" cy="151279"/>
          </a:xfrm>
          <a:prstGeom prst="diamond">
            <a:avLst/>
          </a:prstGeom>
          <a:solidFill>
            <a:schemeClr val="accent3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Rectangle 33">
            <a:extLst>
              <a:ext uri="{FF2B5EF4-FFF2-40B4-BE49-F238E27FC236}">
                <a16:creationId xmlns:a16="http://schemas.microsoft.com/office/drawing/2014/main" id="{C6091488-E234-00B7-FB4B-070EAFEA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975" y="3299049"/>
            <a:ext cx="496942" cy="2429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algn="ctr">
              <a:spcBef>
                <a:spcPts val="2000"/>
              </a:spcBef>
              <a:spcAft>
                <a:spcPts val="500"/>
              </a:spcAft>
            </a:pPr>
            <a:r>
              <a:rPr lang="en-US" altLang="ja-JP" sz="700" b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Go-live «Hybrid»</a:t>
            </a:r>
            <a:endParaRPr lang="en-US" altLang="ja-JP" sz="800" b="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B434910-A75D-DAB8-39B9-94251403E965}"/>
              </a:ext>
            </a:extLst>
          </p:cNvPr>
          <p:cNvCxnSpPr/>
          <p:nvPr/>
        </p:nvCxnSpPr>
        <p:spPr bwMode="auto">
          <a:xfrm>
            <a:off x="6870874" y="3463755"/>
            <a:ext cx="102048" cy="1022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Rectangle 33">
            <a:extLst>
              <a:ext uri="{FF2B5EF4-FFF2-40B4-BE49-F238E27FC236}">
                <a16:creationId xmlns:a16="http://schemas.microsoft.com/office/drawing/2014/main" id="{844D63C9-DBE1-91B6-9D63-6122E40D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409" y="2509191"/>
            <a:ext cx="599163" cy="2429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algn="ctr">
              <a:spcBef>
                <a:spcPts val="2000"/>
              </a:spcBef>
              <a:spcAft>
                <a:spcPts val="500"/>
              </a:spcAft>
            </a:pPr>
            <a:r>
              <a:rPr lang="en-US" altLang="ja-JP" sz="700" b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of  «Unstructured»</a:t>
            </a:r>
            <a:endParaRPr lang="en-US" altLang="ja-JP" sz="800" b="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CEA6AF75-4140-EF4F-0DED-8DB4C0EA0B57}"/>
              </a:ext>
            </a:extLst>
          </p:cNvPr>
          <p:cNvCxnSpPr/>
          <p:nvPr/>
        </p:nvCxnSpPr>
        <p:spPr bwMode="auto">
          <a:xfrm>
            <a:off x="8539743" y="2691665"/>
            <a:ext cx="102048" cy="1022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Rectangle 33">
            <a:extLst>
              <a:ext uri="{FF2B5EF4-FFF2-40B4-BE49-F238E27FC236}">
                <a16:creationId xmlns:a16="http://schemas.microsoft.com/office/drawing/2014/main" id="{234D05B2-7801-DC01-EAAF-690D1E12E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9306" y="4603527"/>
            <a:ext cx="1302365" cy="2986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2000"/>
              </a:spcBef>
              <a:spcAft>
                <a:spcPts val="500"/>
              </a:spcAft>
            </a:pPr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fully structured or hybrid addresses allowed</a:t>
            </a:r>
            <a:endParaRPr lang="en-US" altLang="ja-JP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DB45FCB-5FA5-1C91-D309-922A9A3418FC}"/>
              </a:ext>
            </a:extLst>
          </p:cNvPr>
          <p:cNvGrpSpPr/>
          <p:nvPr/>
        </p:nvGrpSpPr>
        <p:grpSpPr>
          <a:xfrm>
            <a:off x="8770091" y="4534011"/>
            <a:ext cx="82632" cy="371893"/>
            <a:chOff x="7861672" y="4821418"/>
            <a:chExt cx="86189" cy="371893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DE54213-8392-FB4C-9209-106BB05C66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61672" y="4821418"/>
              <a:ext cx="86189" cy="18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8C639CF-A854-2ADD-5C53-F110A2016D3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61672" y="5004993"/>
              <a:ext cx="86189" cy="18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FFA36AC-2D84-8EED-8D9C-1836DC08D00F}"/>
              </a:ext>
            </a:extLst>
          </p:cNvPr>
          <p:cNvGrpSpPr/>
          <p:nvPr/>
        </p:nvGrpSpPr>
        <p:grpSpPr>
          <a:xfrm rot="16200000">
            <a:off x="4167547" y="2525700"/>
            <a:ext cx="82632" cy="371893"/>
            <a:chOff x="7861672" y="4821418"/>
            <a:chExt cx="86189" cy="371893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CE04919-9FF2-DFF2-87E9-C8302D2144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61672" y="4821418"/>
              <a:ext cx="86189" cy="18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D28EC26-8837-40AB-F68E-F15F60D8F5F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61672" y="5004993"/>
              <a:ext cx="86189" cy="18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C912C55-6A74-BA1B-B61A-795E5C2DB47B}"/>
              </a:ext>
            </a:extLst>
          </p:cNvPr>
          <p:cNvGrpSpPr/>
          <p:nvPr/>
        </p:nvGrpSpPr>
        <p:grpSpPr>
          <a:xfrm rot="16200000">
            <a:off x="4167549" y="2468480"/>
            <a:ext cx="82632" cy="371893"/>
            <a:chOff x="7861672" y="4821418"/>
            <a:chExt cx="86189" cy="371893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B83FB3E-4404-EF9C-4F24-064366C94E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61672" y="4821418"/>
              <a:ext cx="86189" cy="18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5B734FA-E1A0-2594-EB89-D373702F9E7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61672" y="5004993"/>
              <a:ext cx="86189" cy="18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5E66948-F39F-6AC7-E615-BDABFA0E12F1}"/>
              </a:ext>
            </a:extLst>
          </p:cNvPr>
          <p:cNvGrpSpPr/>
          <p:nvPr/>
        </p:nvGrpSpPr>
        <p:grpSpPr>
          <a:xfrm rot="16200000">
            <a:off x="4167550" y="2404697"/>
            <a:ext cx="82632" cy="371893"/>
            <a:chOff x="7861672" y="4821418"/>
            <a:chExt cx="86189" cy="371893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C986331-5668-865E-465D-1EBB66B50B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61672" y="4821418"/>
              <a:ext cx="86189" cy="18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DC96018A-D263-D1B3-594A-852174351D2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61672" y="5004993"/>
              <a:ext cx="86189" cy="18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381A8D4-0715-D2B8-DA16-7BB37E914B9B}"/>
              </a:ext>
            </a:extLst>
          </p:cNvPr>
          <p:cNvGrpSpPr/>
          <p:nvPr/>
        </p:nvGrpSpPr>
        <p:grpSpPr>
          <a:xfrm rot="5400000" flipV="1">
            <a:off x="6601276" y="2969759"/>
            <a:ext cx="82632" cy="371893"/>
            <a:chOff x="7861672" y="4821418"/>
            <a:chExt cx="86189" cy="371893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9D45E76-2E7C-716F-A8DB-5ED6B2F3E8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61672" y="4821418"/>
              <a:ext cx="86189" cy="18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6A153B6C-6FD8-B0CA-D473-252D63859C2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61672" y="5004993"/>
              <a:ext cx="86189" cy="18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BFCB8D3-3891-845B-F270-65420ABFE1C5}"/>
              </a:ext>
            </a:extLst>
          </p:cNvPr>
          <p:cNvGrpSpPr/>
          <p:nvPr/>
        </p:nvGrpSpPr>
        <p:grpSpPr>
          <a:xfrm rot="5400000" flipV="1">
            <a:off x="6601277" y="2912541"/>
            <a:ext cx="82632" cy="371893"/>
            <a:chOff x="7861672" y="4821418"/>
            <a:chExt cx="86189" cy="371893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4A6FF37-D2CF-B2AF-03E6-C8CF0AB320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61672" y="4821418"/>
              <a:ext cx="86189" cy="18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3824D182-0BF6-ACAC-DC3E-26336E2E2C4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61672" y="5004993"/>
              <a:ext cx="86189" cy="18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E1D9478-9358-D86A-BC5A-387E64182A99}"/>
              </a:ext>
            </a:extLst>
          </p:cNvPr>
          <p:cNvGrpSpPr/>
          <p:nvPr/>
        </p:nvGrpSpPr>
        <p:grpSpPr>
          <a:xfrm rot="5400000" flipV="1">
            <a:off x="6601279" y="2848758"/>
            <a:ext cx="82632" cy="371893"/>
            <a:chOff x="7861672" y="4821418"/>
            <a:chExt cx="86189" cy="371893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0E17290-8421-9D39-D121-8229E89D3E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61672" y="4821418"/>
              <a:ext cx="86189" cy="18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58F141B-04EB-2D26-1216-36F8A004EE2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61672" y="5004993"/>
              <a:ext cx="86189" cy="188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1" name="Rectangle 33">
            <a:extLst>
              <a:ext uri="{FF2B5EF4-FFF2-40B4-BE49-F238E27FC236}">
                <a16:creationId xmlns:a16="http://schemas.microsoft.com/office/drawing/2014/main" id="{949C2B1F-82BB-DC65-D806-81557679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041" y="3786235"/>
            <a:ext cx="522014" cy="2045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2000"/>
              </a:spcBef>
              <a:spcAft>
                <a:spcPts val="500"/>
              </a:spcAft>
            </a:pPr>
            <a:endParaRPr lang="en-US" altLang="ja-JP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Text Box 13">
            <a:extLst>
              <a:ext uri="{FF2B5EF4-FFF2-40B4-BE49-F238E27FC236}">
                <a16:creationId xmlns:a16="http://schemas.microsoft.com/office/drawing/2014/main" id="{7D66F6EB-8249-00CD-97D8-60D1012F7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463" y="5123805"/>
            <a:ext cx="8279460" cy="136521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miter lim="800000"/>
            <a:headEnd/>
            <a:tailEnd/>
          </a:ln>
        </p:spPr>
        <p:txBody>
          <a:bodyPr lIns="72000" tIns="0" rIns="0" bIns="0" anchor="ctr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marL="228606" indent="-228606" algn="l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end-date </a:t>
            </a: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hybrid address option</a:t>
            </a:r>
          </a:p>
          <a:p>
            <a:pPr marL="228606" indent="-228606" algn="l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Go-live</a:t>
            </a: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hybrid option </a:t>
            </a:r>
            <a:r>
              <a:rPr lang="en-US" altLang="de-DE" sz="1100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happen at the same </a:t>
            </a: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in Swift MX (CBPR+) and local RTGS systems (HVPS+)</a:t>
            </a:r>
          </a:p>
          <a:p>
            <a:pPr marL="228606" indent="-228606" algn="l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decommissioning </a:t>
            </a: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unstructured addresses </a:t>
            </a:r>
            <a:r>
              <a:rPr lang="en-US" altLang="de-DE" sz="1100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happen at the same time </a:t>
            </a: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Swift MX (CBPR+) and local RTGS systems (HVPS+)</a:t>
            </a:r>
          </a:p>
          <a:p>
            <a:pPr marL="228606" indent="-228606" algn="l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changes apply for all </a:t>
            </a:r>
            <a:r>
              <a:rPr lang="en-US" altLang="de-DE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payments MX message types </a:t>
            </a: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containing a Postal Address (pacs.008/009/004, pain.001 relay)</a:t>
            </a:r>
          </a:p>
          <a:p>
            <a:pPr marL="228606" indent="-228606" algn="l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changes apply for </a:t>
            </a:r>
            <a:r>
              <a:rPr lang="en-US" altLang="de-DE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elements </a:t>
            </a: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these message types with Postal Address (debtor, creditor, ultimates* and agents*)</a:t>
            </a:r>
          </a:p>
          <a:p>
            <a:pPr algn="l">
              <a:spcAft>
                <a:spcPts val="400"/>
              </a:spcAft>
              <a:defRPr/>
            </a:pPr>
            <a:r>
              <a:rPr lang="en-US" altLang="de-DE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de-DE" sz="105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Exception: for the elements ‘ultimate debtor’, ‘ultimate creditor’ &amp; ‘initiating party’, the unstructured option </a:t>
            </a:r>
            <a:r>
              <a:rPr lang="en-US" altLang="de-DE" sz="1050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won’t be </a:t>
            </a:r>
            <a:r>
              <a:rPr lang="en-US" altLang="de-DE" sz="105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allowed</a:t>
            </a:r>
          </a:p>
        </p:txBody>
      </p:sp>
      <p:sp>
        <p:nvSpPr>
          <p:cNvPr id="174" name="Arrow: Right 173">
            <a:extLst>
              <a:ext uri="{FF2B5EF4-FFF2-40B4-BE49-F238E27FC236}">
                <a16:creationId xmlns:a16="http://schemas.microsoft.com/office/drawing/2014/main" id="{185EF14B-BA45-7A27-3551-6CBE3751993C}"/>
              </a:ext>
            </a:extLst>
          </p:cNvPr>
          <p:cNvSpPr/>
          <p:nvPr/>
        </p:nvSpPr>
        <p:spPr bwMode="auto">
          <a:xfrm>
            <a:off x="1429678" y="5470117"/>
            <a:ext cx="330200" cy="7229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4A64A1E-19DF-1139-F677-400E529825F5}"/>
              </a:ext>
            </a:extLst>
          </p:cNvPr>
          <p:cNvSpPr/>
          <p:nvPr/>
        </p:nvSpPr>
        <p:spPr bwMode="auto">
          <a:xfrm>
            <a:off x="7031023" y="2804917"/>
            <a:ext cx="1644643" cy="150828"/>
          </a:xfrm>
          <a:prstGeom prst="rtTriangle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EF0E5A9-71B8-1A84-11F8-19EB92A8C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7120" y="6106795"/>
            <a:ext cx="335280" cy="228600"/>
          </a:xfrm>
        </p:spPr>
        <p:txBody>
          <a:bodyPr/>
          <a:lstStyle/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3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4691CF-6F7B-42D7-BFDD-3FF68A2E6889}"/>
              </a:ext>
            </a:extLst>
          </p:cNvPr>
          <p:cNvSpPr txBox="1">
            <a:spLocks/>
          </p:cNvSpPr>
          <p:nvPr/>
        </p:nvSpPr>
        <p:spPr>
          <a:xfrm>
            <a:off x="410987" y="289805"/>
            <a:ext cx="7820640" cy="38713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eaLnBrk="1" hangingPunct="1">
              <a:defRPr sz="2000" kern="0">
                <a:solidFill>
                  <a:srgbClr val="001D5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eaLnBrk="1" hangingPunct="1">
              <a:defRPr sz="3800">
                <a:solidFill>
                  <a:srgbClr val="001D58"/>
                </a:solidFill>
              </a:defRPr>
            </a:lvl2pPr>
            <a:lvl3pPr algn="l" eaLnBrk="1" hangingPunct="1">
              <a:defRPr sz="3800">
                <a:solidFill>
                  <a:srgbClr val="001D58"/>
                </a:solidFill>
              </a:defRPr>
            </a:lvl3pPr>
            <a:lvl4pPr algn="l" eaLnBrk="1" hangingPunct="1">
              <a:defRPr sz="3800">
                <a:solidFill>
                  <a:srgbClr val="001D58"/>
                </a:solidFill>
              </a:defRPr>
            </a:lvl4pPr>
            <a:lvl5pPr algn="l" eaLnBrk="1" hangingPunct="1">
              <a:defRPr sz="3800">
                <a:solidFill>
                  <a:srgbClr val="001D58"/>
                </a:solidFill>
              </a:defRPr>
            </a:lvl5pPr>
            <a:lvl6pPr marL="53632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6pPr>
            <a:lvl7pPr marL="1072652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7pPr>
            <a:lvl8pPr marL="1608977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8pPr>
            <a:lvl9pPr marL="2145302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Impacted CBPR+ &amp; HVPS+ message types and ISO20022 elements</a:t>
            </a:r>
            <a:endParaRPr lang="en-US" baseline="30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EF75DA-177D-D03A-6E86-7D6712F22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254584"/>
              </p:ext>
            </p:extLst>
          </p:nvPr>
        </p:nvGraphicFramePr>
        <p:xfrm>
          <a:off x="1392281" y="3725566"/>
          <a:ext cx="8566150" cy="2520888"/>
        </p:xfrm>
        <a:graphic>
          <a:graphicData uri="http://schemas.openxmlformats.org/drawingml/2006/table">
            <a:tbl>
              <a:tblPr firstRow="1" firstCol="1" bandRow="1"/>
              <a:tblGrid>
                <a:gridCol w="1731919">
                  <a:extLst>
                    <a:ext uri="{9D8B030D-6E8A-4147-A177-3AD203B41FA5}">
                      <a16:colId xmlns:a16="http://schemas.microsoft.com/office/drawing/2014/main" val="1165766094"/>
                    </a:ext>
                  </a:extLst>
                </a:gridCol>
                <a:gridCol w="1236898">
                  <a:extLst>
                    <a:ext uri="{9D8B030D-6E8A-4147-A177-3AD203B41FA5}">
                      <a16:colId xmlns:a16="http://schemas.microsoft.com/office/drawing/2014/main" val="4212795117"/>
                    </a:ext>
                  </a:extLst>
                </a:gridCol>
                <a:gridCol w="1404288">
                  <a:extLst>
                    <a:ext uri="{9D8B030D-6E8A-4147-A177-3AD203B41FA5}">
                      <a16:colId xmlns:a16="http://schemas.microsoft.com/office/drawing/2014/main" val="1971640225"/>
                    </a:ext>
                  </a:extLst>
                </a:gridCol>
                <a:gridCol w="1777016">
                  <a:extLst>
                    <a:ext uri="{9D8B030D-6E8A-4147-A177-3AD203B41FA5}">
                      <a16:colId xmlns:a16="http://schemas.microsoft.com/office/drawing/2014/main" val="1814326151"/>
                    </a:ext>
                  </a:extLst>
                </a:gridCol>
                <a:gridCol w="2416029">
                  <a:extLst>
                    <a:ext uri="{9D8B030D-6E8A-4147-A177-3AD203B41FA5}">
                      <a16:colId xmlns:a16="http://schemas.microsoft.com/office/drawing/2014/main" val="710228290"/>
                    </a:ext>
                  </a:extLst>
                </a:gridCol>
              </a:tblGrid>
              <a:tr h="383858">
                <a:tc>
                  <a:txBody>
                    <a:bodyPr/>
                    <a:lstStyle/>
                    <a:p>
                      <a:r>
                        <a:rPr lang="en-US" sz="900" b="1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ISO 20022 element</a:t>
                      </a:r>
                      <a:endParaRPr lang="en-US" sz="9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Type</a:t>
                      </a:r>
                      <a:r>
                        <a:rPr lang="en-US" sz="900" b="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(party or agent)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Structured</a:t>
                      </a:r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only structured elements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Unstructured </a:t>
                      </a:r>
                      <a:endParaRPr lang="en-US" sz="9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only AdrLine elements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Hybrid</a:t>
                      </a:r>
                      <a:r>
                        <a:rPr lang="en-US" sz="700" b="1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8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Mix of structured elements with minimum structured TownName &amp; Country </a:t>
                      </a:r>
                      <a:r>
                        <a:rPr lang="en-US" sz="800" u="sng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8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up to 2 x 70 char AdrLine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40699"/>
                  </a:ext>
                </a:extLst>
              </a:tr>
              <a:tr h="162796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Previous Instructing Agent 1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Agent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Preferred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 be decommissioned by NOV26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Allowed from NOV25 onwards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436408"/>
                  </a:ext>
                </a:extLst>
              </a:tr>
              <a:tr h="160725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Previous Instructing Agent 2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Agent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Preferred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 be decommissioned by NOV26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Allowed from NOV25 onwards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322718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Previous Instructing Agent 3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Agent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Preferred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 be decommissioned by NOV26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Allowed from NOV25 onwards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806636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Intermediary Agent 1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Agent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Preferred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 be decommissioned by NOV26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Allowed from NOV25 onwards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76732"/>
                  </a:ext>
                </a:extLst>
              </a:tr>
              <a:tr h="160725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Intermediary Agent 2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Agent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Preferred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 be decommissioned by NOV26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Allowed from NOV25 onwards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80539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Intermediary Agent 3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Agent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Preferred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 be decommissioned by NOV26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Allowed from NOV25 onwards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048051"/>
                  </a:ext>
                </a:extLst>
              </a:tr>
              <a:tr h="160725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Ultimate Debtor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Party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Preferred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Not allowed (new element)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Allowed from NOV25 onwards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20031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Initiating Party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Party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Preferred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Not allowed (new element)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Allowed from NOV25 onwards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83938"/>
                  </a:ext>
                </a:extLst>
              </a:tr>
              <a:tr h="160725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Debtor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Party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Preferred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 be decommissioned by NOV26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Allowed from NOV25 onwards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21394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Debtor Agent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Agent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Preferred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 be decommissioned by NOV26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Allowed from NOV25 onwards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791560"/>
                  </a:ext>
                </a:extLst>
              </a:tr>
              <a:tr h="160725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Creditor Agent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Agent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Preferred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 be decommissioned by NOV26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Allowed from NOV25 onwards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85536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Creditor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Party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Preferred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 be decommissioned by NOV26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Allowed from NOV25 onwards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690343"/>
                  </a:ext>
                </a:extLst>
              </a:tr>
              <a:tr h="160725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Ultimate Creditor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Party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Preferred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Not allowed (new element)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kern="100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Allowed from NOV25 onwards</a:t>
                      </a:r>
                      <a:endParaRPr lang="en-US" sz="11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67908"/>
                  </a:ext>
                </a:extLst>
              </a:tr>
            </a:tbl>
          </a:graphicData>
        </a:graphic>
      </p:graphicFrame>
      <p:sp>
        <p:nvSpPr>
          <p:cNvPr id="10" name="Rectangle 33">
            <a:extLst>
              <a:ext uri="{FF2B5EF4-FFF2-40B4-BE49-F238E27FC236}">
                <a16:creationId xmlns:a16="http://schemas.microsoft.com/office/drawing/2014/main" id="{DF039863-E9EB-B329-425C-5CC157866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85" y="3467068"/>
            <a:ext cx="4038029" cy="19828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2000"/>
              </a:spcBef>
              <a:spcAft>
                <a:spcPts val="50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Impacted ISO 20022 elements</a:t>
            </a:r>
          </a:p>
        </p:txBody>
      </p:sp>
      <p:sp>
        <p:nvSpPr>
          <p:cNvPr id="19" name="Rectangle 33">
            <a:extLst>
              <a:ext uri="{FF2B5EF4-FFF2-40B4-BE49-F238E27FC236}">
                <a16:creationId xmlns:a16="http://schemas.microsoft.com/office/drawing/2014/main" id="{E00C1B38-4A72-8D5D-78B8-3B620EB27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82" y="884185"/>
            <a:ext cx="2482768" cy="2123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2000"/>
              </a:spcBef>
              <a:spcAft>
                <a:spcPts val="50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Impacted </a:t>
            </a:r>
            <a:r>
              <a:rPr lang="en-US" altLang="ja-JP" sz="12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pacs</a:t>
            </a:r>
            <a:r>
              <a:rPr lang="en-US" altLang="ja-JP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message types: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2839AF8-68F7-6701-DD7D-D1D1C0AAE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686228"/>
              </p:ext>
            </p:extLst>
          </p:nvPr>
        </p:nvGraphicFramePr>
        <p:xfrm>
          <a:off x="1392287" y="1159545"/>
          <a:ext cx="4038027" cy="1764175"/>
        </p:xfrm>
        <a:graphic>
          <a:graphicData uri="http://schemas.openxmlformats.org/drawingml/2006/table">
            <a:tbl>
              <a:tblPr firstRow="1" firstCol="1" bandRow="1"/>
              <a:tblGrid>
                <a:gridCol w="873444">
                  <a:extLst>
                    <a:ext uri="{9D8B030D-6E8A-4147-A177-3AD203B41FA5}">
                      <a16:colId xmlns:a16="http://schemas.microsoft.com/office/drawing/2014/main" val="1165766094"/>
                    </a:ext>
                  </a:extLst>
                </a:gridCol>
                <a:gridCol w="3164583">
                  <a:extLst>
                    <a:ext uri="{9D8B030D-6E8A-4147-A177-3AD203B41FA5}">
                      <a16:colId xmlns:a16="http://schemas.microsoft.com/office/drawing/2014/main" val="4212795117"/>
                    </a:ext>
                  </a:extLst>
                </a:gridCol>
              </a:tblGrid>
              <a:tr h="280561">
                <a:tc>
                  <a:txBody>
                    <a:bodyPr/>
                    <a:lstStyle/>
                    <a:p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Message type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40699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pacs.008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FI-to-FI Customer Credit Transfer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436408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pacs.008 (stp)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2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FI-to-FI Customer Credit Transfer ‘STP’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785488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pacs.009 (core)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Financial Institution Credit Transfer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322718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pacs.009 (cov)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Cover Financial Institution Credit Transfer ‘Cover’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806636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pPr marL="0" marR="0" lvl="0" indent="0" algn="l" defTabSz="1072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pacs.009 (adv)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Advice Financial Institution Credit Transfer ‘Advice’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275911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pacs.002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2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FI-to-FI Payment Status Report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83527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pacs.003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FI-to-FI Customer Direct Debit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822098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pacs.004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Payment Return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829040"/>
                  </a:ext>
                </a:extLst>
              </a:tr>
              <a:tr h="164846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pacs.010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Interbank Direct Debit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98053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88B2D0-126D-314E-AB23-999DC8FEE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78800"/>
              </p:ext>
            </p:extLst>
          </p:nvPr>
        </p:nvGraphicFramePr>
        <p:xfrm>
          <a:off x="6032383" y="1159547"/>
          <a:ext cx="3926048" cy="2262009"/>
        </p:xfrm>
        <a:graphic>
          <a:graphicData uri="http://schemas.openxmlformats.org/drawingml/2006/table">
            <a:tbl>
              <a:tblPr firstRow="1" firstCol="1" bandRow="1"/>
              <a:tblGrid>
                <a:gridCol w="855678">
                  <a:extLst>
                    <a:ext uri="{9D8B030D-6E8A-4147-A177-3AD203B41FA5}">
                      <a16:colId xmlns:a16="http://schemas.microsoft.com/office/drawing/2014/main" val="1165766094"/>
                    </a:ext>
                  </a:extLst>
                </a:gridCol>
                <a:gridCol w="3070370">
                  <a:extLst>
                    <a:ext uri="{9D8B030D-6E8A-4147-A177-3AD203B41FA5}">
                      <a16:colId xmlns:a16="http://schemas.microsoft.com/office/drawing/2014/main" val="4212795117"/>
                    </a:ext>
                  </a:extLst>
                </a:gridCol>
              </a:tblGrid>
              <a:tr h="283797">
                <a:tc>
                  <a:txBody>
                    <a:bodyPr/>
                    <a:lstStyle/>
                    <a:p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Message type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40699"/>
                  </a:ext>
                </a:extLst>
              </a:tr>
              <a:tr h="164851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pain.001 (relay)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Customer-to-Bank ‘Relay’ Credit Transfer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436408"/>
                  </a:ext>
                </a:extLst>
              </a:tr>
              <a:tr h="164851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pain.002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Customer Payment Status Report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785488"/>
                  </a:ext>
                </a:extLst>
              </a:tr>
              <a:tr h="164851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pain.008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Customer Direct Debit Initiation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322718"/>
                  </a:ext>
                </a:extLst>
              </a:tr>
              <a:tr h="164851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camt.029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Resolution of Investigation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806636"/>
                  </a:ext>
                </a:extLst>
              </a:tr>
              <a:tr h="164851">
                <a:tc>
                  <a:txBody>
                    <a:bodyPr/>
                    <a:lstStyle/>
                    <a:p>
                      <a:pPr marL="0" marR="0" lvl="0" indent="0" algn="l" defTabSz="1072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camt.055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Customer Payment Cancellation Request</a:t>
                      </a:r>
                      <a:endParaRPr lang="en-US" sz="9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275911"/>
                  </a:ext>
                </a:extLst>
              </a:tr>
              <a:tr h="164851">
                <a:tc>
                  <a:txBody>
                    <a:bodyPr/>
                    <a:lstStyle/>
                    <a:p>
                      <a:pPr marL="0" marR="0" lvl="0" indent="0" algn="l" defTabSz="1072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camt.056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FI-to-FI Payment Cancellation Request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386177"/>
                  </a:ext>
                </a:extLst>
              </a:tr>
              <a:tr h="164851">
                <a:tc>
                  <a:txBody>
                    <a:bodyPr/>
                    <a:lstStyle/>
                    <a:p>
                      <a:pPr marL="0" marR="0" lvl="0" indent="0" algn="l" defTabSz="1072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camt.057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Notification to Receive</a:t>
                      </a:r>
                      <a:endParaRPr lang="en-US" sz="9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207401"/>
                  </a:ext>
                </a:extLst>
              </a:tr>
              <a:tr h="164851">
                <a:tc>
                  <a:txBody>
                    <a:bodyPr/>
                    <a:lstStyle/>
                    <a:p>
                      <a:pPr marL="0" marR="0" lvl="0" indent="0" algn="l" defTabSz="1072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camt.058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Notification to Receive Cancellation Advice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829040"/>
                  </a:ext>
                </a:extLst>
              </a:tr>
              <a:tr h="164851"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camt.060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Account Reporting Request</a:t>
                      </a:r>
                      <a:endParaRPr lang="en-US" sz="9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885355"/>
                  </a:ext>
                </a:extLst>
              </a:tr>
              <a:tr h="164851">
                <a:tc>
                  <a:txBody>
                    <a:bodyPr/>
                    <a:lstStyle/>
                    <a:p>
                      <a:pPr marL="0" marR="0" lvl="0" indent="0" algn="l" defTabSz="1072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camt.107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Cheque Presentment Notification</a:t>
                      </a:r>
                      <a:endParaRPr lang="en-US" sz="900" kern="100" noProof="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980539"/>
                  </a:ext>
                </a:extLst>
              </a:tr>
              <a:tr h="164851">
                <a:tc>
                  <a:txBody>
                    <a:bodyPr/>
                    <a:lstStyle/>
                    <a:p>
                      <a:pPr marL="0" marR="0" lvl="0" indent="0" algn="l" defTabSz="1072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camt.108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Cheque Presentment Cancellation Request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861957"/>
                  </a:ext>
                </a:extLst>
              </a:tr>
              <a:tr h="164851">
                <a:tc>
                  <a:txBody>
                    <a:bodyPr/>
                    <a:lstStyle/>
                    <a:p>
                      <a:pPr marL="0" marR="0" lvl="0" indent="0" algn="l" defTabSz="10726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camt.109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00" noProof="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Cheque Presentment Cancellation Status Report</a:t>
                      </a:r>
                    </a:p>
                  </a:txBody>
                  <a:tcPr marL="62931" marR="6293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746118"/>
                  </a:ext>
                </a:extLst>
              </a:tr>
            </a:tbl>
          </a:graphicData>
        </a:graphic>
      </p:graphicFrame>
      <p:sp>
        <p:nvSpPr>
          <p:cNvPr id="7" name="Rectangle 33">
            <a:extLst>
              <a:ext uri="{FF2B5EF4-FFF2-40B4-BE49-F238E27FC236}">
                <a16:creationId xmlns:a16="http://schemas.microsoft.com/office/drawing/2014/main" id="{6C134591-DE96-C44F-F966-F820F4E95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387" y="884185"/>
            <a:ext cx="2914079" cy="2123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2000"/>
              </a:spcBef>
              <a:spcAft>
                <a:spcPts val="500"/>
              </a:spcAft>
            </a:pPr>
            <a:r>
              <a:rPr lang="en-US" altLang="ja-JP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Impacted </a:t>
            </a:r>
            <a:r>
              <a:rPr lang="en-US" altLang="ja-JP" sz="1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 &amp; camt</a:t>
            </a:r>
            <a:r>
              <a:rPr lang="en-US" altLang="ja-JP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message types</a:t>
            </a:r>
            <a:r>
              <a:rPr lang="en-US" altLang="ja-JP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ja-JP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75EA75F0-5FB9-A1B6-D2F1-68015A51B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887" y="6488381"/>
            <a:ext cx="8636659" cy="1639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700"/>
              </a:spcBef>
              <a:spcAft>
                <a:spcPts val="500"/>
              </a:spcAft>
              <a:defRPr/>
            </a:pPr>
            <a:r>
              <a:rPr lang="en-US" altLang="ja-JP" sz="800" b="0" baseline="3000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ja-JP" sz="800" b="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final list of all in-scope message types will be known once the CBPR+ Work Group confirm the additional Usage Guidelines to be added to the portfolio as part of Standards Release 2024 and 2025.</a:t>
            </a:r>
            <a:endParaRPr lang="en-US" altLang="ja-JP" sz="800" b="0" baseline="30000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1E4DA49-D68A-EE7C-6545-A4A4CAD8B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7120" y="6099175"/>
            <a:ext cx="335280" cy="228600"/>
          </a:xfrm>
        </p:spPr>
        <p:txBody>
          <a:bodyPr/>
          <a:lstStyle/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6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7F63E3-2725-0747-6638-EF6851A7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9500" y="6106795"/>
            <a:ext cx="335280" cy="228600"/>
          </a:xfrm>
        </p:spPr>
        <p:txBody>
          <a:bodyPr/>
          <a:lstStyle/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9C4B34-89EE-8931-D427-BE80D1F38428}"/>
              </a:ext>
            </a:extLst>
          </p:cNvPr>
          <p:cNvSpPr/>
          <p:nvPr/>
        </p:nvSpPr>
        <p:spPr bwMode="auto">
          <a:xfrm>
            <a:off x="383243" y="78378"/>
            <a:ext cx="10277718" cy="85344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737B8-ACC9-6CA2-1D85-118B236ED8DE}"/>
              </a:ext>
            </a:extLst>
          </p:cNvPr>
          <p:cNvSpPr txBox="1">
            <a:spLocks/>
          </p:cNvSpPr>
          <p:nvPr/>
        </p:nvSpPr>
        <p:spPr>
          <a:xfrm>
            <a:off x="1938793" y="2181745"/>
            <a:ext cx="6786107" cy="5984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1D58"/>
                </a:solidFill>
                <a:latin typeface="Arial" charset="0"/>
              </a:defRPr>
            </a:lvl5pPr>
            <a:lvl6pPr marL="536325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1072652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608977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2145302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ja-JP" sz="3600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&amp; Problem Statement</a:t>
            </a:r>
            <a:endParaRPr lang="en-US" sz="3600" kern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9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37B4358-E468-D4C2-1DD1-F8D17BD80C89}"/>
              </a:ext>
            </a:extLst>
          </p:cNvPr>
          <p:cNvSpPr txBox="1">
            <a:spLocks/>
          </p:cNvSpPr>
          <p:nvPr/>
        </p:nvSpPr>
        <p:spPr>
          <a:xfrm>
            <a:off x="367404" y="289805"/>
            <a:ext cx="3947660" cy="38713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eaLnBrk="1" hangingPunct="1">
              <a:defRPr sz="2000" kern="0">
                <a:solidFill>
                  <a:srgbClr val="001D5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eaLnBrk="1" hangingPunct="1">
              <a:defRPr sz="3800">
                <a:solidFill>
                  <a:srgbClr val="001D58"/>
                </a:solidFill>
              </a:defRPr>
            </a:lvl2pPr>
            <a:lvl3pPr algn="l" eaLnBrk="1" hangingPunct="1">
              <a:defRPr sz="3800">
                <a:solidFill>
                  <a:srgbClr val="001D58"/>
                </a:solidFill>
              </a:defRPr>
            </a:lvl3pPr>
            <a:lvl4pPr algn="l" eaLnBrk="1" hangingPunct="1">
              <a:defRPr sz="3800">
                <a:solidFill>
                  <a:srgbClr val="001D58"/>
                </a:solidFill>
              </a:defRPr>
            </a:lvl4pPr>
            <a:lvl5pPr algn="l" eaLnBrk="1" hangingPunct="1">
              <a:defRPr sz="3800">
                <a:solidFill>
                  <a:srgbClr val="001D58"/>
                </a:solidFill>
              </a:defRPr>
            </a:lvl5pPr>
            <a:lvl6pPr marL="53632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6pPr>
            <a:lvl7pPr marL="1072652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7pPr>
            <a:lvl8pPr marL="1608977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8pPr>
            <a:lvl9pPr marL="2145302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ja-JP" dirty="0"/>
              <a:t>Background</a:t>
            </a:r>
            <a:endParaRPr lang="en-US" dirty="0"/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5D995B55-B040-5FC9-6849-7DCE9665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48" y="935429"/>
            <a:ext cx="10563012" cy="25297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marL="171455" indent="-171455"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b="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Payments Market Practice Group (PMPG) has been and continues supporting the payments industry in the migration towards </a:t>
            </a:r>
            <a:r>
              <a:rPr lang="en-US" altLang="ja-JP" sz="160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structured party addresses</a:t>
            </a:r>
            <a:r>
              <a:rPr lang="en-US" altLang="ja-JP" sz="1600" b="0" baseline="3000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ja-JP" sz="1600" b="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Complete, structured and rich data in payments messages is an integrated part of our ISO 20022 adoption and helps to reduce friction in cross-border payments in the following areas:</a:t>
            </a:r>
          </a:p>
          <a:p>
            <a:pPr marL="730269" indent="-285757">
              <a:spcBef>
                <a:spcPts val="1000"/>
              </a:spcBef>
              <a:spcAft>
                <a:spcPts val="0"/>
              </a:spcAft>
              <a:buFont typeface="Courier New" panose="02070309020205020404" pitchFamily="49" charset="0"/>
              <a:buChar char="­"/>
              <a:defRPr/>
            </a:pPr>
            <a:r>
              <a:rPr lang="en-US" altLang="ja-JP" sz="1200" b="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Crime Compliance -&gt; less false hits in sanctions/compliance screening, more efficient AML monitoring</a:t>
            </a:r>
          </a:p>
          <a:p>
            <a:pPr marL="730269" indent="-285757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­"/>
              <a:defRPr/>
            </a:pPr>
            <a:r>
              <a:rPr lang="en-US" altLang="ja-JP" sz="1200" b="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Payments processing -&gt; more precise creditor name/address matching</a:t>
            </a:r>
          </a:p>
          <a:p>
            <a:pPr marL="730269" indent="-285757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­"/>
              <a:defRPr/>
            </a:pPr>
            <a:r>
              <a:rPr lang="en-US" altLang="ja-JP" sz="1200" b="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FATF rec. 16 monitoring -&gt; improved monitoring of completeness of required debtor and creditor information</a:t>
            </a:r>
          </a:p>
          <a:p>
            <a:pPr marL="730269" indent="-285757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­"/>
              <a:defRPr/>
            </a:pPr>
            <a:r>
              <a:rPr lang="en-US" altLang="ja-JP" sz="1200" b="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reporting -&gt; provide better data quality of reporting towards their creditor</a:t>
            </a:r>
          </a:p>
          <a:p>
            <a:pPr marL="730269" indent="-285757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­"/>
              <a:defRPr/>
            </a:pPr>
            <a:r>
              <a:rPr lang="en-US" altLang="ja-JP" sz="1200" b="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interoperability -&gt; reduce friction for cross-border (instant) payments with aligned party addresses as defined by IP+, CBPR+ and HVPS+ guidelines</a:t>
            </a:r>
            <a:endParaRPr lang="en-US" altLang="ja-JP" sz="1600" b="0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E78FC251-BFCE-8E61-5B60-5E406242386D}"/>
              </a:ext>
            </a:extLst>
          </p:cNvPr>
          <p:cNvSpPr/>
          <p:nvPr/>
        </p:nvSpPr>
        <p:spPr>
          <a:xfrm>
            <a:off x="1541289" y="3561528"/>
            <a:ext cx="4304909" cy="21880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n-US" sz="900" dirty="0">
              <a:solidFill>
                <a:srgbClr val="8064A2">
                  <a:lumMod val="50000"/>
                </a:srgbClr>
              </a:solidFill>
              <a:latin typeface="Frutiger 55 Roman" pitchFamily="34" charset="0"/>
            </a:endParaRPr>
          </a:p>
        </p:txBody>
      </p:sp>
      <p:pic>
        <p:nvPicPr>
          <p:cNvPr id="211" name="Picture 3">
            <a:extLst>
              <a:ext uri="{FF2B5EF4-FFF2-40B4-BE49-F238E27FC236}">
                <a16:creationId xmlns:a16="http://schemas.microsoft.com/office/drawing/2014/main" id="{FE7145D3-E1EE-C2CD-E220-7DB6BDE3E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31" y="3663157"/>
            <a:ext cx="4092744" cy="197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" name="Text Box 13">
            <a:extLst>
              <a:ext uri="{FF2B5EF4-FFF2-40B4-BE49-F238E27FC236}">
                <a16:creationId xmlns:a16="http://schemas.microsoft.com/office/drawing/2014/main" id="{9CFF878B-14EB-A337-3FB0-1A7D95F37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933" y="3401075"/>
            <a:ext cx="1691789" cy="169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de-DE" sz="900" b="1" dirty="0">
                <a:solidFill>
                  <a:srgbClr val="8064A2">
                    <a:lumMod val="50000"/>
                  </a:srgbClr>
                </a:solidFill>
              </a:rPr>
              <a:t>Unstructured postal address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71A760B-C914-E9EC-7362-EED1A5B119F8}"/>
              </a:ext>
            </a:extLst>
          </p:cNvPr>
          <p:cNvSpPr/>
          <p:nvPr/>
        </p:nvSpPr>
        <p:spPr>
          <a:xfrm>
            <a:off x="2127189" y="4414485"/>
            <a:ext cx="3507514" cy="63221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black"/>
              </a:solidFill>
              <a:latin typeface="Frutiger 55 Roman"/>
              <a:ea typeface="MS PGothic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C3A7F40-49DE-6C49-6459-ACC6657760F7}"/>
              </a:ext>
            </a:extLst>
          </p:cNvPr>
          <p:cNvSpPr/>
          <p:nvPr/>
        </p:nvSpPr>
        <p:spPr>
          <a:xfrm>
            <a:off x="2222930" y="4022456"/>
            <a:ext cx="790146" cy="144000"/>
          </a:xfrm>
          <a:prstGeom prst="rect">
            <a:avLst/>
          </a:prstGeom>
          <a:solidFill>
            <a:srgbClr val="FFBA9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black"/>
              </a:solidFill>
              <a:latin typeface="Frutiger 55 Roman"/>
              <a:ea typeface="MS PGothic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80D0CBDC-B64E-1560-F6D8-459C1A080D4C}"/>
              </a:ext>
            </a:extLst>
          </p:cNvPr>
          <p:cNvSpPr/>
          <p:nvPr/>
        </p:nvSpPr>
        <p:spPr>
          <a:xfrm>
            <a:off x="1986395" y="4022456"/>
            <a:ext cx="192087" cy="144000"/>
          </a:xfrm>
          <a:prstGeom prst="rect">
            <a:avLst/>
          </a:prstGeom>
          <a:solidFill>
            <a:srgbClr val="FFBA9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black"/>
              </a:solidFill>
              <a:latin typeface="Frutiger 55 Roman"/>
              <a:ea typeface="MS PGothic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C7FE0511-99FD-3FF3-08CE-B9269135C9D0}"/>
              </a:ext>
            </a:extLst>
          </p:cNvPr>
          <p:cNvSpPr/>
          <p:nvPr/>
        </p:nvSpPr>
        <p:spPr>
          <a:xfrm>
            <a:off x="1728197" y="3807693"/>
            <a:ext cx="4118001" cy="1651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3333F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ts val="400"/>
              </a:spcBef>
              <a:defRPr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</a:t>
            </a:r>
            <a:r>
              <a:rPr lang="en-US" sz="1050" dirty="0" err="1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Cdtr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</a:p>
          <a:p>
            <a:pPr algn="l">
              <a:spcBef>
                <a:spcPts val="400"/>
              </a:spcBef>
              <a:tabLst>
                <a:tab pos="177804" algn="l"/>
              </a:tabLst>
              <a:defRPr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&lt;Nm&gt;</a:t>
            </a:r>
            <a:r>
              <a:rPr lang="en-US" sz="1050" b="1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JOHN SMITH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&lt;/Nm&gt;</a:t>
            </a:r>
          </a:p>
          <a:p>
            <a:pPr marL="177804" lvl="1" algn="l" defTabSz="623903">
              <a:spcBef>
                <a:spcPts val="400"/>
              </a:spcBef>
              <a:defRPr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</a:t>
            </a:r>
            <a:r>
              <a:rPr lang="en-US" sz="1050" dirty="0" err="1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PstlAdr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</a:p>
          <a:p>
            <a:pPr marL="449274" lvl="4" algn="l">
              <a:spcBef>
                <a:spcPts val="400"/>
              </a:spcBef>
              <a:defRPr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&lt;AdrLine&gt;</a:t>
            </a:r>
            <a:r>
              <a:rPr lang="en-US" sz="1050" b="1" kern="0" dirty="0">
                <a:solidFill>
                  <a:srgbClr val="002167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 HOOGSTRAAT 6, PREMIUM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&lt;/AdrLine&gt;</a:t>
            </a:r>
            <a:endParaRPr lang="en-US" sz="1050" b="1" dirty="0">
              <a:solidFill>
                <a:prstClr val="black"/>
              </a:solidFill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 marL="449274" lvl="4" algn="l">
              <a:spcBef>
                <a:spcPts val="400"/>
              </a:spcBef>
              <a:defRPr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&lt;AdrLine&gt;</a:t>
            </a:r>
            <a:r>
              <a:rPr lang="en-US" sz="1050" b="1" kern="0" dirty="0">
                <a:solidFill>
                  <a:srgbClr val="002167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 TOWER, 18TH FLOOR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&lt;/AdrLine&gt;</a:t>
            </a:r>
          </a:p>
          <a:p>
            <a:pPr marL="449274" lvl="4" algn="l">
              <a:spcBef>
                <a:spcPts val="400"/>
              </a:spcBef>
              <a:defRPr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&lt;AdrLine&gt;</a:t>
            </a:r>
            <a:r>
              <a:rPr lang="en-US" sz="1050" b="1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1000 BRUSSELS, BELGIUM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&lt;/AdrLine&gt;</a:t>
            </a:r>
          </a:p>
          <a:p>
            <a:pPr marL="177804" algn="l">
              <a:spcBef>
                <a:spcPts val="400"/>
              </a:spcBef>
              <a:defRPr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</a:t>
            </a:r>
            <a:r>
              <a:rPr lang="en-US" sz="1050" dirty="0" err="1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PstlAdr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</a:p>
          <a:p>
            <a:pPr algn="l">
              <a:spcBef>
                <a:spcPts val="400"/>
              </a:spcBef>
              <a:tabLst>
                <a:tab pos="536589" algn="l"/>
              </a:tabLst>
              <a:defRPr/>
            </a:pP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</a:t>
            </a:r>
            <a:r>
              <a:rPr lang="en-US" sz="1050" dirty="0" err="1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Cdtr</a:t>
            </a:r>
            <a:r>
              <a:rPr lang="en-US" sz="1050" dirty="0">
                <a:solidFill>
                  <a:prstClr val="black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	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2F656D5-5A7B-E3D9-173B-9414DE4EF413}"/>
              </a:ext>
            </a:extLst>
          </p:cNvPr>
          <p:cNvSpPr/>
          <p:nvPr/>
        </p:nvSpPr>
        <p:spPr>
          <a:xfrm rot="1714671">
            <a:off x="5044081" y="3508784"/>
            <a:ext cx="996746" cy="423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800" dirty="0">
                <a:solidFill>
                  <a:prstClr val="white"/>
                </a:solidFill>
                <a:latin typeface="Arial"/>
              </a:rPr>
              <a:t>Originally planned end date: NOV2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A60245F0-D983-E7DD-5669-04E3991C3A5F}"/>
              </a:ext>
            </a:extLst>
          </p:cNvPr>
          <p:cNvSpPr/>
          <p:nvPr/>
        </p:nvSpPr>
        <p:spPr>
          <a:xfrm>
            <a:off x="6352770" y="3561528"/>
            <a:ext cx="3844106" cy="21880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n-US" sz="900" dirty="0">
              <a:solidFill>
                <a:srgbClr val="8064A2">
                  <a:lumMod val="50000"/>
                </a:srgbClr>
              </a:solidFill>
              <a:latin typeface="Frutiger 55 Roman" pitchFamily="34" charset="0"/>
            </a:endParaRPr>
          </a:p>
        </p:txBody>
      </p:sp>
      <p:pic>
        <p:nvPicPr>
          <p:cNvPr id="219" name="Picture 218">
            <a:extLst>
              <a:ext uri="{FF2B5EF4-FFF2-40B4-BE49-F238E27FC236}">
                <a16:creationId xmlns:a16="http://schemas.microsoft.com/office/drawing/2014/main" id="{FCD0C11D-29D6-7F07-3F5F-026E8D082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91" y="3645739"/>
            <a:ext cx="3397810" cy="197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F91CC36C-1A04-0E75-1D3F-B4B0932842D0}"/>
              </a:ext>
            </a:extLst>
          </p:cNvPr>
          <p:cNvSpPr/>
          <p:nvPr/>
        </p:nvSpPr>
        <p:spPr>
          <a:xfrm>
            <a:off x="7773621" y="4635112"/>
            <a:ext cx="153778" cy="144000"/>
          </a:xfrm>
          <a:prstGeom prst="rect">
            <a:avLst/>
          </a:prstGeom>
          <a:solidFill>
            <a:srgbClr val="FF6A2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BC20C3E-67CD-1ED2-9F55-78CDF098D7A6}"/>
              </a:ext>
            </a:extLst>
          </p:cNvPr>
          <p:cNvSpPr/>
          <p:nvPr/>
        </p:nvSpPr>
        <p:spPr>
          <a:xfrm>
            <a:off x="7438831" y="4314557"/>
            <a:ext cx="481426" cy="144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C616A94D-5583-C035-7019-115BC07085F3}"/>
              </a:ext>
            </a:extLst>
          </p:cNvPr>
          <p:cNvSpPr/>
          <p:nvPr/>
        </p:nvSpPr>
        <p:spPr>
          <a:xfrm>
            <a:off x="7992216" y="4314557"/>
            <a:ext cx="133075" cy="144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CD82A4D-A0D4-E661-D0F4-D79B7C2CB5E3}"/>
              </a:ext>
            </a:extLst>
          </p:cNvPr>
          <p:cNvSpPr/>
          <p:nvPr/>
        </p:nvSpPr>
        <p:spPr>
          <a:xfrm>
            <a:off x="7438831" y="5117099"/>
            <a:ext cx="327648" cy="144000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92CA902-1E09-6A54-605B-BE9F5E76315B}"/>
              </a:ext>
            </a:extLst>
          </p:cNvPr>
          <p:cNvSpPr/>
          <p:nvPr/>
        </p:nvSpPr>
        <p:spPr>
          <a:xfrm>
            <a:off x="7836182" y="5117099"/>
            <a:ext cx="180861" cy="144000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4703CB15-ACB3-9A49-96A0-C945F238AB6B}"/>
              </a:ext>
            </a:extLst>
          </p:cNvPr>
          <p:cNvSpPr/>
          <p:nvPr/>
        </p:nvSpPr>
        <p:spPr>
          <a:xfrm>
            <a:off x="7438832" y="4961277"/>
            <a:ext cx="385834" cy="144000"/>
          </a:xfrm>
          <a:prstGeom prst="rect">
            <a:avLst/>
          </a:prstGeom>
          <a:solidFill>
            <a:srgbClr val="3692CA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057D8B1-30B3-108F-E16B-B641E81832D1}"/>
              </a:ext>
            </a:extLst>
          </p:cNvPr>
          <p:cNvSpPr/>
          <p:nvPr/>
        </p:nvSpPr>
        <p:spPr>
          <a:xfrm>
            <a:off x="7911254" y="4961277"/>
            <a:ext cx="665219" cy="144000"/>
          </a:xfrm>
          <a:prstGeom prst="rect">
            <a:avLst/>
          </a:prstGeom>
          <a:solidFill>
            <a:srgbClr val="3692CA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5B44AAD6-BC40-4046-FC58-CC63B86477C9}"/>
              </a:ext>
            </a:extLst>
          </p:cNvPr>
          <p:cNvSpPr/>
          <p:nvPr/>
        </p:nvSpPr>
        <p:spPr>
          <a:xfrm>
            <a:off x="8008273" y="4158877"/>
            <a:ext cx="806322" cy="144000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C1A14462-0AB6-718D-51CF-CE53194E4BCF}"/>
              </a:ext>
            </a:extLst>
          </p:cNvPr>
          <p:cNvSpPr/>
          <p:nvPr/>
        </p:nvSpPr>
        <p:spPr>
          <a:xfrm>
            <a:off x="7330533" y="3837532"/>
            <a:ext cx="806322" cy="144000"/>
          </a:xfrm>
          <a:prstGeom prst="rect">
            <a:avLst/>
          </a:prstGeom>
          <a:solidFill>
            <a:srgbClr val="FFBA9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7DEE2136-19B3-45BF-D94B-C28F1D00B92C}"/>
              </a:ext>
            </a:extLst>
          </p:cNvPr>
          <p:cNvSpPr/>
          <p:nvPr/>
        </p:nvSpPr>
        <p:spPr>
          <a:xfrm>
            <a:off x="7438831" y="4797373"/>
            <a:ext cx="488680" cy="144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9F211DBC-1577-9FBA-896D-7EDAB698B0D4}"/>
              </a:ext>
            </a:extLst>
          </p:cNvPr>
          <p:cNvSpPr/>
          <p:nvPr/>
        </p:nvSpPr>
        <p:spPr>
          <a:xfrm>
            <a:off x="8009896" y="4797373"/>
            <a:ext cx="316974" cy="144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B0005A79-B66E-2833-994E-DF3FEF73F5F7}"/>
              </a:ext>
            </a:extLst>
          </p:cNvPr>
          <p:cNvSpPr/>
          <p:nvPr/>
        </p:nvSpPr>
        <p:spPr>
          <a:xfrm>
            <a:off x="7431580" y="4635112"/>
            <a:ext cx="245263" cy="144000"/>
          </a:xfrm>
          <a:prstGeom prst="rect">
            <a:avLst/>
          </a:prstGeom>
          <a:solidFill>
            <a:srgbClr val="FF6A2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C6A245D3-E533-A3DE-56AB-5D565F1E9499}"/>
              </a:ext>
            </a:extLst>
          </p:cNvPr>
          <p:cNvSpPr/>
          <p:nvPr/>
        </p:nvSpPr>
        <p:spPr>
          <a:xfrm>
            <a:off x="7437118" y="4158877"/>
            <a:ext cx="479674" cy="144000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66A4E108-7069-E2B9-5B13-9EBDA296A3BE}"/>
              </a:ext>
            </a:extLst>
          </p:cNvPr>
          <p:cNvSpPr/>
          <p:nvPr/>
        </p:nvSpPr>
        <p:spPr>
          <a:xfrm>
            <a:off x="7101576" y="3837532"/>
            <a:ext cx="169174" cy="144000"/>
          </a:xfrm>
          <a:prstGeom prst="rect">
            <a:avLst/>
          </a:prstGeom>
          <a:solidFill>
            <a:srgbClr val="FFBA9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41F1331-58FB-7C37-B920-4BBB3CC8AF42}"/>
              </a:ext>
            </a:extLst>
          </p:cNvPr>
          <p:cNvSpPr/>
          <p:nvPr/>
        </p:nvSpPr>
        <p:spPr>
          <a:xfrm>
            <a:off x="7438831" y="4472068"/>
            <a:ext cx="481426" cy="144000"/>
          </a:xfrm>
          <a:prstGeom prst="rect">
            <a:avLst/>
          </a:prstGeom>
          <a:solidFill>
            <a:srgbClr val="BD92DE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34A869F8-2F0E-6465-8A3F-7A8D062D15D0}"/>
              </a:ext>
            </a:extLst>
          </p:cNvPr>
          <p:cNvSpPr/>
          <p:nvPr/>
        </p:nvSpPr>
        <p:spPr>
          <a:xfrm>
            <a:off x="7992216" y="4472068"/>
            <a:ext cx="1060507" cy="144000"/>
          </a:xfrm>
          <a:prstGeom prst="rect">
            <a:avLst/>
          </a:prstGeom>
          <a:solidFill>
            <a:srgbClr val="BD92DE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3B16F627-442A-0D35-610A-E6A175F99F50}"/>
              </a:ext>
            </a:extLst>
          </p:cNvPr>
          <p:cNvSpPr/>
          <p:nvPr/>
        </p:nvSpPr>
        <p:spPr>
          <a:xfrm>
            <a:off x="6656999" y="3658760"/>
            <a:ext cx="3365144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Cdtr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</a:p>
          <a:p>
            <a:pPr marL="361959" algn="l">
              <a:spcBef>
                <a:spcPts val="0"/>
              </a:spcBef>
              <a:defRPr/>
            </a:pP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&lt;Nm&gt;</a:t>
            </a:r>
            <a:r>
              <a:rPr lang="en-US" sz="1050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John Smith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&lt;/Nm&gt;</a:t>
            </a:r>
          </a:p>
          <a:p>
            <a:pPr marL="361959" algn="l" defTabSz="623903">
              <a:spcBef>
                <a:spcPts val="0"/>
              </a:spcBef>
              <a:defRPr/>
            </a:pP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PstlAdr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  <a:defRPr/>
            </a:pP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StrtNm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  <a:r>
              <a:rPr lang="en-US" sz="1050" b="1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Hoogstraat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StrtNm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  <a:defRPr/>
            </a:pP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BldgNb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  <a:r>
              <a:rPr lang="en-US" sz="1050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6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BldgNb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  <a:defRPr/>
            </a:pP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BldgNm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&gt;Premium Tower&lt;/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BldgNm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  <a:defRPr/>
            </a:pP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Flr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  <a:r>
              <a:rPr lang="en-US" sz="1050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18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Flr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  <a:defRPr/>
            </a:pP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PstlCd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  <a:r>
              <a:rPr lang="en-US" sz="1050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1000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PstlCd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  <a:defRPr/>
            </a:pP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TwnNm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  <a:r>
              <a:rPr lang="en-US" sz="1050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Brussels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TwnNm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  <a:defRPr/>
            </a:pP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Ctry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  <a:r>
              <a:rPr lang="en-US" sz="1050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BE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Ctry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	</a:t>
            </a:r>
          </a:p>
          <a:p>
            <a:pPr marL="361959" lvl="2" algn="l">
              <a:spcBef>
                <a:spcPts val="0"/>
              </a:spcBef>
              <a:defRPr/>
            </a:pP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PstlAdr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</a:t>
            </a:r>
          </a:p>
          <a:p>
            <a:pPr marL="0" lvl="2" algn="l">
              <a:spcBef>
                <a:spcPts val="0"/>
              </a:spcBef>
              <a:tabLst>
                <a:tab pos="623903" algn="l"/>
              </a:tabLst>
              <a:defRPr/>
            </a:pP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</a:t>
            </a:r>
            <a:r>
              <a:rPr lang="en-US" sz="1050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Cdtr</a:t>
            </a:r>
            <a:r>
              <a:rPr lang="en-US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&gt;	</a:t>
            </a:r>
          </a:p>
        </p:txBody>
      </p:sp>
      <p:sp>
        <p:nvSpPr>
          <p:cNvPr id="238" name="Text Box 13">
            <a:extLst>
              <a:ext uri="{FF2B5EF4-FFF2-40B4-BE49-F238E27FC236}">
                <a16:creationId xmlns:a16="http://schemas.microsoft.com/office/drawing/2014/main" id="{C3FC83CD-E89B-6D51-4C87-DCED493BF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760" y="3389414"/>
            <a:ext cx="1691789" cy="169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de-DE" sz="900" b="1" dirty="0">
                <a:solidFill>
                  <a:srgbClr val="8064A2">
                    <a:lumMod val="50000"/>
                  </a:srgbClr>
                </a:solidFill>
              </a:rPr>
              <a:t>Structured postal address</a:t>
            </a:r>
          </a:p>
        </p:txBody>
      </p:sp>
      <p:sp>
        <p:nvSpPr>
          <p:cNvPr id="2" name="Rectangle 33">
            <a:extLst>
              <a:ext uri="{FF2B5EF4-FFF2-40B4-BE49-F238E27FC236}">
                <a16:creationId xmlns:a16="http://schemas.microsoft.com/office/drawing/2014/main" id="{A01DEE73-C819-C64F-E4EA-90DBC9955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287" y="6575182"/>
            <a:ext cx="5115715" cy="1444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700"/>
              </a:spcBef>
              <a:spcAft>
                <a:spcPts val="500"/>
              </a:spcAft>
              <a:defRPr/>
            </a:pPr>
            <a:r>
              <a:rPr lang="en-US" altLang="ja-JP" b="0" baseline="3000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ja-JP" b="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In-scope parties of this PMPG proposal: debtor, creditor, debtor agent, creditor agent</a:t>
            </a:r>
            <a:endParaRPr lang="en-US" altLang="ja-JP" b="0" baseline="30000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2BD50C-95D7-38C9-9DF5-6FC8A4DE4E05}"/>
              </a:ext>
            </a:extLst>
          </p:cNvPr>
          <p:cNvSpPr/>
          <p:nvPr/>
        </p:nvSpPr>
        <p:spPr>
          <a:xfrm>
            <a:off x="1637181" y="5852641"/>
            <a:ext cx="109207" cy="186831"/>
          </a:xfrm>
          <a:prstGeom prst="rect">
            <a:avLst/>
          </a:prstGeom>
          <a:solidFill>
            <a:srgbClr val="FFBA9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F55BB4-4E0D-CC54-C96D-B44776A48536}"/>
              </a:ext>
            </a:extLst>
          </p:cNvPr>
          <p:cNvSpPr/>
          <p:nvPr/>
        </p:nvSpPr>
        <p:spPr>
          <a:xfrm>
            <a:off x="9084654" y="5852641"/>
            <a:ext cx="109207" cy="186831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063A1-1259-7CD5-7ECC-09FDE42E54C4}"/>
              </a:ext>
            </a:extLst>
          </p:cNvPr>
          <p:cNvSpPr/>
          <p:nvPr/>
        </p:nvSpPr>
        <p:spPr>
          <a:xfrm>
            <a:off x="6768265" y="5852641"/>
            <a:ext cx="109207" cy="186831"/>
          </a:xfrm>
          <a:prstGeom prst="rect">
            <a:avLst/>
          </a:prstGeom>
          <a:solidFill>
            <a:srgbClr val="3692CA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65786D-374D-D6DE-ADB4-9EB5D2F716BA}"/>
              </a:ext>
            </a:extLst>
          </p:cNvPr>
          <p:cNvSpPr/>
          <p:nvPr/>
        </p:nvSpPr>
        <p:spPr>
          <a:xfrm>
            <a:off x="1790699" y="5868691"/>
            <a:ext cx="40005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9FE3B-1856-A468-B017-FB0B0853F8D7}"/>
              </a:ext>
            </a:extLst>
          </p:cNvPr>
          <p:cNvSpPr/>
          <p:nvPr/>
        </p:nvSpPr>
        <p:spPr>
          <a:xfrm>
            <a:off x="9235701" y="5868691"/>
            <a:ext cx="9510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 country 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36C1B1-DD90-5D2A-D50C-C519C0100AD9}"/>
              </a:ext>
            </a:extLst>
          </p:cNvPr>
          <p:cNvSpPr/>
          <p:nvPr/>
        </p:nvSpPr>
        <p:spPr>
          <a:xfrm>
            <a:off x="6919311" y="5868691"/>
            <a:ext cx="64854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Town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D4AFEB-D35E-F236-A90D-225E7FAD869D}"/>
              </a:ext>
            </a:extLst>
          </p:cNvPr>
          <p:cNvSpPr/>
          <p:nvPr/>
        </p:nvSpPr>
        <p:spPr>
          <a:xfrm>
            <a:off x="2424268" y="5852641"/>
            <a:ext cx="109207" cy="186831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CA9D1-2AE8-A6CA-DACB-0187221C44F5}"/>
              </a:ext>
            </a:extLst>
          </p:cNvPr>
          <p:cNvSpPr/>
          <p:nvPr/>
        </p:nvSpPr>
        <p:spPr>
          <a:xfrm>
            <a:off x="2580871" y="5868691"/>
            <a:ext cx="73449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1C8CD3-F730-5818-BF22-E225E15B2EB6}"/>
              </a:ext>
            </a:extLst>
          </p:cNvPr>
          <p:cNvSpPr/>
          <p:nvPr/>
        </p:nvSpPr>
        <p:spPr>
          <a:xfrm>
            <a:off x="7876506" y="5852641"/>
            <a:ext cx="109207" cy="18683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7764E8-1526-E740-82F7-E2D5149CA05C}"/>
              </a:ext>
            </a:extLst>
          </p:cNvPr>
          <p:cNvSpPr/>
          <p:nvPr/>
        </p:nvSpPr>
        <p:spPr>
          <a:xfrm>
            <a:off x="8027556" y="5868691"/>
            <a:ext cx="70052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Postal 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C9DDE7-B3BF-1413-4A49-F966C358D345}"/>
              </a:ext>
            </a:extLst>
          </p:cNvPr>
          <p:cNvSpPr/>
          <p:nvPr/>
        </p:nvSpPr>
        <p:spPr>
          <a:xfrm>
            <a:off x="6000167" y="5852641"/>
            <a:ext cx="109207" cy="186831"/>
          </a:xfrm>
          <a:prstGeom prst="rect">
            <a:avLst/>
          </a:prstGeom>
          <a:solidFill>
            <a:srgbClr val="FF6A2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E1AF6C-ED60-EBFD-F088-19C6E1922A2B}"/>
              </a:ext>
            </a:extLst>
          </p:cNvPr>
          <p:cNvSpPr/>
          <p:nvPr/>
        </p:nvSpPr>
        <p:spPr>
          <a:xfrm>
            <a:off x="6147053" y="5868691"/>
            <a:ext cx="36370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0895C2-479A-C0B0-A972-0B21D3604D35}"/>
              </a:ext>
            </a:extLst>
          </p:cNvPr>
          <p:cNvSpPr/>
          <p:nvPr/>
        </p:nvSpPr>
        <p:spPr>
          <a:xfrm>
            <a:off x="3418305" y="5852641"/>
            <a:ext cx="109207" cy="186831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310176-B04B-FC4A-5914-8C137053CC56}"/>
              </a:ext>
            </a:extLst>
          </p:cNvPr>
          <p:cNvSpPr/>
          <p:nvPr/>
        </p:nvSpPr>
        <p:spPr>
          <a:xfrm>
            <a:off x="3597950" y="5868691"/>
            <a:ext cx="91287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Number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18AEC5-987D-4995-6417-525FDA1981CB}"/>
              </a:ext>
            </a:extLst>
          </p:cNvPr>
          <p:cNvSpPr/>
          <p:nvPr/>
        </p:nvSpPr>
        <p:spPr>
          <a:xfrm>
            <a:off x="4687688" y="5852641"/>
            <a:ext cx="109207" cy="186831"/>
          </a:xfrm>
          <a:prstGeom prst="rect">
            <a:avLst/>
          </a:prstGeom>
          <a:solidFill>
            <a:srgbClr val="BD92DE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9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9059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900" b="1" kern="0" dirty="0">
              <a:solidFill>
                <a:srgbClr val="002167">
                  <a:lumMod val="50000"/>
                </a:srgbClr>
              </a:solidFill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BE82E0-0B50-7211-4444-16B1370128E4}"/>
              </a:ext>
            </a:extLst>
          </p:cNvPr>
          <p:cNvSpPr/>
          <p:nvPr/>
        </p:nvSpPr>
        <p:spPr>
          <a:xfrm>
            <a:off x="4849915" y="5868691"/>
            <a:ext cx="91287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Name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D4FE45E1-B5C1-40DE-6944-D35111F9BD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7120" y="6114415"/>
            <a:ext cx="335280" cy="228600"/>
          </a:xfrm>
        </p:spPr>
        <p:txBody>
          <a:bodyPr/>
          <a:lstStyle/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7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37B4358-E468-D4C2-1DD1-F8D17BD80C89}"/>
              </a:ext>
            </a:extLst>
          </p:cNvPr>
          <p:cNvSpPr txBox="1">
            <a:spLocks/>
          </p:cNvSpPr>
          <p:nvPr/>
        </p:nvSpPr>
        <p:spPr>
          <a:xfrm>
            <a:off x="357954" y="289805"/>
            <a:ext cx="3947660" cy="38713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eaLnBrk="1" hangingPunct="1">
              <a:defRPr sz="2000" kern="0">
                <a:solidFill>
                  <a:srgbClr val="001D5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eaLnBrk="1" hangingPunct="1">
              <a:defRPr sz="3800">
                <a:solidFill>
                  <a:srgbClr val="001D58"/>
                </a:solidFill>
              </a:defRPr>
            </a:lvl2pPr>
            <a:lvl3pPr algn="l" eaLnBrk="1" hangingPunct="1">
              <a:defRPr sz="3800">
                <a:solidFill>
                  <a:srgbClr val="001D58"/>
                </a:solidFill>
              </a:defRPr>
            </a:lvl3pPr>
            <a:lvl4pPr algn="l" eaLnBrk="1" hangingPunct="1">
              <a:defRPr sz="3800">
                <a:solidFill>
                  <a:srgbClr val="001D58"/>
                </a:solidFill>
              </a:defRPr>
            </a:lvl4pPr>
            <a:lvl5pPr algn="l" eaLnBrk="1" hangingPunct="1">
              <a:defRPr sz="3800">
                <a:solidFill>
                  <a:srgbClr val="001D58"/>
                </a:solidFill>
              </a:defRPr>
            </a:lvl5pPr>
            <a:lvl6pPr marL="53632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6pPr>
            <a:lvl7pPr marL="1072652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7pPr>
            <a:lvl8pPr marL="1608977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8pPr>
            <a:lvl9pPr marL="2145302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ja-JP" dirty="0"/>
              <a:t>Problem statement</a:t>
            </a:r>
            <a:endParaRPr lang="en-US" dirty="0"/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5D995B55-B040-5FC9-6849-7DCE9665C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" y="865508"/>
            <a:ext cx="10698480" cy="26010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marL="171455" indent="-171455">
              <a:spcBef>
                <a:spcPts val="7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the recent market engagement and consultation with leading industry groups such as CGI (Common Global Implementation), we identified a fundamental impediment that may put the migration towards structured customer addresses until November 2025 at risk: </a:t>
            </a:r>
          </a:p>
          <a:p>
            <a:pPr marL="730269" indent="-285757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­"/>
              <a:defRPr/>
            </a:pPr>
            <a:r>
              <a:rPr lang="en-US" altLang="ja-JP" sz="1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Whilst the CBPR+ implementation of ISO 20022, as recommended by the PMPG (Payments Market Practice Group) in its Market Practice Guidelines on structured customer data, does 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allow </a:t>
            </a:r>
            <a:r>
              <a:rPr lang="en-US" altLang="ja-JP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co-mingle 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data elements into one structured element</a:t>
            </a:r>
            <a:r>
              <a:rPr lang="en-US" altLang="ja-JP" sz="1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reality shows that many corporates and financial institutions maintain the address data elements of their customers in an unstructured database. </a:t>
            </a:r>
          </a:p>
          <a:p>
            <a:pPr marL="730269" indent="-285757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­"/>
              <a:defRPr/>
            </a:pPr>
            <a:r>
              <a:rPr lang="en-US" altLang="ja-JP" sz="1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typical customer data record, the “last mile of the address” consists of 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address attributes in a single data field</a:t>
            </a:r>
            <a:r>
              <a:rPr lang="en-US" altLang="ja-JP" sz="1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(e.g., building name, building number, street name, room name, floor number), which fits industry’s current needs such as the use as a delivery address or as a free format field in FIN MT. </a:t>
            </a:r>
          </a:p>
          <a:p>
            <a:pPr marL="730269" indent="-285757"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­"/>
              <a:defRPr/>
            </a:pPr>
            <a:r>
              <a:rPr lang="en-US" altLang="ja-JP" sz="1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 like name, town name and country are segregated in most ERP systems and could be easily mapped to the respective ISO 20022 structured data elements within a short period of time. However, the current CBPR+ and HVPS+ Usage Guidelines do not allow the use of a mix between structured and unstructured postal address elements for the identification of a party. Therefore, a migration to structured addresses is </a:t>
            </a: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an “all-or-nothing” approach</a:t>
            </a:r>
            <a:r>
              <a:rPr lang="en-US" altLang="ja-JP" sz="1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ja-JP" sz="1800" b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0AA349F-9C1D-1D8E-9D47-8F34D2890983}"/>
              </a:ext>
            </a:extLst>
          </p:cNvPr>
          <p:cNvSpPr/>
          <p:nvPr/>
        </p:nvSpPr>
        <p:spPr>
          <a:xfrm>
            <a:off x="1637180" y="6502121"/>
            <a:ext cx="109207" cy="186831"/>
          </a:xfrm>
          <a:prstGeom prst="rect">
            <a:avLst/>
          </a:prstGeom>
          <a:solidFill>
            <a:srgbClr val="FFBA9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7965C0-837D-ECD5-2833-7D746064C2C8}"/>
              </a:ext>
            </a:extLst>
          </p:cNvPr>
          <p:cNvSpPr/>
          <p:nvPr/>
        </p:nvSpPr>
        <p:spPr>
          <a:xfrm>
            <a:off x="9084653" y="6502121"/>
            <a:ext cx="109207" cy="186831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14D4378-0C57-63DA-003E-473CBE65D64A}"/>
              </a:ext>
            </a:extLst>
          </p:cNvPr>
          <p:cNvSpPr/>
          <p:nvPr/>
        </p:nvSpPr>
        <p:spPr>
          <a:xfrm>
            <a:off x="6768264" y="6502121"/>
            <a:ext cx="109207" cy="186831"/>
          </a:xfrm>
          <a:prstGeom prst="rect">
            <a:avLst/>
          </a:prstGeom>
          <a:solidFill>
            <a:srgbClr val="3692CA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1961CDC-E04E-4269-5EAC-1BA14EE9C3ED}"/>
              </a:ext>
            </a:extLst>
          </p:cNvPr>
          <p:cNvSpPr/>
          <p:nvPr/>
        </p:nvSpPr>
        <p:spPr>
          <a:xfrm>
            <a:off x="1790699" y="6518171"/>
            <a:ext cx="40005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</a:rPr>
              <a:t>Name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634CB28-EC8B-19FC-4510-EF35CC414BC6}"/>
              </a:ext>
            </a:extLst>
          </p:cNvPr>
          <p:cNvSpPr/>
          <p:nvPr/>
        </p:nvSpPr>
        <p:spPr>
          <a:xfrm>
            <a:off x="9235701" y="6518171"/>
            <a:ext cx="9510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</a:rPr>
              <a:t>ISO country code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B08269E-CE69-20FE-1B86-3D5183223A5F}"/>
              </a:ext>
            </a:extLst>
          </p:cNvPr>
          <p:cNvSpPr/>
          <p:nvPr/>
        </p:nvSpPr>
        <p:spPr>
          <a:xfrm>
            <a:off x="6919311" y="6518171"/>
            <a:ext cx="64854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</a:rPr>
              <a:t>Town name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C65A5C-B328-9BA3-85DF-EBBE62E31A46}"/>
              </a:ext>
            </a:extLst>
          </p:cNvPr>
          <p:cNvSpPr/>
          <p:nvPr/>
        </p:nvSpPr>
        <p:spPr>
          <a:xfrm>
            <a:off x="2424267" y="6502121"/>
            <a:ext cx="109207" cy="186831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531A7E1-0F9D-6339-CA98-B62E721767A4}"/>
              </a:ext>
            </a:extLst>
          </p:cNvPr>
          <p:cNvSpPr/>
          <p:nvPr/>
        </p:nvSpPr>
        <p:spPr>
          <a:xfrm>
            <a:off x="2546035" y="6518171"/>
            <a:ext cx="73449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</a:rPr>
              <a:t>Street Name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BC78C12-84C4-0D55-79C6-94573CAB4C43}"/>
              </a:ext>
            </a:extLst>
          </p:cNvPr>
          <p:cNvSpPr/>
          <p:nvPr/>
        </p:nvSpPr>
        <p:spPr>
          <a:xfrm>
            <a:off x="7876505" y="6502121"/>
            <a:ext cx="109207" cy="18683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D17FA17-975A-4D11-A341-3E2A87251D8E}"/>
              </a:ext>
            </a:extLst>
          </p:cNvPr>
          <p:cNvSpPr/>
          <p:nvPr/>
        </p:nvSpPr>
        <p:spPr>
          <a:xfrm>
            <a:off x="8027555" y="6518171"/>
            <a:ext cx="70052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</a:rPr>
              <a:t>Postal Code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2BE4693-75BF-258C-74F9-D86123492376}"/>
              </a:ext>
            </a:extLst>
          </p:cNvPr>
          <p:cNvSpPr/>
          <p:nvPr/>
        </p:nvSpPr>
        <p:spPr>
          <a:xfrm>
            <a:off x="6000166" y="6502121"/>
            <a:ext cx="109207" cy="186831"/>
          </a:xfrm>
          <a:prstGeom prst="rect">
            <a:avLst/>
          </a:prstGeom>
          <a:solidFill>
            <a:srgbClr val="FF6A2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92CB26A-E74F-0B0B-8A0A-C639C6300775}"/>
              </a:ext>
            </a:extLst>
          </p:cNvPr>
          <p:cNvSpPr/>
          <p:nvPr/>
        </p:nvSpPr>
        <p:spPr>
          <a:xfrm>
            <a:off x="6147052" y="6518171"/>
            <a:ext cx="36370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</a:rPr>
              <a:t>Floor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574D1D7-65FA-9ABE-A0BA-8687E4FFCAAE}"/>
              </a:ext>
            </a:extLst>
          </p:cNvPr>
          <p:cNvSpPr/>
          <p:nvPr/>
        </p:nvSpPr>
        <p:spPr>
          <a:xfrm>
            <a:off x="3418304" y="6502121"/>
            <a:ext cx="109207" cy="186831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3E361D4-98D5-DD4A-9537-5C4478AC72FF}"/>
              </a:ext>
            </a:extLst>
          </p:cNvPr>
          <p:cNvSpPr/>
          <p:nvPr/>
        </p:nvSpPr>
        <p:spPr>
          <a:xfrm>
            <a:off x="3571823" y="6518171"/>
            <a:ext cx="91287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</a:rPr>
              <a:t>Building Number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40005E0-4105-05BD-D663-4951413A6864}"/>
              </a:ext>
            </a:extLst>
          </p:cNvPr>
          <p:cNvSpPr/>
          <p:nvPr/>
        </p:nvSpPr>
        <p:spPr>
          <a:xfrm>
            <a:off x="4687687" y="6502121"/>
            <a:ext cx="109207" cy="186831"/>
          </a:xfrm>
          <a:prstGeom prst="rect">
            <a:avLst/>
          </a:prstGeom>
          <a:solidFill>
            <a:srgbClr val="BD92DE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9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9059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137" b="1" kern="0" dirty="0">
              <a:solidFill>
                <a:srgbClr val="002167">
                  <a:lumMod val="50000"/>
                </a:srgbClr>
              </a:solidFill>
              <a:latin typeface="Courier New" panose="02070309020205020404" pitchFamily="49" charset="0"/>
              <a:ea typeface="MS PGothic"/>
              <a:cs typeface="Courier New" panose="02070309020205020404" pitchFamily="49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6BE812D-369C-743D-ED4C-CFCDED55FF98}"/>
              </a:ext>
            </a:extLst>
          </p:cNvPr>
          <p:cNvSpPr/>
          <p:nvPr/>
        </p:nvSpPr>
        <p:spPr>
          <a:xfrm>
            <a:off x="4841206" y="6518171"/>
            <a:ext cx="91287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8064A2">
                    <a:lumMod val="50000"/>
                  </a:srgbClr>
                </a:solidFill>
              </a:rPr>
              <a:t>Building Name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B3AF2C5-12E7-7F30-7026-E288375D5DE8}"/>
              </a:ext>
            </a:extLst>
          </p:cNvPr>
          <p:cNvSpPr/>
          <p:nvPr/>
        </p:nvSpPr>
        <p:spPr>
          <a:xfrm>
            <a:off x="1547635" y="3670401"/>
            <a:ext cx="4398986" cy="23154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n-US" sz="900" dirty="0">
              <a:solidFill>
                <a:srgbClr val="8064A2">
                  <a:lumMod val="50000"/>
                </a:srgbClr>
              </a:solidFill>
              <a:latin typeface="Frutiger 55 Roman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4C210BF-F01F-BD0A-588C-88F8FC7D7897}"/>
              </a:ext>
            </a:extLst>
          </p:cNvPr>
          <p:cNvSpPr/>
          <p:nvPr/>
        </p:nvSpPr>
        <p:spPr>
          <a:xfrm>
            <a:off x="6352770" y="3669102"/>
            <a:ext cx="3844106" cy="2316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en-US" sz="900" dirty="0">
              <a:solidFill>
                <a:srgbClr val="8064A2">
                  <a:lumMod val="50000"/>
                </a:srgbClr>
              </a:solidFill>
              <a:latin typeface="Frutiger 55 Roman" pitchFamily="34" charset="0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BDA46E7D-FCD0-9E2E-E1BF-4A84FC513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91" y="3932061"/>
            <a:ext cx="3397810" cy="1966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3">
            <a:extLst>
              <a:ext uri="{FF2B5EF4-FFF2-40B4-BE49-F238E27FC236}">
                <a16:creationId xmlns:a16="http://schemas.microsoft.com/office/drawing/2014/main" id="{FDE2DD90-4576-8CBC-15B0-4A8EBE13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00" y="3932057"/>
            <a:ext cx="4092744" cy="196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2CA75338-A5D5-2C94-810A-BB68E3ED4BA1}"/>
              </a:ext>
            </a:extLst>
          </p:cNvPr>
          <p:cNvSpPr/>
          <p:nvPr/>
        </p:nvSpPr>
        <p:spPr>
          <a:xfrm>
            <a:off x="7773621" y="4929654"/>
            <a:ext cx="153778" cy="144000"/>
          </a:xfrm>
          <a:prstGeom prst="rect">
            <a:avLst/>
          </a:prstGeom>
          <a:solidFill>
            <a:srgbClr val="FF6A2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82F3FA0-05C7-B6EF-E79E-5A05A5B530F2}"/>
              </a:ext>
            </a:extLst>
          </p:cNvPr>
          <p:cNvSpPr/>
          <p:nvPr/>
        </p:nvSpPr>
        <p:spPr>
          <a:xfrm>
            <a:off x="7438831" y="4609099"/>
            <a:ext cx="481426" cy="144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0D0F914-57AF-79FC-F1DA-508BF39E7941}"/>
              </a:ext>
            </a:extLst>
          </p:cNvPr>
          <p:cNvSpPr/>
          <p:nvPr/>
        </p:nvSpPr>
        <p:spPr>
          <a:xfrm>
            <a:off x="7992216" y="4609099"/>
            <a:ext cx="133075" cy="144000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2C27293-F10B-2D37-C68B-F77CE2D1247E}"/>
              </a:ext>
            </a:extLst>
          </p:cNvPr>
          <p:cNvSpPr/>
          <p:nvPr/>
        </p:nvSpPr>
        <p:spPr>
          <a:xfrm>
            <a:off x="7438831" y="5411641"/>
            <a:ext cx="327648" cy="144000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42D0E76-0D40-5645-E5DE-6D115265A087}"/>
              </a:ext>
            </a:extLst>
          </p:cNvPr>
          <p:cNvSpPr/>
          <p:nvPr/>
        </p:nvSpPr>
        <p:spPr>
          <a:xfrm>
            <a:off x="7836182" y="5411641"/>
            <a:ext cx="180861" cy="144000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AACD650-FDF2-208E-4547-E8A2A2845303}"/>
              </a:ext>
            </a:extLst>
          </p:cNvPr>
          <p:cNvSpPr/>
          <p:nvPr/>
        </p:nvSpPr>
        <p:spPr>
          <a:xfrm>
            <a:off x="7438832" y="5255819"/>
            <a:ext cx="385834" cy="144000"/>
          </a:xfrm>
          <a:prstGeom prst="rect">
            <a:avLst/>
          </a:prstGeom>
          <a:solidFill>
            <a:srgbClr val="3692CA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1CC3045-3038-709F-F435-0692E53BA0B6}"/>
              </a:ext>
            </a:extLst>
          </p:cNvPr>
          <p:cNvSpPr/>
          <p:nvPr/>
        </p:nvSpPr>
        <p:spPr>
          <a:xfrm>
            <a:off x="7911254" y="5255819"/>
            <a:ext cx="665219" cy="144000"/>
          </a:xfrm>
          <a:prstGeom prst="rect">
            <a:avLst/>
          </a:prstGeom>
          <a:solidFill>
            <a:srgbClr val="3692CA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92AB9205-11AF-A969-5014-B08154E467F3}"/>
              </a:ext>
            </a:extLst>
          </p:cNvPr>
          <p:cNvSpPr/>
          <p:nvPr/>
        </p:nvSpPr>
        <p:spPr>
          <a:xfrm>
            <a:off x="8008273" y="4453419"/>
            <a:ext cx="806322" cy="144000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5375464-F6D7-CEA2-C9C6-F3A3D387DFCA}"/>
              </a:ext>
            </a:extLst>
          </p:cNvPr>
          <p:cNvSpPr/>
          <p:nvPr/>
        </p:nvSpPr>
        <p:spPr>
          <a:xfrm>
            <a:off x="7330533" y="4132074"/>
            <a:ext cx="806322" cy="144000"/>
          </a:xfrm>
          <a:prstGeom prst="rect">
            <a:avLst/>
          </a:prstGeom>
          <a:solidFill>
            <a:srgbClr val="FFBA9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E0C6907-6C03-03B3-7B77-DC40D8F03AB2}"/>
              </a:ext>
            </a:extLst>
          </p:cNvPr>
          <p:cNvSpPr/>
          <p:nvPr/>
        </p:nvSpPr>
        <p:spPr>
          <a:xfrm>
            <a:off x="7438831" y="5091915"/>
            <a:ext cx="488680" cy="144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FD4BA2A-46FF-BD07-11EF-8D7F8114B47D}"/>
              </a:ext>
            </a:extLst>
          </p:cNvPr>
          <p:cNvSpPr/>
          <p:nvPr/>
        </p:nvSpPr>
        <p:spPr>
          <a:xfrm>
            <a:off x="8009896" y="5091915"/>
            <a:ext cx="316974" cy="1440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F7A3229-1E72-B8DD-AB34-DECB6851368C}"/>
              </a:ext>
            </a:extLst>
          </p:cNvPr>
          <p:cNvSpPr/>
          <p:nvPr/>
        </p:nvSpPr>
        <p:spPr>
          <a:xfrm>
            <a:off x="7431580" y="4929654"/>
            <a:ext cx="245263" cy="144000"/>
          </a:xfrm>
          <a:prstGeom prst="rect">
            <a:avLst/>
          </a:prstGeom>
          <a:solidFill>
            <a:srgbClr val="FF6A2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40779DF-43C3-51B0-937D-46EE119F41D4}"/>
              </a:ext>
            </a:extLst>
          </p:cNvPr>
          <p:cNvSpPr/>
          <p:nvPr/>
        </p:nvSpPr>
        <p:spPr>
          <a:xfrm>
            <a:off x="7437118" y="4453419"/>
            <a:ext cx="479674" cy="144000"/>
          </a:xfrm>
          <a:prstGeom prst="rect">
            <a:avLst/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964B6B6-82D3-F7D6-951A-F0E873454189}"/>
              </a:ext>
            </a:extLst>
          </p:cNvPr>
          <p:cNvSpPr/>
          <p:nvPr/>
        </p:nvSpPr>
        <p:spPr>
          <a:xfrm>
            <a:off x="7101576" y="4132074"/>
            <a:ext cx="169174" cy="144000"/>
          </a:xfrm>
          <a:prstGeom prst="rect">
            <a:avLst/>
          </a:prstGeom>
          <a:solidFill>
            <a:srgbClr val="FFBA9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70" name="Text Box 13">
            <a:extLst>
              <a:ext uri="{FF2B5EF4-FFF2-40B4-BE49-F238E27FC236}">
                <a16:creationId xmlns:a16="http://schemas.microsoft.com/office/drawing/2014/main" id="{79878C22-56B3-595B-6DFE-1DD47515D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435" y="3707530"/>
            <a:ext cx="3512619" cy="169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de-DE" sz="1050" b="1" dirty="0">
                <a:solidFill>
                  <a:srgbClr val="8064A2">
                    <a:lumMod val="50000"/>
                  </a:srgbClr>
                </a:solidFill>
              </a:rPr>
              <a:t>Correct mapping to ISO20022 structured address</a:t>
            </a:r>
            <a:endParaRPr lang="en-US" altLang="de-DE" sz="1050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171" name="Text Box 13">
            <a:extLst>
              <a:ext uri="{FF2B5EF4-FFF2-40B4-BE49-F238E27FC236}">
                <a16:creationId xmlns:a16="http://schemas.microsoft.com/office/drawing/2014/main" id="{67C96C47-C57C-A3AF-89E6-550814F75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420" y="3699313"/>
            <a:ext cx="3512619" cy="169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1200">
                <a:solidFill>
                  <a:srgbClr val="3333FF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3333FF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3333FF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3333FF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3333FF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3333FF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de-DE" sz="1050" b="1" dirty="0">
                <a:solidFill>
                  <a:srgbClr val="8064A2">
                    <a:lumMod val="50000"/>
                  </a:srgbClr>
                </a:solidFill>
              </a:rPr>
              <a:t>Typical customer address inventory (today)</a:t>
            </a:r>
            <a:endParaRPr lang="en-US" altLang="de-DE" sz="1050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40C9A9B8-AD03-1C1B-5668-BEB6A74677BB}"/>
              </a:ext>
            </a:extLst>
          </p:cNvPr>
          <p:cNvSpPr/>
          <p:nvPr/>
        </p:nvSpPr>
        <p:spPr>
          <a:xfrm>
            <a:off x="1995128" y="4079584"/>
            <a:ext cx="7230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8064A2">
                    <a:lumMod val="50000"/>
                  </a:srgbClr>
                </a:solidFill>
              </a:rPr>
              <a:t>Name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E0A690F-4676-7A0E-F11C-422A5FF6F54D}"/>
              </a:ext>
            </a:extLst>
          </p:cNvPr>
          <p:cNvSpPr/>
          <p:nvPr/>
        </p:nvSpPr>
        <p:spPr>
          <a:xfrm>
            <a:off x="1995128" y="4327863"/>
            <a:ext cx="7230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8064A2">
                    <a:lumMod val="50000"/>
                  </a:srgbClr>
                </a:solidFill>
              </a:rPr>
              <a:t>Address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53BFE9B-CF9D-24FF-A623-81537F825D29}"/>
              </a:ext>
            </a:extLst>
          </p:cNvPr>
          <p:cNvSpPr/>
          <p:nvPr/>
        </p:nvSpPr>
        <p:spPr>
          <a:xfrm>
            <a:off x="1798945" y="4856900"/>
            <a:ext cx="91925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8064A2">
                    <a:lumMod val="50000"/>
                  </a:srgbClr>
                </a:solidFill>
              </a:rPr>
              <a:t>Postal Code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6ACBDD3-91AE-48B6-52D9-1C4A16A9E8EF}"/>
              </a:ext>
            </a:extLst>
          </p:cNvPr>
          <p:cNvSpPr/>
          <p:nvPr/>
        </p:nvSpPr>
        <p:spPr>
          <a:xfrm>
            <a:off x="1798945" y="5105180"/>
            <a:ext cx="91925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8064A2">
                    <a:lumMod val="50000"/>
                  </a:srgbClr>
                </a:solidFill>
              </a:rPr>
              <a:t>Town Name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42E4DE3-6ABB-F228-E35A-D7746B975EC0}"/>
              </a:ext>
            </a:extLst>
          </p:cNvPr>
          <p:cNvSpPr/>
          <p:nvPr/>
        </p:nvSpPr>
        <p:spPr>
          <a:xfrm>
            <a:off x="1798945" y="5353461"/>
            <a:ext cx="91925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8064A2">
                    <a:lumMod val="50000"/>
                  </a:srgbClr>
                </a:solidFill>
              </a:rPr>
              <a:t>Country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943EA93-DDFB-4B48-0DF9-4C79ACDF7421}"/>
              </a:ext>
            </a:extLst>
          </p:cNvPr>
          <p:cNvSpPr/>
          <p:nvPr/>
        </p:nvSpPr>
        <p:spPr>
          <a:xfrm>
            <a:off x="3002813" y="4072758"/>
            <a:ext cx="1827080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0" rIns="0" bIns="0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de-CH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JOHN SMITH</a:t>
            </a:r>
            <a:endParaRPr lang="es-ES" dirty="0">
              <a:solidFill>
                <a:srgbClr val="8064A2">
                  <a:lumMod val="50000"/>
                </a:srgbClr>
              </a:solidFill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2EAACB2E-D3F8-2126-24C3-D83B2CEA0250}"/>
              </a:ext>
            </a:extLst>
          </p:cNvPr>
          <p:cNvSpPr/>
          <p:nvPr/>
        </p:nvSpPr>
        <p:spPr>
          <a:xfrm>
            <a:off x="2774377" y="4853450"/>
            <a:ext cx="631176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0" rIns="0" bIns="0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de-CH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1000</a:t>
            </a:r>
            <a:endParaRPr lang="es-ES" dirty="0">
              <a:solidFill>
                <a:srgbClr val="8064A2">
                  <a:lumMod val="50000"/>
                </a:srgbClr>
              </a:solidFill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9D58ED3-059A-40EF-F663-10C5C8997B09}"/>
              </a:ext>
            </a:extLst>
          </p:cNvPr>
          <p:cNvSpPr/>
          <p:nvPr/>
        </p:nvSpPr>
        <p:spPr>
          <a:xfrm>
            <a:off x="2774377" y="5097069"/>
            <a:ext cx="2055516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0" rIns="0" bIns="0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de-CH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BRUSSELS</a:t>
            </a:r>
            <a:endParaRPr lang="es-ES" dirty="0">
              <a:solidFill>
                <a:srgbClr val="8064A2">
                  <a:lumMod val="50000"/>
                </a:srgbClr>
              </a:solidFill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C936759-6E27-BBBF-C85B-85213A3EC940}"/>
              </a:ext>
            </a:extLst>
          </p:cNvPr>
          <p:cNvSpPr/>
          <p:nvPr/>
        </p:nvSpPr>
        <p:spPr>
          <a:xfrm>
            <a:off x="2774377" y="5340687"/>
            <a:ext cx="442874" cy="18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0" rIns="0" bIns="0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de-CH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BE</a:t>
            </a:r>
            <a:endParaRPr lang="es-ES" dirty="0">
              <a:solidFill>
                <a:srgbClr val="8064A2">
                  <a:lumMod val="50000"/>
                </a:srgbClr>
              </a:solidFill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6C1CD90-4DA7-67C7-536A-C2A8ED87464B}"/>
              </a:ext>
            </a:extLst>
          </p:cNvPr>
          <p:cNvSpPr/>
          <p:nvPr/>
        </p:nvSpPr>
        <p:spPr>
          <a:xfrm>
            <a:off x="3329642" y="5354770"/>
            <a:ext cx="91925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de-CH" sz="1100" i="1" dirty="0">
                <a:solidFill>
                  <a:srgbClr val="8064A2">
                    <a:lumMod val="50000"/>
                  </a:srgbClr>
                </a:solidFill>
              </a:rPr>
              <a:t>Belgium</a:t>
            </a:r>
            <a:endParaRPr lang="en-US" sz="1100" i="1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04ADE66B-C22B-D2C5-1BE7-340C15D5433B}"/>
              </a:ext>
            </a:extLst>
          </p:cNvPr>
          <p:cNvSpPr/>
          <p:nvPr/>
        </p:nvSpPr>
        <p:spPr>
          <a:xfrm>
            <a:off x="2774378" y="4077663"/>
            <a:ext cx="91925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de-CH" sz="1100" i="1" dirty="0">
                <a:solidFill>
                  <a:srgbClr val="8064A2">
                    <a:lumMod val="50000"/>
                  </a:srgbClr>
                </a:solidFill>
              </a:rPr>
              <a:t>Mr.</a:t>
            </a:r>
            <a:endParaRPr lang="en-US" sz="1100" i="1" dirty="0">
              <a:solidFill>
                <a:srgbClr val="8064A2">
                  <a:lumMod val="50000"/>
                </a:srgbClr>
              </a:solidFill>
            </a:endParaRP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1B7912A1-04D6-F4B0-3877-F4A0F1801803}"/>
              </a:ext>
            </a:extLst>
          </p:cNvPr>
          <p:cNvCxnSpPr>
            <a:cxnSpLocks/>
            <a:stCxn id="206" idx="6"/>
          </p:cNvCxnSpPr>
          <p:nvPr/>
        </p:nvCxnSpPr>
        <p:spPr>
          <a:xfrm flipV="1">
            <a:off x="4882394" y="4523562"/>
            <a:ext cx="2460511" cy="29367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6F97A578-3564-AE1B-0A91-608EA9A19B95}"/>
              </a:ext>
            </a:extLst>
          </p:cNvPr>
          <p:cNvCxnSpPr>
            <a:cxnSpLocks/>
            <a:stCxn id="206" idx="6"/>
          </p:cNvCxnSpPr>
          <p:nvPr/>
        </p:nvCxnSpPr>
        <p:spPr>
          <a:xfrm>
            <a:off x="4882394" y="4552926"/>
            <a:ext cx="2460511" cy="114632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22F89B55-7DD7-201C-6E1F-F10DDEA6D704}"/>
              </a:ext>
            </a:extLst>
          </p:cNvPr>
          <p:cNvCxnSpPr>
            <a:cxnSpLocks/>
            <a:stCxn id="206" idx="6"/>
          </p:cNvCxnSpPr>
          <p:nvPr/>
        </p:nvCxnSpPr>
        <p:spPr>
          <a:xfrm>
            <a:off x="4882394" y="4552930"/>
            <a:ext cx="2460511" cy="280801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7A5E6EB-2F91-EB23-A620-894C3FBADC27}"/>
              </a:ext>
            </a:extLst>
          </p:cNvPr>
          <p:cNvSpPr/>
          <p:nvPr/>
        </p:nvSpPr>
        <p:spPr>
          <a:xfrm>
            <a:off x="2768293" y="4344006"/>
            <a:ext cx="2061600" cy="411397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 lIns="39000" tIns="0" rIns="0" bIns="0">
            <a:noAutofit/>
          </a:bodyPr>
          <a:lstStyle/>
          <a:p>
            <a:pPr algn="l" defTabSz="9905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192" b="1" kern="0" dirty="0">
                <a:solidFill>
                  <a:srgbClr val="002167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HOOGSTRAAT 6, PREMIUM TOWER, 18TH FLOOR</a:t>
            </a:r>
            <a:endParaRPr lang="es-ES" sz="1192" kern="0" dirty="0">
              <a:solidFill>
                <a:srgbClr val="002167">
                  <a:lumMod val="50000"/>
                </a:srgbClr>
              </a:solidFill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216AB95-8952-B950-EA9E-2A67DF917904}"/>
              </a:ext>
            </a:extLst>
          </p:cNvPr>
          <p:cNvCxnSpPr>
            <a:cxnSpLocks/>
          </p:cNvCxnSpPr>
          <p:nvPr/>
        </p:nvCxnSpPr>
        <p:spPr>
          <a:xfrm>
            <a:off x="2799777" y="4506233"/>
            <a:ext cx="89158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E31F8D2-574B-5468-A8FE-97BE359103F5}"/>
              </a:ext>
            </a:extLst>
          </p:cNvPr>
          <p:cNvCxnSpPr>
            <a:cxnSpLocks/>
          </p:cNvCxnSpPr>
          <p:nvPr/>
        </p:nvCxnSpPr>
        <p:spPr>
          <a:xfrm>
            <a:off x="3773399" y="4506233"/>
            <a:ext cx="17574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EE78085-DC9F-931A-D64F-587D1E02CCD8}"/>
              </a:ext>
            </a:extLst>
          </p:cNvPr>
          <p:cNvCxnSpPr>
            <a:cxnSpLocks/>
          </p:cNvCxnSpPr>
          <p:nvPr/>
        </p:nvCxnSpPr>
        <p:spPr>
          <a:xfrm>
            <a:off x="3356726" y="4684238"/>
            <a:ext cx="948888" cy="0"/>
          </a:xfrm>
          <a:prstGeom prst="line">
            <a:avLst/>
          </a:prstGeom>
          <a:ln>
            <a:solidFill>
              <a:srgbClr val="FF6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9EF334D-18A4-CDC2-7A54-5AE5A6E47B8A}"/>
              </a:ext>
            </a:extLst>
          </p:cNvPr>
          <p:cNvSpPr/>
          <p:nvPr/>
        </p:nvSpPr>
        <p:spPr>
          <a:xfrm>
            <a:off x="7438831" y="4766610"/>
            <a:ext cx="481426" cy="144000"/>
          </a:xfrm>
          <a:prstGeom prst="rect">
            <a:avLst/>
          </a:prstGeom>
          <a:solidFill>
            <a:srgbClr val="BD92DE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E6F8F3B-BFF5-BC08-6CA2-53BBFF5AD202}"/>
              </a:ext>
            </a:extLst>
          </p:cNvPr>
          <p:cNvSpPr/>
          <p:nvPr/>
        </p:nvSpPr>
        <p:spPr>
          <a:xfrm>
            <a:off x="7992216" y="4766610"/>
            <a:ext cx="1060507" cy="144000"/>
          </a:xfrm>
          <a:prstGeom prst="rect">
            <a:avLst/>
          </a:prstGeom>
          <a:solidFill>
            <a:srgbClr val="BD92DE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de-CH" sz="1800" kern="0" dirty="0">
              <a:solidFill>
                <a:srgbClr val="8064A2">
                  <a:lumMod val="50000"/>
                </a:srgbClr>
              </a:solidFill>
              <a:latin typeface="Frutiger 55 Roman"/>
              <a:ea typeface="MS PGothic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56749FD-9B50-D01E-E229-E8F78D106889}"/>
              </a:ext>
            </a:extLst>
          </p:cNvPr>
          <p:cNvSpPr/>
          <p:nvPr/>
        </p:nvSpPr>
        <p:spPr>
          <a:xfrm>
            <a:off x="6656999" y="3953302"/>
            <a:ext cx="3365144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&lt;Cdtr&gt;</a:t>
            </a:r>
          </a:p>
          <a:p>
            <a:pPr marL="361959" algn="l">
              <a:spcBef>
                <a:spcPts val="0"/>
              </a:spcBef>
              <a:defRPr/>
            </a:pP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&lt;Nm&gt;</a:t>
            </a:r>
            <a:r>
              <a:rPr lang="de-CH" sz="1050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John Smith</a:t>
            </a: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&lt;/Nm&gt;</a:t>
            </a:r>
          </a:p>
          <a:p>
            <a:pPr marL="361959" algn="l" defTabSz="623903">
              <a:spcBef>
                <a:spcPts val="0"/>
              </a:spcBef>
              <a:defRPr/>
            </a:pP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&lt;PstlAdr&gt;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  <a:defRPr/>
            </a:pP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&lt;StrtNm&gt;</a:t>
            </a:r>
            <a:r>
              <a:rPr lang="de-CH" sz="1050" b="1" dirty="0" err="1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Hoogstraat</a:t>
            </a: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&lt;/StrtNm&gt;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  <a:defRPr/>
            </a:pP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&lt;BldgNb&gt;</a:t>
            </a:r>
            <a:r>
              <a:rPr lang="de-CH" sz="1050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6</a:t>
            </a: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&lt;/BldgNb&gt;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  <a:defRPr/>
            </a:pP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&lt;BldgNm&gt;Premium Tower&lt;/BldgNm&gt;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  <a:defRPr/>
            </a:pP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&lt;Flr&gt;</a:t>
            </a:r>
            <a:r>
              <a:rPr lang="de-CH" sz="1050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18</a:t>
            </a: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&lt;/Flr&gt;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  <a:defRPr/>
            </a:pP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&lt;PstlCd&gt;</a:t>
            </a:r>
            <a:r>
              <a:rPr lang="de-CH" sz="1050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1000</a:t>
            </a: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&lt;/PstlCd&gt;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  <a:defRPr/>
            </a:pP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&lt;TwnNm&gt;</a:t>
            </a:r>
            <a:r>
              <a:rPr lang="de-CH" sz="1050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Brussels</a:t>
            </a: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&lt;/TwnNm&gt;</a:t>
            </a:r>
          </a:p>
          <a:p>
            <a:pPr marL="0" lvl="2" algn="l">
              <a:spcBef>
                <a:spcPts val="0"/>
              </a:spcBef>
              <a:tabLst>
                <a:tab pos="717568" algn="l"/>
              </a:tabLst>
              <a:defRPr/>
            </a:pP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	&lt;Ctry&gt;</a:t>
            </a:r>
            <a:r>
              <a:rPr lang="de-CH" sz="1050" b="1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BE</a:t>
            </a: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&lt;/Ctry&gt;	</a:t>
            </a:r>
          </a:p>
          <a:p>
            <a:pPr marL="361959" lvl="2" algn="l">
              <a:spcBef>
                <a:spcPts val="0"/>
              </a:spcBef>
              <a:defRPr/>
            </a:pP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&lt;/PstlAdr&gt;</a:t>
            </a:r>
          </a:p>
          <a:p>
            <a:pPr marL="0" lvl="2" algn="l">
              <a:spcBef>
                <a:spcPts val="0"/>
              </a:spcBef>
              <a:tabLst>
                <a:tab pos="623903" algn="l"/>
              </a:tabLst>
              <a:defRPr/>
            </a:pPr>
            <a:r>
              <a:rPr lang="de-CH" sz="1050" dirty="0">
                <a:solidFill>
                  <a:srgbClr val="8064A2">
                    <a:lumMod val="50000"/>
                  </a:srgbClr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&lt;/Cdtr&gt;	</a:t>
            </a:r>
            <a:endParaRPr lang="es-ES" sz="1050" dirty="0">
              <a:solidFill>
                <a:srgbClr val="8064A2">
                  <a:lumMod val="50000"/>
                </a:srgbClr>
              </a:solidFill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B97C4EF-39D9-C38D-75C9-414055F92500}"/>
              </a:ext>
            </a:extLst>
          </p:cNvPr>
          <p:cNvCxnSpPr>
            <a:cxnSpLocks/>
          </p:cNvCxnSpPr>
          <p:nvPr/>
        </p:nvCxnSpPr>
        <p:spPr>
          <a:xfrm>
            <a:off x="4052051" y="4506233"/>
            <a:ext cx="66917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AC8E376F-50CE-0F96-2D84-C58A0DC75B91}"/>
              </a:ext>
            </a:extLst>
          </p:cNvPr>
          <p:cNvCxnSpPr>
            <a:cxnSpLocks/>
          </p:cNvCxnSpPr>
          <p:nvPr/>
        </p:nvCxnSpPr>
        <p:spPr>
          <a:xfrm>
            <a:off x="2825331" y="4683552"/>
            <a:ext cx="42587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471B07F1-DDF8-DA66-3A72-8DA125466D23}"/>
              </a:ext>
            </a:extLst>
          </p:cNvPr>
          <p:cNvCxnSpPr>
            <a:cxnSpLocks/>
            <a:stCxn id="206" idx="6"/>
          </p:cNvCxnSpPr>
          <p:nvPr/>
        </p:nvCxnSpPr>
        <p:spPr>
          <a:xfrm>
            <a:off x="4882394" y="4552926"/>
            <a:ext cx="2460511" cy="427162"/>
          </a:xfrm>
          <a:prstGeom prst="straightConnector1">
            <a:avLst/>
          </a:prstGeom>
          <a:ln w="63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9790FA89-07E9-F357-3929-729B4DD5733A}"/>
              </a:ext>
            </a:extLst>
          </p:cNvPr>
          <p:cNvCxnSpPr>
            <a:cxnSpLocks/>
          </p:cNvCxnSpPr>
          <p:nvPr/>
        </p:nvCxnSpPr>
        <p:spPr>
          <a:xfrm>
            <a:off x="4868098" y="4156528"/>
            <a:ext cx="2114028" cy="3741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>
            <a:extLst>
              <a:ext uri="{FF2B5EF4-FFF2-40B4-BE49-F238E27FC236}">
                <a16:creationId xmlns:a16="http://schemas.microsoft.com/office/drawing/2014/main" id="{7483BCAB-940F-2C3F-91AE-F5C41FA212BA}"/>
              </a:ext>
            </a:extLst>
          </p:cNvPr>
          <p:cNvSpPr/>
          <p:nvPr/>
        </p:nvSpPr>
        <p:spPr bwMode="auto">
          <a:xfrm>
            <a:off x="5007545" y="4098303"/>
            <a:ext cx="126431" cy="126431"/>
          </a:xfrm>
          <a:prstGeom prst="ellipse">
            <a:avLst/>
          </a:prstGeom>
          <a:solidFill>
            <a:srgbClr val="75973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CH" sz="700" dirty="0">
                <a:solidFill>
                  <a:srgbClr val="FFFFFF"/>
                </a:solidFill>
                <a:latin typeface="Wingdings" panose="05000000000000000000" pitchFamily="2" charset="2"/>
              </a:rPr>
              <a:t>ü</a:t>
            </a:r>
            <a:endParaRPr lang="en-US" sz="700" dirty="0">
              <a:solidFill>
                <a:srgbClr val="FFFFFF"/>
              </a:solidFill>
              <a:latin typeface="Wingdings" panose="05000000000000000000" pitchFamily="2" charset="2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E32F2B0-6C8B-4993-6258-0C44C05F8FBD}"/>
              </a:ext>
            </a:extLst>
          </p:cNvPr>
          <p:cNvSpPr/>
          <p:nvPr/>
        </p:nvSpPr>
        <p:spPr bwMode="auto">
          <a:xfrm>
            <a:off x="4755963" y="4489714"/>
            <a:ext cx="126431" cy="126431"/>
          </a:xfrm>
          <a:prstGeom prst="ellipse">
            <a:avLst/>
          </a:prstGeom>
          <a:solidFill>
            <a:srgbClr val="C0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CH" sz="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6E67CA2-6521-591D-343F-DBD68521F67C}"/>
              </a:ext>
            </a:extLst>
          </p:cNvPr>
          <p:cNvCxnSpPr>
            <a:cxnSpLocks/>
          </p:cNvCxnSpPr>
          <p:nvPr/>
        </p:nvCxnSpPr>
        <p:spPr>
          <a:xfrm>
            <a:off x="3418951" y="4927058"/>
            <a:ext cx="3911582" cy="20779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Oval 209">
            <a:extLst>
              <a:ext uri="{FF2B5EF4-FFF2-40B4-BE49-F238E27FC236}">
                <a16:creationId xmlns:a16="http://schemas.microsoft.com/office/drawing/2014/main" id="{23347645-6775-FCAD-1C57-6764A48ED7E1}"/>
              </a:ext>
            </a:extLst>
          </p:cNvPr>
          <p:cNvSpPr/>
          <p:nvPr/>
        </p:nvSpPr>
        <p:spPr bwMode="auto">
          <a:xfrm>
            <a:off x="3558399" y="4868834"/>
            <a:ext cx="126431" cy="126431"/>
          </a:xfrm>
          <a:prstGeom prst="ellipse">
            <a:avLst/>
          </a:prstGeom>
          <a:solidFill>
            <a:srgbClr val="75973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CH" sz="700" dirty="0">
                <a:solidFill>
                  <a:srgbClr val="FFFFFF"/>
                </a:solidFill>
                <a:latin typeface="Wingdings" panose="05000000000000000000" pitchFamily="2" charset="2"/>
              </a:rPr>
              <a:t>ü</a:t>
            </a:r>
            <a:endParaRPr lang="en-US" sz="700" dirty="0">
              <a:solidFill>
                <a:srgbClr val="FFFFFF"/>
              </a:solidFill>
              <a:latin typeface="Wingdings" panose="05000000000000000000" pitchFamily="2" charset="2"/>
            </a:endParaRP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55CF5B05-4AED-519F-F1AC-8163B8EA2170}"/>
              </a:ext>
            </a:extLst>
          </p:cNvPr>
          <p:cNvCxnSpPr>
            <a:cxnSpLocks/>
          </p:cNvCxnSpPr>
          <p:nvPr/>
        </p:nvCxnSpPr>
        <p:spPr>
          <a:xfrm>
            <a:off x="4843291" y="5177840"/>
            <a:ext cx="2463972" cy="12399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74E2FD79-5CF2-45D1-147E-D2820EEACD1D}"/>
              </a:ext>
            </a:extLst>
          </p:cNvPr>
          <p:cNvSpPr/>
          <p:nvPr/>
        </p:nvSpPr>
        <p:spPr bwMode="auto">
          <a:xfrm>
            <a:off x="4982739" y="5119612"/>
            <a:ext cx="126431" cy="126431"/>
          </a:xfrm>
          <a:prstGeom prst="ellipse">
            <a:avLst/>
          </a:prstGeom>
          <a:solidFill>
            <a:srgbClr val="75973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CH" sz="700" dirty="0">
                <a:solidFill>
                  <a:srgbClr val="FFFFFF"/>
                </a:solidFill>
                <a:latin typeface="Wingdings" panose="05000000000000000000" pitchFamily="2" charset="2"/>
              </a:rPr>
              <a:t>ü</a:t>
            </a:r>
            <a:endParaRPr lang="en-US" sz="700" dirty="0">
              <a:solidFill>
                <a:srgbClr val="FFFFFF"/>
              </a:solidFill>
              <a:latin typeface="Wingdings" panose="05000000000000000000" pitchFamily="2" charset="2"/>
            </a:endParaRP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7FC1DAFE-FB50-F3EA-36AF-9A8EA2E2B4D7}"/>
              </a:ext>
            </a:extLst>
          </p:cNvPr>
          <p:cNvCxnSpPr>
            <a:cxnSpLocks/>
          </p:cNvCxnSpPr>
          <p:nvPr/>
        </p:nvCxnSpPr>
        <p:spPr>
          <a:xfrm>
            <a:off x="3893052" y="5440735"/>
            <a:ext cx="3089077" cy="18222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>
            <a:extLst>
              <a:ext uri="{FF2B5EF4-FFF2-40B4-BE49-F238E27FC236}">
                <a16:creationId xmlns:a16="http://schemas.microsoft.com/office/drawing/2014/main" id="{2302122B-D20E-06A9-CF8D-AE51B5B8D16F}"/>
              </a:ext>
            </a:extLst>
          </p:cNvPr>
          <p:cNvSpPr/>
          <p:nvPr/>
        </p:nvSpPr>
        <p:spPr bwMode="auto">
          <a:xfrm>
            <a:off x="4032496" y="5382507"/>
            <a:ext cx="126431" cy="126431"/>
          </a:xfrm>
          <a:prstGeom prst="ellipse">
            <a:avLst/>
          </a:prstGeom>
          <a:solidFill>
            <a:srgbClr val="75973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de-CH" sz="700" dirty="0">
                <a:solidFill>
                  <a:srgbClr val="FFFFFF"/>
                </a:solidFill>
                <a:latin typeface="Wingdings" panose="05000000000000000000" pitchFamily="2" charset="2"/>
              </a:rPr>
              <a:t>ü</a:t>
            </a:r>
            <a:endParaRPr lang="en-US" sz="700" dirty="0">
              <a:solidFill>
                <a:srgbClr val="FFFFFF"/>
              </a:solidFill>
              <a:latin typeface="Wingdings" panose="05000000000000000000" pitchFamily="2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B72681-AFE0-6B49-BDAC-83E7C5E45B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7120" y="6106795"/>
            <a:ext cx="335280" cy="228600"/>
          </a:xfrm>
        </p:spPr>
        <p:txBody>
          <a:bodyPr/>
          <a:lstStyle/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4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4691CF-6F7B-42D7-BFDD-3FF68A2E6889}"/>
              </a:ext>
            </a:extLst>
          </p:cNvPr>
          <p:cNvSpPr txBox="1">
            <a:spLocks/>
          </p:cNvSpPr>
          <p:nvPr/>
        </p:nvSpPr>
        <p:spPr>
          <a:xfrm>
            <a:off x="357095" y="289805"/>
            <a:ext cx="7820640" cy="38713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eaLnBrk="1" hangingPunct="1">
              <a:defRPr sz="2000" kern="0">
                <a:solidFill>
                  <a:srgbClr val="001D5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eaLnBrk="1" hangingPunct="1">
              <a:defRPr sz="3800">
                <a:solidFill>
                  <a:srgbClr val="001D58"/>
                </a:solidFill>
              </a:defRPr>
            </a:lvl2pPr>
            <a:lvl3pPr algn="l" eaLnBrk="1" hangingPunct="1">
              <a:defRPr sz="3800">
                <a:solidFill>
                  <a:srgbClr val="001D58"/>
                </a:solidFill>
              </a:defRPr>
            </a:lvl3pPr>
            <a:lvl4pPr algn="l" eaLnBrk="1" hangingPunct="1">
              <a:defRPr sz="3800">
                <a:solidFill>
                  <a:srgbClr val="001D58"/>
                </a:solidFill>
              </a:defRPr>
            </a:lvl4pPr>
            <a:lvl5pPr algn="l" eaLnBrk="1" hangingPunct="1">
              <a:defRPr sz="3800">
                <a:solidFill>
                  <a:srgbClr val="001D58"/>
                </a:solidFill>
              </a:defRPr>
            </a:lvl5pPr>
            <a:lvl6pPr marL="536325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6pPr>
            <a:lvl7pPr marL="1072652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7pPr>
            <a:lvl8pPr marL="1608977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8pPr>
            <a:lvl9pPr marL="2145302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R</a:t>
            </a:r>
            <a:r>
              <a:rPr lang="en-US" dirty="0"/>
              <a:t>isks 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06B8B386-1FC4-493C-B4FD-C66F3E7CF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69" y="1215231"/>
            <a:ext cx="9622011" cy="38553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l">
              <a:defRPr sz="11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spcBef>
                <a:spcPts val="2000"/>
              </a:spcBef>
              <a:spcAft>
                <a:spcPts val="500"/>
              </a:spcAft>
            </a:pPr>
            <a:r>
              <a:rPr lang="en-US" altLang="ja-JP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Stakeholders will be unable to comply with the granularity of the ISO 20022 structured postal address. Parties are likely to either: </a:t>
            </a:r>
          </a:p>
          <a:p>
            <a:pPr marL="971575" lvl="1" indent="-514363" algn="l">
              <a:spcBef>
                <a:spcPts val="2000"/>
              </a:spcBef>
              <a:spcAft>
                <a:spcPts val="500"/>
              </a:spcAft>
              <a:buFont typeface="+mj-lt"/>
              <a:buAutoNum type="romanUcPeriod"/>
            </a:pPr>
            <a:r>
              <a:rPr lang="en-US" altLang="ja-JP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 the address </a:t>
            </a: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to the mandatory data elements  </a:t>
            </a:r>
            <a:r>
              <a:rPr lang="en-US" altLang="ja-JP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“Name”, “Town Name”</a:t>
            </a: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ja-JP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“Country” </a:t>
            </a: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eliminating all secondary address attributes important for AFC transaction monitoring (such as AML, fraud detection etc.). </a:t>
            </a:r>
            <a:r>
              <a:rPr lang="en-US" altLang="ja-JP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Risk:</a:t>
            </a: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decreasing the level of information required </a:t>
            </a: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payment processing, triggering friction and E&amp;I  </a:t>
            </a:r>
          </a:p>
          <a:p>
            <a:pPr marL="971575" lvl="1" indent="-514363" algn="l">
              <a:spcBef>
                <a:spcPts val="2000"/>
              </a:spcBef>
              <a:spcAft>
                <a:spcPts val="500"/>
              </a:spcAft>
              <a:buFont typeface="+mj-lt"/>
              <a:buAutoNum type="romanUcPeriod"/>
            </a:pPr>
            <a:r>
              <a:rPr lang="en-US" altLang="ja-JP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Co-mingle various address attributes </a:t>
            </a: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incorrect address elements. </a:t>
            </a:r>
            <a:r>
              <a:rPr lang="en-US" altLang="ja-JP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Risk:</a:t>
            </a: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mis-using and undermining the value </a:t>
            </a:r>
            <a:r>
              <a:rPr lang="en-US" altLang="ja-JP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ISO 20022 standard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9A856A8-3B78-A88E-1203-774752FDF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7120" y="6106795"/>
            <a:ext cx="335280" cy="228600"/>
          </a:xfrm>
        </p:spPr>
        <p:txBody>
          <a:bodyPr/>
          <a:lstStyle/>
          <a:p>
            <a:pPr>
              <a:defRPr/>
            </a:pPr>
            <a:fld id="{B556AAF6-0683-4C7F-8B7B-DB458CE76B2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5983"/>
      </p:ext>
    </p:extLst>
  </p:cSld>
  <p:clrMapOvr>
    <a:masterClrMapping/>
  </p:clrMapOvr>
</p:sld>
</file>

<file path=ppt/theme/theme1.xml><?xml version="1.0" encoding="utf-8"?>
<a:theme xmlns:a="http://schemas.openxmlformats.org/drawingml/2006/main" name="PMP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WIFT_PPT_Template_200809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59731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70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chemeClr val="bg1">
            <a:lumMod val="95000"/>
          </a:schemeClr>
        </a:solidFill>
      </a:spPr>
      <a:bodyPr wrap="square" lIns="36000" tIns="36000" rIns="36000" bIns="36000" anchor="ctr">
        <a:noAutofit/>
      </a:bodyPr>
      <a:lstStyle>
        <a:defPPr algn="l">
          <a:spcBef>
            <a:spcPts val="2000"/>
          </a:spcBef>
          <a:spcAft>
            <a:spcPts val="500"/>
          </a:spcAft>
          <a:defRPr sz="1600" b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SWIFT_PPT_Template_20080902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66A62"/>
        </a:accent1>
        <a:accent2>
          <a:srgbClr val="CC6633"/>
        </a:accent2>
        <a:accent3>
          <a:srgbClr val="FFFFFF"/>
        </a:accent3>
        <a:accent4>
          <a:srgbClr val="000000"/>
        </a:accent4>
        <a:accent5>
          <a:srgbClr val="BDB9B7"/>
        </a:accent5>
        <a:accent6>
          <a:srgbClr val="B95C2D"/>
        </a:accent6>
        <a:hlink>
          <a:srgbClr val="B5A300"/>
        </a:hlink>
        <a:folHlink>
          <a:srgbClr val="9723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WIFT_PPT_Template_20080902">
  <a:themeElements>
    <a:clrScheme name="SWIFT_PPT_Template_20080902 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766A62"/>
      </a:accent1>
      <a:accent2>
        <a:srgbClr val="CC6633"/>
      </a:accent2>
      <a:accent3>
        <a:srgbClr val="FFFFFF"/>
      </a:accent3>
      <a:accent4>
        <a:srgbClr val="000000"/>
      </a:accent4>
      <a:accent5>
        <a:srgbClr val="BDB9B7"/>
      </a:accent5>
      <a:accent6>
        <a:srgbClr val="B95C2D"/>
      </a:accent6>
      <a:hlink>
        <a:srgbClr val="B5A300"/>
      </a:hlink>
      <a:folHlink>
        <a:srgbClr val="97233F"/>
      </a:folHlink>
    </a:clrScheme>
    <a:fontScheme name="SWIFT_PPT_Template_200809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WIFT_PPT_Template_20080902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66A62"/>
        </a:accent1>
        <a:accent2>
          <a:srgbClr val="CC6633"/>
        </a:accent2>
        <a:accent3>
          <a:srgbClr val="FFFFFF"/>
        </a:accent3>
        <a:accent4>
          <a:srgbClr val="000000"/>
        </a:accent4>
        <a:accent5>
          <a:srgbClr val="BDB9B7"/>
        </a:accent5>
        <a:accent6>
          <a:srgbClr val="B95C2D"/>
        </a:accent6>
        <a:hlink>
          <a:srgbClr val="B5A300"/>
        </a:hlink>
        <a:folHlink>
          <a:srgbClr val="9723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MP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WIFT_PPT_Template_200809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59731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70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WIFT_PPT_Template_20080902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66A62"/>
        </a:accent1>
        <a:accent2>
          <a:srgbClr val="CC6633"/>
        </a:accent2>
        <a:accent3>
          <a:srgbClr val="FFFFFF"/>
        </a:accent3>
        <a:accent4>
          <a:srgbClr val="000000"/>
        </a:accent4>
        <a:accent5>
          <a:srgbClr val="BDB9B7"/>
        </a:accent5>
        <a:accent6>
          <a:srgbClr val="B95C2D"/>
        </a:accent6>
        <a:hlink>
          <a:srgbClr val="B5A300"/>
        </a:hlink>
        <a:folHlink>
          <a:srgbClr val="9723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868b825-edee-44ac-b7a2-e857f0213f31}" enabled="1" method="Standard" siteId="{45b55e44-3503-4284-bbe1-0e6bf9fa1d0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2068</Words>
  <Application>Microsoft Office PowerPoint</Application>
  <PresentationFormat>Widescreen</PresentationFormat>
  <Paragraphs>333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Frutiger 55 Roman</vt:lpstr>
      <vt:lpstr>Times New Roman</vt:lpstr>
      <vt:lpstr>Wingdings</vt:lpstr>
      <vt:lpstr>PMPG</vt:lpstr>
      <vt:lpstr>SWIFT_PPT_Template_20080902</vt:lpstr>
      <vt:lpstr>1_PMPG</vt:lpstr>
      <vt:lpstr>October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Bernet &amp; Partner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Dora Odermatt</dc:creator>
  <cp:lastModifiedBy>PALMER Rachel</cp:lastModifiedBy>
  <cp:revision>319</cp:revision>
  <cp:lastPrinted>2002-03-18T16:21:13Z</cp:lastPrinted>
  <dcterms:created xsi:type="dcterms:W3CDTF">2011-02-09T09:45:24Z</dcterms:created>
  <dcterms:modified xsi:type="dcterms:W3CDTF">2023-10-05T14:24:32Z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SIProp12DataClass+cc5a530f-41a6-45ea-9bc4-32c4db9fb913">
    <vt:lpwstr>v=1.2&gt;I=cc5a530f-41a6-45ea-9bc4-32c4db9fb913&amp;N=NotProtectedAttachment&amp;V=1.3&amp;U=System&amp;D=System&amp;A=Associated&amp;H=False</vt:lpwstr>
  </property>
  <property fmtid="{D5CDD505-2E9C-101B-9397-08002B2CF9AE}" pid="3" name="IQP_Classification">
    <vt:lpwstr>NotProtectedAttachment</vt:lpwstr>
  </property>
  <property fmtid="{D5CDD505-2E9C-101B-9397-08002B2CF9AE}" pid="4" name="MSIP_Label_1b7f8449-e5d3-4eba-8da7-ffd6ca5bf3e9_Enabled">
    <vt:lpwstr>true</vt:lpwstr>
  </property>
  <property fmtid="{D5CDD505-2E9C-101B-9397-08002B2CF9AE}" pid="5" name="MSIP_Label_1b7f8449-e5d3-4eba-8da7-ffd6ca5bf3e9_SetDate">
    <vt:lpwstr>2022-10-24T19:29:26Z</vt:lpwstr>
  </property>
  <property fmtid="{D5CDD505-2E9C-101B-9397-08002B2CF9AE}" pid="6" name="MSIP_Label_1b7f8449-e5d3-4eba-8da7-ffd6ca5bf3e9_Method">
    <vt:lpwstr>Privileged</vt:lpwstr>
  </property>
  <property fmtid="{D5CDD505-2E9C-101B-9397-08002B2CF9AE}" pid="7" name="MSIP_Label_1b7f8449-e5d3-4eba-8da7-ffd6ca5bf3e9_Name">
    <vt:lpwstr>1b7f8449-e5d3-4eba-8da7-ffd6ca5bf3e9</vt:lpwstr>
  </property>
  <property fmtid="{D5CDD505-2E9C-101B-9397-08002B2CF9AE}" pid="8" name="MSIP_Label_1b7f8449-e5d3-4eba-8da7-ffd6ca5bf3e9_SiteId">
    <vt:lpwstr>1e9b61e8-e590-4abc-b1af-24125e330d2a</vt:lpwstr>
  </property>
  <property fmtid="{D5CDD505-2E9C-101B-9397-08002B2CF9AE}" pid="9" name="MSIP_Label_1b7f8449-e5d3-4eba-8da7-ffd6ca5bf3e9_ActionId">
    <vt:lpwstr>69b1d896-d25c-4eb9-a682-653f5aaabffe</vt:lpwstr>
  </property>
  <property fmtid="{D5CDD505-2E9C-101B-9397-08002B2CF9AE}" pid="10" name="MSIP_Label_1b7f8449-e5d3-4eba-8da7-ffd6ca5bf3e9_ContentBits">
    <vt:lpwstr>0</vt:lpwstr>
  </property>
  <property fmtid="{D5CDD505-2E9C-101B-9397-08002B2CF9AE}" pid="11" name="db.comClassification">
    <vt:lpwstr>External Communication</vt:lpwstr>
  </property>
  <property fmtid="{D5CDD505-2E9C-101B-9397-08002B2CF9AE}" pid="12" name="MSIP_Label_0c1e85bf-ac82-4d95-8ebe-b1488d74b05a_Enabled">
    <vt:lpwstr>true</vt:lpwstr>
  </property>
  <property fmtid="{D5CDD505-2E9C-101B-9397-08002B2CF9AE}" pid="13" name="MSIP_Label_0c1e85bf-ac82-4d95-8ebe-b1488d74b05a_SetDate">
    <vt:lpwstr>2023-08-07T11:18:34Z</vt:lpwstr>
  </property>
  <property fmtid="{D5CDD505-2E9C-101B-9397-08002B2CF9AE}" pid="14" name="MSIP_Label_0c1e85bf-ac82-4d95-8ebe-b1488d74b05a_Method">
    <vt:lpwstr>Privileged</vt:lpwstr>
  </property>
  <property fmtid="{D5CDD505-2E9C-101B-9397-08002B2CF9AE}" pid="15" name="MSIP_Label_0c1e85bf-ac82-4d95-8ebe-b1488d74b05a_Name">
    <vt:lpwstr>0c1e85bf-ac82-4d95-8ebe-b1488d74b05a</vt:lpwstr>
  </property>
  <property fmtid="{D5CDD505-2E9C-101B-9397-08002B2CF9AE}" pid="16" name="MSIP_Label_0c1e85bf-ac82-4d95-8ebe-b1488d74b05a_SiteId">
    <vt:lpwstr>fb6ea403-7cf1-4905-810a-fe5547e98204</vt:lpwstr>
  </property>
  <property fmtid="{D5CDD505-2E9C-101B-9397-08002B2CF9AE}" pid="17" name="MSIP_Label_0c1e85bf-ac82-4d95-8ebe-b1488d74b05a_ActionId">
    <vt:lpwstr>10fb3144-eddf-4cf1-9ea1-1360234e8c2b</vt:lpwstr>
  </property>
  <property fmtid="{D5CDD505-2E9C-101B-9397-08002B2CF9AE}" pid="18" name="MSIP_Label_0c1e85bf-ac82-4d95-8ebe-b1488d74b05a_ContentBits">
    <vt:lpwstr>0</vt:lpwstr>
  </property>
</Properties>
</file>