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tags/tag12.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ags/tag13.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tags/tag14.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tags/tag15.xml" ContentType="application/vnd.openxmlformats-officedocument.presentationml.tags+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4.xml" ContentType="application/vnd.openxmlformats-officedocument.theme+xml"/>
  <Override PartName="/ppt/tags/tag16.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5.xml" ContentType="application/vnd.openxmlformats-officedocument.theme+xml"/>
  <Override PartName="/ppt/tags/tag17.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6.xml" ContentType="application/vnd.openxmlformats-officedocument.theme+xml"/>
  <Override PartName="/ppt/tags/tag18.xml" ContentType="application/vnd.openxmlformats-officedocument.presentationml.tags+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7.xml" ContentType="application/vnd.openxmlformats-officedocument.theme+xml"/>
  <Override PartName="/ppt/tags/tag19.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8.xml" ContentType="application/vnd.openxmlformats-officedocument.theme+xml"/>
  <Override PartName="/ppt/tags/tag20.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19.xml" ContentType="application/vnd.openxmlformats-officedocument.theme+xml"/>
  <Override PartName="/ppt/tags/tag21.xml" ContentType="application/vnd.openxmlformats-officedocument.presentationml.tags+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0.xml" ContentType="application/vnd.openxmlformats-officedocument.theme+xml"/>
  <Override PartName="/ppt/tags/tag22.xml" ContentType="application/vnd.openxmlformats-officedocument.presentationml.tags+xml"/>
  <Override PartName="/ppt/theme/theme21.xml" ContentType="application/vnd.openxmlformats-officedocument.theme+xml"/>
  <Override PartName="/ppt/theme/theme22.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751" r:id="rId5"/>
    <p:sldMasterId id="2147483793" r:id="rId6"/>
    <p:sldMasterId id="2147483806" r:id="rId7"/>
    <p:sldMasterId id="2147483815" r:id="rId8"/>
    <p:sldMasterId id="2147483887" r:id="rId9"/>
    <p:sldMasterId id="2147483902" r:id="rId10"/>
    <p:sldMasterId id="2147483981" r:id="rId11"/>
    <p:sldMasterId id="2147484003" r:id="rId12"/>
    <p:sldMasterId id="2147484018" r:id="rId13"/>
    <p:sldMasterId id="2147484038" r:id="rId14"/>
    <p:sldMasterId id="2147484055" r:id="rId15"/>
    <p:sldMasterId id="2147484073" r:id="rId16"/>
    <p:sldMasterId id="2147484088" r:id="rId17"/>
    <p:sldMasterId id="2147484140" r:id="rId18"/>
    <p:sldMasterId id="2147484178" r:id="rId19"/>
    <p:sldMasterId id="2147484225" r:id="rId20"/>
    <p:sldMasterId id="2147484311" r:id="rId21"/>
    <p:sldMasterId id="2147484352" r:id="rId22"/>
    <p:sldMasterId id="2147484411" r:id="rId23"/>
  </p:sldMasterIdLst>
  <p:notesMasterIdLst>
    <p:notesMasterId r:id="rId61"/>
  </p:notesMasterIdLst>
  <p:handoutMasterIdLst>
    <p:handoutMasterId r:id="rId62"/>
  </p:handoutMasterIdLst>
  <p:sldIdLst>
    <p:sldId id="301" r:id="rId24"/>
    <p:sldId id="299" r:id="rId25"/>
    <p:sldId id="298" r:id="rId26"/>
    <p:sldId id="8948" r:id="rId27"/>
    <p:sldId id="8944" r:id="rId28"/>
    <p:sldId id="8949" r:id="rId29"/>
    <p:sldId id="8950" r:id="rId30"/>
    <p:sldId id="1566" r:id="rId31"/>
    <p:sldId id="259" r:id="rId32"/>
    <p:sldId id="436" r:id="rId33"/>
    <p:sldId id="1873" r:id="rId34"/>
    <p:sldId id="1061" r:id="rId35"/>
    <p:sldId id="1891" r:id="rId36"/>
    <p:sldId id="1890" r:id="rId37"/>
    <p:sldId id="1889" r:id="rId38"/>
    <p:sldId id="1877" r:id="rId39"/>
    <p:sldId id="1885" r:id="rId40"/>
    <p:sldId id="1886" r:id="rId41"/>
    <p:sldId id="1882" r:id="rId42"/>
    <p:sldId id="1883" r:id="rId43"/>
    <p:sldId id="1892" r:id="rId44"/>
    <p:sldId id="422" r:id="rId45"/>
    <p:sldId id="575" r:id="rId46"/>
    <p:sldId id="8936" r:id="rId47"/>
    <p:sldId id="8946" r:id="rId48"/>
    <p:sldId id="2256" r:id="rId49"/>
    <p:sldId id="2270" r:id="rId50"/>
    <p:sldId id="285" r:id="rId51"/>
    <p:sldId id="292" r:id="rId52"/>
    <p:sldId id="8940" r:id="rId53"/>
    <p:sldId id="277" r:id="rId54"/>
    <p:sldId id="291" r:id="rId55"/>
    <p:sldId id="1858" r:id="rId56"/>
    <p:sldId id="1860" r:id="rId57"/>
    <p:sldId id="892" r:id="rId58"/>
    <p:sldId id="894" r:id="rId59"/>
    <p:sldId id="414" r:id="rId60"/>
  </p:sldIdLst>
  <p:sldSz cx="10801350" cy="6076950"/>
  <p:notesSz cx="6883400" cy="9906000"/>
  <p:custDataLst>
    <p:tags r:id="rId63"/>
  </p:custDataLst>
  <p:defaultTex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Open" id="{78D5817E-0670-4B45-A70C-143ED766C611}">
          <p14:sldIdLst>
            <p14:sldId id="301"/>
            <p14:sldId id="299"/>
            <p14:sldId id="298"/>
          </p14:sldIdLst>
        </p14:section>
        <p14:section name="ECB announcement – T2 delay and Swift considerations" id="{74535061-F9AC-40A1-98A5-87570E681EDC}">
          <p14:sldIdLst>
            <p14:sldId id="8948"/>
            <p14:sldId id="8944"/>
            <p14:sldId id="8949"/>
          </p14:sldIdLst>
        </p14:section>
        <p14:section name="XML namespace prefix" id="{632D2201-0BD0-4004-8E5B-CFEBF75A428B}">
          <p14:sldIdLst>
            <p14:sldId id="8950"/>
            <p14:sldId id="1566"/>
          </p14:sldIdLst>
        </p14:section>
        <p14:section name="Payment Initiation API" id="{2E7CB3FE-742E-49B2-89B9-C9BA3AF8375A}">
          <p14:sldIdLst>
            <p14:sldId id="259"/>
            <p14:sldId id="436"/>
            <p14:sldId id="1873"/>
            <p14:sldId id="1061"/>
            <p14:sldId id="1891"/>
            <p14:sldId id="1890"/>
            <p14:sldId id="1889"/>
            <p14:sldId id="1877"/>
            <p14:sldId id="1885"/>
            <p14:sldId id="1886"/>
            <p14:sldId id="1882"/>
            <p14:sldId id="1883"/>
            <p14:sldId id="1892"/>
            <p14:sldId id="422"/>
          </p14:sldIdLst>
        </p14:section>
        <p14:section name="SWIFT Go" id="{AB4B4D3F-4AF7-4D47-BF26-071BE2E39781}">
          <p14:sldIdLst>
            <p14:sldId id="575"/>
            <p14:sldId id="8936"/>
            <p14:sldId id="8946"/>
            <p14:sldId id="2256"/>
            <p14:sldId id="2270"/>
            <p14:sldId id="285"/>
            <p14:sldId id="292"/>
          </p14:sldIdLst>
        </p14:section>
        <p14:section name="Pre-val" id="{D04804ED-F8F2-4269-AF20-4E4D10594420}">
          <p14:sldIdLst>
            <p14:sldId id="8940"/>
            <p14:sldId id="277"/>
            <p14:sldId id="291"/>
            <p14:sldId id="1858"/>
            <p14:sldId id="1860"/>
            <p14:sldId id="892"/>
            <p14:sldId id="894"/>
          </p14:sldIdLst>
        </p14:section>
        <p14:section name="Close" id="{3027C818-98CC-4ED8-9B08-8E73EA8A992E}">
          <p14:sldIdLst>
            <p14:sldId id="414"/>
          </p14:sldIdLst>
        </p14:section>
      </p14:sectionLst>
    </p:ext>
    <p:ext uri="{EFAFB233-063F-42B5-8137-9DF3F51BA10A}">
      <p15:sldGuideLst xmlns:p15="http://schemas.microsoft.com/office/powerpoint/2012/main">
        <p15:guide id="1" orient="horz" pos="3502">
          <p15:clr>
            <a:srgbClr val="A4A3A4"/>
          </p15:clr>
        </p15:guide>
        <p15:guide id="2" orient="horz" pos="190">
          <p15:clr>
            <a:srgbClr val="A4A3A4"/>
          </p15:clr>
        </p15:guide>
        <p15:guide id="3" orient="horz" pos="3411">
          <p15:clr>
            <a:srgbClr val="A4A3A4"/>
          </p15:clr>
        </p15:guide>
        <p15:guide id="4" pos="181">
          <p15:clr>
            <a:srgbClr val="A4A3A4"/>
          </p15:clr>
        </p15:guide>
        <p15:guide id="5" pos="6623">
          <p15:clr>
            <a:srgbClr val="A4A3A4"/>
          </p15:clr>
        </p15:guide>
      </p15:sldGuideLst>
    </p:ext>
    <p:ext uri="{2D200454-40CA-4A62-9FC3-DE9A4176ACB9}">
      <p15:notesGuideLst xmlns:p15="http://schemas.microsoft.com/office/powerpoint/2012/main">
        <p15:guide id="1" orient="horz" pos="3120">
          <p15:clr>
            <a:srgbClr val="A4A3A4"/>
          </p15:clr>
        </p15:guide>
        <p15:guide id="2" pos="216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9D5F28-CDA2-79F2-44D1-F67F60374870}" name="VUILLOD Lyn" initials="VL" userId="S::Lyn.VUILLOD@swift.com::844d20ce-bce4-48ca-b64b-e1d7e800ca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ELHAM Nils" initials="WN" lastIdx="2" clrIdx="0"/>
  <p:cmAuthor id="11" name="CRINGOLI Alberto" initials="CA" lastIdx="5" clrIdx="1">
    <p:extLst>
      <p:ext uri="{19B8F6BF-5375-455C-9EA6-DF929625EA0E}">
        <p15:presenceInfo xmlns:p15="http://schemas.microsoft.com/office/powerpoint/2012/main" userId="S-1-5-21-1757981266-1645522239-839522115-40959" providerId="AD"/>
      </p:ext>
    </p:extLst>
  </p:cmAuthor>
  <p:cmAuthor id="12" name="LEECH Chantal" initials="LC" lastIdx="4" clrIdx="2">
    <p:extLst>
      <p:ext uri="{19B8F6BF-5375-455C-9EA6-DF929625EA0E}">
        <p15:presenceInfo xmlns:p15="http://schemas.microsoft.com/office/powerpoint/2012/main" userId="S-1-5-21-1757981266-1645522239-839522115-402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185D"/>
    <a:srgbClr val="065C53"/>
    <a:srgbClr val="766C62"/>
    <a:srgbClr val="002060"/>
    <a:srgbClr val="003478"/>
    <a:srgbClr val="009BBB"/>
    <a:srgbClr val="D6001A"/>
    <a:srgbClr val="88D0C8"/>
    <a:srgbClr val="F28CA3"/>
    <a:srgbClr val="82C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2139B-B0DC-482A-A341-9A01E4E793BA}" v="1" dt="2022-11-30T14:52:50.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8" autoAdjust="0"/>
    <p:restoredTop sz="99453" autoAdjust="0"/>
  </p:normalViewPr>
  <p:slideViewPr>
    <p:cSldViewPr>
      <p:cViewPr varScale="1">
        <p:scale>
          <a:sx n="63" d="100"/>
          <a:sy n="63" d="100"/>
        </p:scale>
        <p:origin x="64" y="280"/>
      </p:cViewPr>
      <p:guideLst>
        <p:guide orient="horz" pos="3502"/>
        <p:guide orient="horz" pos="190"/>
        <p:guide orient="horz" pos="3411"/>
        <p:guide pos="181"/>
        <p:guide pos="6623"/>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4" d="100"/>
        <a:sy n="104" d="100"/>
      </p:scale>
      <p:origin x="0" y="0"/>
    </p:cViewPr>
  </p:sorterViewPr>
  <p:notesViewPr>
    <p:cSldViewPr>
      <p:cViewPr varScale="1">
        <p:scale>
          <a:sx n="83" d="100"/>
          <a:sy n="83" d="100"/>
        </p:scale>
        <p:origin x="-3822" y="-78"/>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8.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2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theme" Target="theme/theme1.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handoutMaster" Target="handoutMasters/handout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OSTAK Katarzyna" userId="b56c2fdf-6f39-4eca-a3b3-730829a45ba6" providerId="ADAL" clId="{DDA2139B-B0DC-482A-A341-9A01E4E793BA}"/>
    <pc:docChg chg="modSld">
      <pc:chgData name="SZOSTAK Katarzyna" userId="b56c2fdf-6f39-4eca-a3b3-730829a45ba6" providerId="ADAL" clId="{DDA2139B-B0DC-482A-A341-9A01E4E793BA}" dt="2022-11-30T15:25:06.529" v="28" actId="1076"/>
      <pc:docMkLst>
        <pc:docMk/>
      </pc:docMkLst>
      <pc:sldChg chg="addSp modSp mod">
        <pc:chgData name="SZOSTAK Katarzyna" userId="b56c2fdf-6f39-4eca-a3b3-730829a45ba6" providerId="ADAL" clId="{DDA2139B-B0DC-482A-A341-9A01E4E793BA}" dt="2022-11-30T15:24:14.481" v="26" actId="1076"/>
        <pc:sldMkLst>
          <pc:docMk/>
          <pc:sldMk cId="1555405838" sldId="298"/>
        </pc:sldMkLst>
        <pc:spChg chg="add mod">
          <ac:chgData name="SZOSTAK Katarzyna" userId="b56c2fdf-6f39-4eca-a3b3-730829a45ba6" providerId="ADAL" clId="{DDA2139B-B0DC-482A-A341-9A01E4E793BA}" dt="2022-11-30T15:24:14.481" v="26" actId="1076"/>
          <ac:spMkLst>
            <pc:docMk/>
            <pc:sldMk cId="1555405838" sldId="298"/>
            <ac:spMk id="3" creationId="{EECACFA7-51E5-4159-BDF7-41AC6BDDABC3}"/>
          </ac:spMkLst>
        </pc:spChg>
        <pc:spChg chg="mod">
          <ac:chgData name="SZOSTAK Katarzyna" userId="b56c2fdf-6f39-4eca-a3b3-730829a45ba6" providerId="ADAL" clId="{DDA2139B-B0DC-482A-A341-9A01E4E793BA}" dt="2022-11-30T15:23:00.975" v="13" actId="20577"/>
          <ac:spMkLst>
            <pc:docMk/>
            <pc:sldMk cId="1555405838" sldId="298"/>
            <ac:spMk id="5" creationId="{00000000-0000-0000-0000-000000000000}"/>
          </ac:spMkLst>
        </pc:spChg>
      </pc:sldChg>
      <pc:sldChg chg="modSp mod">
        <pc:chgData name="SZOSTAK Katarzyna" userId="b56c2fdf-6f39-4eca-a3b3-730829a45ba6" providerId="ADAL" clId="{DDA2139B-B0DC-482A-A341-9A01E4E793BA}" dt="2022-11-30T15:25:06.529" v="28" actId="1076"/>
        <pc:sldMkLst>
          <pc:docMk/>
          <pc:sldMk cId="3489200480" sldId="1877"/>
        </pc:sldMkLst>
        <pc:spChg chg="mod">
          <ac:chgData name="SZOSTAK Katarzyna" userId="b56c2fdf-6f39-4eca-a3b3-730829a45ba6" providerId="ADAL" clId="{DDA2139B-B0DC-482A-A341-9A01E4E793BA}" dt="2022-11-30T15:25:06.529" v="28" actId="1076"/>
          <ac:spMkLst>
            <pc:docMk/>
            <pc:sldMk cId="3489200480" sldId="1877"/>
            <ac:spMk id="123" creationId="{EDC4E929-4C10-48FB-AA26-49C4481DE598}"/>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FD1BC-80CD-40EB-8913-225B8B367AE2}"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GB"/>
        </a:p>
      </dgm:t>
    </dgm:pt>
    <dgm:pt modelId="{A09C5925-11A3-4B1E-9EF9-35830F61F81C}">
      <dgm:prSet phldrT="[Text]" custT="1"/>
      <dgm:spPr>
        <a:xfrm>
          <a:off x="0" y="2358"/>
          <a:ext cx="3676885" cy="1134370"/>
        </a:xfrm>
        <a:prstGeom prst="roundRect">
          <a:avLst/>
        </a:prstGeom>
        <a:gradFill rotWithShape="0">
          <a:gsLst>
            <a:gs pos="0">
              <a:srgbClr val="970254">
                <a:hueOff val="0"/>
                <a:satOff val="0"/>
                <a:lumOff val="0"/>
                <a:alphaOff val="0"/>
                <a:shade val="51000"/>
                <a:satMod val="130000"/>
              </a:srgbClr>
            </a:gs>
            <a:gs pos="80000">
              <a:srgbClr val="970254">
                <a:hueOff val="0"/>
                <a:satOff val="0"/>
                <a:lumOff val="0"/>
                <a:alphaOff val="0"/>
                <a:shade val="93000"/>
                <a:satMod val="130000"/>
              </a:srgbClr>
            </a:gs>
            <a:gs pos="100000">
              <a:srgbClr val="9702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2800" b="1" dirty="0">
              <a:solidFill>
                <a:srgbClr val="FFFFFF"/>
              </a:solidFill>
              <a:latin typeface="Arial"/>
              <a:ea typeface="+mn-ea"/>
              <a:cs typeface="+mn-cs"/>
            </a:rPr>
            <a:t>Corporate Strategy</a:t>
          </a:r>
        </a:p>
      </dgm:t>
    </dgm:pt>
    <dgm:pt modelId="{5443050F-892D-473B-9F04-8508DB566FFD}" type="parTrans" cxnId="{D0DE8CFE-3BFE-406E-A4B2-376701C40FCE}">
      <dgm:prSet/>
      <dgm:spPr/>
      <dgm:t>
        <a:bodyPr/>
        <a:lstStyle/>
        <a:p>
          <a:endParaRPr lang="en-GB"/>
        </a:p>
      </dgm:t>
    </dgm:pt>
    <dgm:pt modelId="{EE3F8E14-226A-4437-BD6F-15930F5E3E6F}" type="sibTrans" cxnId="{D0DE8CFE-3BFE-406E-A4B2-376701C40FCE}">
      <dgm:prSet/>
      <dgm:spPr/>
      <dgm:t>
        <a:bodyPr/>
        <a:lstStyle/>
        <a:p>
          <a:endParaRPr lang="en-GB"/>
        </a:p>
      </dgm:t>
    </dgm:pt>
    <dgm:pt modelId="{844F8C9D-E98F-4AF7-976D-FEAD29A1E13B}">
      <dgm:prSet phldrT="[Text]" custT="1"/>
      <dgm:spPr>
        <a:xfrm rot="5400000">
          <a:off x="6491479" y="-2698798"/>
          <a:ext cx="907496" cy="6536684"/>
        </a:xfrm>
        <a:prstGeom prst="round2SameRect">
          <a:avLst/>
        </a:prstGeom>
        <a:solidFill>
          <a:srgbClr val="970254">
            <a:tint val="40000"/>
            <a:alpha val="90000"/>
            <a:hueOff val="0"/>
            <a:satOff val="0"/>
            <a:lumOff val="0"/>
            <a:alphaOff val="0"/>
          </a:srgbClr>
        </a:solidFill>
        <a:ln w="9525" cap="flat" cmpd="sng" algn="ctr">
          <a:solidFill>
            <a:srgbClr val="970254">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en-US" sz="1800" kern="1200" dirty="0">
              <a:solidFill>
                <a:srgbClr val="000000">
                  <a:hueOff val="0"/>
                  <a:satOff val="0"/>
                  <a:lumOff val="0"/>
                  <a:alphaOff val="0"/>
                </a:srgbClr>
              </a:solidFill>
              <a:latin typeface="Arial"/>
              <a:ea typeface="+mn-ea"/>
              <a:cs typeface="+mn-cs"/>
            </a:rPr>
            <a:t>Exchange of ISO 20022 instruction real-time</a:t>
          </a:r>
          <a:endParaRPr lang="en-GB" sz="1800" kern="1200" dirty="0">
            <a:solidFill>
              <a:srgbClr val="000000">
                <a:hueOff val="0"/>
                <a:satOff val="0"/>
                <a:lumOff val="0"/>
                <a:alphaOff val="0"/>
              </a:srgbClr>
            </a:solidFill>
            <a:latin typeface="Arial"/>
            <a:ea typeface="+mn-ea"/>
            <a:cs typeface="+mn-cs"/>
          </a:endParaRPr>
        </a:p>
      </dgm:t>
    </dgm:pt>
    <dgm:pt modelId="{67A6B0D2-7084-4357-BEE1-821DE1209918}" type="parTrans" cxnId="{ACC8EC5E-E5E1-4652-B444-C540BA2BF0C6}">
      <dgm:prSet/>
      <dgm:spPr/>
      <dgm:t>
        <a:bodyPr/>
        <a:lstStyle/>
        <a:p>
          <a:endParaRPr lang="en-GB"/>
        </a:p>
      </dgm:t>
    </dgm:pt>
    <dgm:pt modelId="{B3FC3FFD-B88A-4BFE-8E57-3C80F541629C}" type="sibTrans" cxnId="{ACC8EC5E-E5E1-4652-B444-C540BA2BF0C6}">
      <dgm:prSet/>
      <dgm:spPr/>
      <dgm:t>
        <a:bodyPr/>
        <a:lstStyle/>
        <a:p>
          <a:endParaRPr lang="en-GB"/>
        </a:p>
      </dgm:t>
    </dgm:pt>
    <dgm:pt modelId="{CFA01EE0-8E09-4C58-B4B4-41D4E19A4BCD}">
      <dgm:prSet phldrT="[Text]" custT="1"/>
      <dgm:spPr>
        <a:xfrm>
          <a:off x="0" y="1193447"/>
          <a:ext cx="3676885" cy="1134370"/>
        </a:xfrm>
        <a:prstGeom prst="roundRect">
          <a:avLst/>
        </a:prstGeom>
        <a:gradFill rotWithShape="0">
          <a:gsLst>
            <a:gs pos="0">
              <a:srgbClr val="970254">
                <a:hueOff val="-5431916"/>
                <a:satOff val="-18172"/>
                <a:lumOff val="1895"/>
                <a:alphaOff val="0"/>
                <a:shade val="51000"/>
                <a:satMod val="130000"/>
              </a:srgbClr>
            </a:gs>
            <a:gs pos="80000">
              <a:srgbClr val="970254">
                <a:hueOff val="-5431916"/>
                <a:satOff val="-18172"/>
                <a:lumOff val="1895"/>
                <a:alphaOff val="0"/>
                <a:shade val="93000"/>
                <a:satMod val="130000"/>
              </a:srgbClr>
            </a:gs>
            <a:gs pos="100000">
              <a:srgbClr val="970254">
                <a:hueOff val="-5431916"/>
                <a:satOff val="-18172"/>
                <a:lumOff val="189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2800" b="1" dirty="0">
              <a:solidFill>
                <a:srgbClr val="FFFFFF"/>
              </a:solidFill>
              <a:latin typeface="Arial"/>
              <a:ea typeface="+mn-ea"/>
              <a:cs typeface="+mn-cs"/>
            </a:rPr>
            <a:t>Instant &amp; Frictionless</a:t>
          </a:r>
        </a:p>
      </dgm:t>
    </dgm:pt>
    <dgm:pt modelId="{2BE321C7-5F51-43DD-9148-4E1E5C2F1B3E}" type="parTrans" cxnId="{D3658664-8164-4190-926B-ACF1686587BF}">
      <dgm:prSet/>
      <dgm:spPr/>
      <dgm:t>
        <a:bodyPr/>
        <a:lstStyle/>
        <a:p>
          <a:endParaRPr lang="en-GB"/>
        </a:p>
      </dgm:t>
    </dgm:pt>
    <dgm:pt modelId="{65B888AF-C886-417C-9D30-CC91EBC7DD73}" type="sibTrans" cxnId="{D3658664-8164-4190-926B-ACF1686587BF}">
      <dgm:prSet/>
      <dgm:spPr/>
      <dgm:t>
        <a:bodyPr/>
        <a:lstStyle/>
        <a:p>
          <a:endParaRPr lang="en-GB"/>
        </a:p>
      </dgm:t>
    </dgm:pt>
    <dgm:pt modelId="{1B8F360C-442B-42BA-9FC3-833CEFD69A6A}">
      <dgm:prSet phldrT="[Text]" custT="1"/>
      <dgm:spPr>
        <a:xfrm rot="5400000">
          <a:off x="6491479" y="-1507709"/>
          <a:ext cx="907496" cy="6536684"/>
        </a:xfrm>
        <a:prstGeom prst="round2SameRect">
          <a:avLst/>
        </a:prstGeom>
        <a:solidFill>
          <a:srgbClr val="970254">
            <a:tint val="40000"/>
            <a:alpha val="90000"/>
            <a:hueOff val="-5777975"/>
            <a:satOff val="-2768"/>
            <a:lumOff val="-177"/>
            <a:alphaOff val="0"/>
          </a:srgbClr>
        </a:solidFill>
        <a:ln w="9525" cap="flat" cmpd="sng" algn="ctr">
          <a:solidFill>
            <a:srgbClr val="970254">
              <a:tint val="40000"/>
              <a:alpha val="90000"/>
              <a:hueOff val="-5777975"/>
              <a:satOff val="-2768"/>
              <a:lumOff val="-177"/>
              <a:alphaOff val="0"/>
            </a:srgbClr>
          </a:solidFill>
          <a:prstDash val="solid"/>
        </a:ln>
        <a:effectLst>
          <a:outerShdw blurRad="40000" dist="23000" dir="5400000" rotWithShape="0">
            <a:srgbClr val="000000">
              <a:alpha val="35000"/>
            </a:srgbClr>
          </a:outerShdw>
        </a:effectLst>
      </dgm:spPr>
      <dgm:t>
        <a:bodyPr/>
        <a:lstStyle/>
        <a:p>
          <a:pPr>
            <a:buChar char="•"/>
          </a:pPr>
          <a:r>
            <a:rPr lang="en-GB" sz="1800" dirty="0">
              <a:solidFill>
                <a:srgbClr val="000000">
                  <a:hueOff val="0"/>
                  <a:satOff val="0"/>
                  <a:lumOff val="0"/>
                  <a:alphaOff val="0"/>
                </a:srgbClr>
              </a:solidFill>
              <a:latin typeface="Arial"/>
              <a:ea typeface="+mn-ea"/>
              <a:cs typeface="+mn-cs"/>
            </a:rPr>
            <a:t>Single ubiquitous standard globally</a:t>
          </a:r>
        </a:p>
      </dgm:t>
    </dgm:pt>
    <dgm:pt modelId="{8394E5E9-9A7C-4301-A15C-B5D8A0CD2135}" type="parTrans" cxnId="{38CE50FF-A309-40C0-935E-0C45CFAF75A7}">
      <dgm:prSet/>
      <dgm:spPr/>
      <dgm:t>
        <a:bodyPr/>
        <a:lstStyle/>
        <a:p>
          <a:endParaRPr lang="en-GB"/>
        </a:p>
      </dgm:t>
    </dgm:pt>
    <dgm:pt modelId="{19AF379C-605D-45EE-B1B8-3F2E0EC51BB7}" type="sibTrans" cxnId="{38CE50FF-A309-40C0-935E-0C45CFAF75A7}">
      <dgm:prSet/>
      <dgm:spPr/>
      <dgm:t>
        <a:bodyPr/>
        <a:lstStyle/>
        <a:p>
          <a:endParaRPr lang="en-GB"/>
        </a:p>
      </dgm:t>
    </dgm:pt>
    <dgm:pt modelId="{295DDC0A-F3E3-4BFA-8680-8895323E6C95}">
      <dgm:prSet phldrT="[Text]" custT="1"/>
      <dgm:spPr>
        <a:xfrm>
          <a:off x="0" y="2384537"/>
          <a:ext cx="3676885" cy="1134370"/>
        </a:xfrm>
        <a:prstGeom prst="roundRect">
          <a:avLst/>
        </a:prstGeom>
        <a:gradFill rotWithShape="0">
          <a:gsLst>
            <a:gs pos="0">
              <a:srgbClr val="970254">
                <a:hueOff val="-10863832"/>
                <a:satOff val="-36344"/>
                <a:lumOff val="3789"/>
                <a:alphaOff val="0"/>
                <a:shade val="51000"/>
                <a:satMod val="130000"/>
              </a:srgbClr>
            </a:gs>
            <a:gs pos="80000">
              <a:srgbClr val="970254">
                <a:hueOff val="-10863832"/>
                <a:satOff val="-36344"/>
                <a:lumOff val="3789"/>
                <a:alphaOff val="0"/>
                <a:shade val="93000"/>
                <a:satMod val="130000"/>
              </a:srgbClr>
            </a:gs>
            <a:gs pos="100000">
              <a:srgbClr val="970254">
                <a:hueOff val="-10863832"/>
                <a:satOff val="-36344"/>
                <a:lumOff val="37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2800" b="1" dirty="0">
              <a:solidFill>
                <a:srgbClr val="FFFFFF"/>
              </a:solidFill>
              <a:latin typeface="Arial"/>
              <a:ea typeface="+mn-ea"/>
              <a:cs typeface="+mn-cs"/>
            </a:rPr>
            <a:t>Digital</a:t>
          </a:r>
        </a:p>
      </dgm:t>
    </dgm:pt>
    <dgm:pt modelId="{6E83CD90-2316-4BA8-A813-D0691593CA53}" type="parTrans" cxnId="{FD53AEC9-7041-435A-B028-DCF0643C61AC}">
      <dgm:prSet/>
      <dgm:spPr/>
      <dgm:t>
        <a:bodyPr/>
        <a:lstStyle/>
        <a:p>
          <a:endParaRPr lang="en-GB"/>
        </a:p>
      </dgm:t>
    </dgm:pt>
    <dgm:pt modelId="{6453EDB8-7B32-4A07-8C15-313E8506C058}" type="sibTrans" cxnId="{FD53AEC9-7041-435A-B028-DCF0643C61AC}">
      <dgm:prSet/>
      <dgm:spPr/>
      <dgm:t>
        <a:bodyPr/>
        <a:lstStyle/>
        <a:p>
          <a:endParaRPr lang="en-GB"/>
        </a:p>
      </dgm:t>
    </dgm:pt>
    <dgm:pt modelId="{7FFDF3BA-5297-4CC0-B092-19D24776C88B}">
      <dgm:prSet phldrT="[Text]" custT="1"/>
      <dgm:spPr>
        <a:xfrm rot="5400000">
          <a:off x="6491479" y="-316619"/>
          <a:ext cx="907496" cy="6536684"/>
        </a:xfrm>
        <a:prstGeom prst="round2SameRect">
          <a:avLst/>
        </a:prstGeom>
        <a:solidFill>
          <a:srgbClr val="970254">
            <a:tint val="40000"/>
            <a:alpha val="90000"/>
            <a:hueOff val="-11555949"/>
            <a:satOff val="-5537"/>
            <a:lumOff val="-355"/>
            <a:alphaOff val="0"/>
          </a:srgbClr>
        </a:solidFill>
        <a:ln w="9525" cap="flat" cmpd="sng" algn="ctr">
          <a:solidFill>
            <a:srgbClr val="970254">
              <a:tint val="40000"/>
              <a:alpha val="90000"/>
              <a:hueOff val="-11555949"/>
              <a:satOff val="-5537"/>
              <a:lumOff val="-355"/>
              <a:alphaOff val="0"/>
            </a:srgbClr>
          </a:solidFill>
          <a:prstDash val="solid"/>
        </a:ln>
        <a:effectLst>
          <a:outerShdw blurRad="40000" dist="23000" dir="5400000" rotWithShape="0">
            <a:srgbClr val="000000">
              <a:alpha val="35000"/>
            </a:srgbClr>
          </a:outerShdw>
        </a:effectLst>
      </dgm:spPr>
      <dgm:t>
        <a:bodyPr/>
        <a:lstStyle/>
        <a:p>
          <a:pPr>
            <a:buChar char="•"/>
          </a:pPr>
          <a:r>
            <a:rPr lang="en-GB" sz="1800" dirty="0">
              <a:solidFill>
                <a:srgbClr val="000000">
                  <a:hueOff val="0"/>
                  <a:satOff val="0"/>
                  <a:lumOff val="0"/>
                  <a:alphaOff val="0"/>
                </a:srgbClr>
              </a:solidFill>
              <a:latin typeface="Arial"/>
              <a:ea typeface="+mn-ea"/>
              <a:cs typeface="+mn-cs"/>
            </a:rPr>
            <a:t>On demand real-time</a:t>
          </a:r>
        </a:p>
      </dgm:t>
    </dgm:pt>
    <dgm:pt modelId="{4BE7ED93-9F9B-4129-B023-392B6385B1A4}" type="parTrans" cxnId="{3CCF3853-E18A-4DD4-8F2D-940D626A3576}">
      <dgm:prSet/>
      <dgm:spPr/>
      <dgm:t>
        <a:bodyPr/>
        <a:lstStyle/>
        <a:p>
          <a:endParaRPr lang="en-GB"/>
        </a:p>
      </dgm:t>
    </dgm:pt>
    <dgm:pt modelId="{993CAADC-0C58-4CBA-9BE8-622CCC621F06}" type="sibTrans" cxnId="{3CCF3853-E18A-4DD4-8F2D-940D626A3576}">
      <dgm:prSet/>
      <dgm:spPr/>
      <dgm:t>
        <a:bodyPr/>
        <a:lstStyle/>
        <a:p>
          <a:endParaRPr lang="en-GB"/>
        </a:p>
      </dgm:t>
    </dgm:pt>
    <dgm:pt modelId="{1BC112A8-B330-4A96-BC30-F3C4587762C6}">
      <dgm:prSet phldrT="[Text]" custT="1"/>
      <dgm:spPr>
        <a:xfrm>
          <a:off x="0" y="3575626"/>
          <a:ext cx="3676885" cy="1134370"/>
        </a:xfrm>
        <a:prstGeom prst="roundRect">
          <a:avLst/>
        </a:prstGeom>
        <a:gradFill rotWithShape="0">
          <a:gsLst>
            <a:gs pos="0">
              <a:srgbClr val="970254">
                <a:hueOff val="-16295748"/>
                <a:satOff val="-54516"/>
                <a:lumOff val="5684"/>
                <a:alphaOff val="0"/>
                <a:shade val="51000"/>
                <a:satMod val="130000"/>
              </a:srgbClr>
            </a:gs>
            <a:gs pos="80000">
              <a:srgbClr val="970254">
                <a:hueOff val="-16295748"/>
                <a:satOff val="-54516"/>
                <a:lumOff val="5684"/>
                <a:alphaOff val="0"/>
                <a:shade val="93000"/>
                <a:satMod val="130000"/>
              </a:srgbClr>
            </a:gs>
            <a:gs pos="100000">
              <a:srgbClr val="970254">
                <a:hueOff val="-16295748"/>
                <a:satOff val="-54516"/>
                <a:lumOff val="568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GB" sz="2800" b="1" dirty="0">
              <a:solidFill>
                <a:srgbClr val="FFFFFF"/>
              </a:solidFill>
              <a:latin typeface="Arial"/>
              <a:ea typeface="+mn-ea"/>
              <a:cs typeface="+mn-cs"/>
            </a:rPr>
            <a:t>SWIFT Value</a:t>
          </a:r>
        </a:p>
      </dgm:t>
    </dgm:pt>
    <dgm:pt modelId="{5B816CC1-B446-4367-AB99-D6C4D2DEA0E5}" type="parTrans" cxnId="{BCAC7479-557B-4771-931E-E6D1814B05DB}">
      <dgm:prSet/>
      <dgm:spPr/>
      <dgm:t>
        <a:bodyPr/>
        <a:lstStyle/>
        <a:p>
          <a:endParaRPr lang="en-GB"/>
        </a:p>
      </dgm:t>
    </dgm:pt>
    <dgm:pt modelId="{F2563A4B-ADCD-4916-920E-42F249A7E9BF}" type="sibTrans" cxnId="{BCAC7479-557B-4771-931E-E6D1814B05DB}">
      <dgm:prSet/>
      <dgm:spPr/>
      <dgm:t>
        <a:bodyPr/>
        <a:lstStyle/>
        <a:p>
          <a:endParaRPr lang="en-GB"/>
        </a:p>
      </dgm:t>
    </dgm:pt>
    <dgm:pt modelId="{1BA3102F-418E-4F6F-ABD1-B1794272048A}">
      <dgm:prSet phldrT="[Text]" custT="1"/>
      <dgm:spPr>
        <a:xfrm rot="5400000">
          <a:off x="6491479" y="874469"/>
          <a:ext cx="907496" cy="6536684"/>
        </a:xfrm>
        <a:prstGeom prst="round2SameRect">
          <a:avLst/>
        </a:prstGeom>
        <a:solidFill>
          <a:srgbClr val="970254">
            <a:tint val="40000"/>
            <a:alpha val="90000"/>
            <a:hueOff val="-17333923"/>
            <a:satOff val="-8305"/>
            <a:lumOff val="-532"/>
            <a:alphaOff val="0"/>
          </a:srgbClr>
        </a:solidFill>
        <a:ln w="9525" cap="flat" cmpd="sng" algn="ctr">
          <a:solidFill>
            <a:srgbClr val="970254">
              <a:tint val="40000"/>
              <a:alpha val="90000"/>
              <a:hueOff val="-17333923"/>
              <a:satOff val="-8305"/>
              <a:lumOff val="-532"/>
              <a:alphaOff val="0"/>
            </a:srgbClr>
          </a:solidFill>
          <a:prstDash val="solid"/>
        </a:ln>
        <a:effectLst>
          <a:outerShdw blurRad="40000" dist="23000" dir="5400000" rotWithShape="0">
            <a:srgbClr val="000000">
              <a:alpha val="35000"/>
            </a:srgbClr>
          </a:outerShdw>
        </a:effectLst>
      </dgm:spPr>
      <dgm:t>
        <a:bodyPr/>
        <a:lstStyle/>
        <a:p>
          <a:pPr>
            <a:buChar char="•"/>
          </a:pPr>
          <a:r>
            <a:rPr lang="en-US" sz="1800" b="0" dirty="0">
              <a:solidFill>
                <a:srgbClr val="000000">
                  <a:hueOff val="0"/>
                  <a:satOff val="0"/>
                  <a:lumOff val="0"/>
                  <a:alphaOff val="0"/>
                </a:srgbClr>
              </a:solidFill>
              <a:latin typeface="Arial"/>
              <a:ea typeface="+mn-ea"/>
              <a:cs typeface="+mn-cs"/>
            </a:rPr>
            <a:t>Flexible connectivity options, into SWIFT Platform</a:t>
          </a:r>
          <a:endParaRPr lang="en-GB" sz="1800" b="0" dirty="0">
            <a:solidFill>
              <a:srgbClr val="000000">
                <a:hueOff val="0"/>
                <a:satOff val="0"/>
                <a:lumOff val="0"/>
                <a:alphaOff val="0"/>
              </a:srgbClr>
            </a:solidFill>
            <a:latin typeface="Arial"/>
            <a:ea typeface="+mn-ea"/>
            <a:cs typeface="+mn-cs"/>
          </a:endParaRPr>
        </a:p>
      </dgm:t>
    </dgm:pt>
    <dgm:pt modelId="{1D400029-B861-45D7-9BBC-2A2F1DC4D23A}" type="parTrans" cxnId="{3ADA30BC-CB46-4A6D-B976-5C54EC9E3CF5}">
      <dgm:prSet/>
      <dgm:spPr/>
      <dgm:t>
        <a:bodyPr/>
        <a:lstStyle/>
        <a:p>
          <a:endParaRPr lang="en-GB"/>
        </a:p>
      </dgm:t>
    </dgm:pt>
    <dgm:pt modelId="{310455CE-693E-4E33-87B1-B21B6BBB5390}" type="sibTrans" cxnId="{3ADA30BC-CB46-4A6D-B976-5C54EC9E3CF5}">
      <dgm:prSet/>
      <dgm:spPr/>
      <dgm:t>
        <a:bodyPr/>
        <a:lstStyle/>
        <a:p>
          <a:endParaRPr lang="en-GB"/>
        </a:p>
      </dgm:t>
    </dgm:pt>
    <dgm:pt modelId="{D2FB1ED1-7892-49B9-98AA-FDEE6C0DD7A1}">
      <dgm:prSet custT="1"/>
      <dgm:spPr>
        <a:xfrm rot="5400000">
          <a:off x="6491479" y="-2698798"/>
          <a:ext cx="907496" cy="6536684"/>
        </a:xfrm>
        <a:prstGeom prst="round2SameRect">
          <a:avLst/>
        </a:prstGeom>
        <a:solidFill>
          <a:srgbClr val="970254">
            <a:tint val="40000"/>
            <a:alpha val="90000"/>
            <a:hueOff val="0"/>
            <a:satOff val="0"/>
            <a:lumOff val="0"/>
            <a:alphaOff val="0"/>
          </a:srgbClr>
        </a:solidFill>
        <a:ln w="9525" cap="flat" cmpd="sng" algn="ctr">
          <a:solidFill>
            <a:srgbClr val="970254">
              <a:tint val="40000"/>
              <a:alpha val="90000"/>
              <a:hueOff val="0"/>
              <a:satOff val="0"/>
              <a:lumOff val="0"/>
              <a:alphaOff val="0"/>
            </a:srgbClr>
          </a:solidFill>
          <a:prstDash val="solid"/>
        </a:ln>
        <a:effectLst>
          <a:outerShdw blurRad="40000" dist="23000" dir="5400000" rotWithShape="0">
            <a:srgbClr val="000000">
              <a:alpha val="35000"/>
            </a:srgbClr>
          </a:outerShdw>
        </a:effectLst>
      </dgm:spPr>
      <dgm:t>
        <a:bodyPr/>
        <a:lstStyle/>
        <a:p>
          <a:pPr>
            <a:buChar char="•"/>
          </a:pPr>
          <a:r>
            <a:rPr lang="en-GB" sz="1800" kern="1200" dirty="0">
              <a:solidFill>
                <a:srgbClr val="000000">
                  <a:hueOff val="0"/>
                  <a:satOff val="0"/>
                  <a:lumOff val="0"/>
                  <a:alphaOff val="0"/>
                </a:srgbClr>
              </a:solidFill>
              <a:latin typeface="Arial"/>
              <a:ea typeface="+mn-ea"/>
              <a:cs typeface="+mn-cs"/>
            </a:rPr>
            <a:t>Facilitating the industry migration to ISO 20022</a:t>
          </a:r>
        </a:p>
      </dgm:t>
    </dgm:pt>
    <dgm:pt modelId="{3F33E808-F0A9-458B-8FCC-EA41629AA3E3}" type="parTrans" cxnId="{871E6865-AAA9-49A9-8F36-3B16A3E112D1}">
      <dgm:prSet/>
      <dgm:spPr/>
      <dgm:t>
        <a:bodyPr/>
        <a:lstStyle/>
        <a:p>
          <a:endParaRPr lang="en-GB"/>
        </a:p>
      </dgm:t>
    </dgm:pt>
    <dgm:pt modelId="{EF7B08D0-3D07-4B2F-98BA-1DEE84678542}" type="sibTrans" cxnId="{871E6865-AAA9-49A9-8F36-3B16A3E112D1}">
      <dgm:prSet/>
      <dgm:spPr/>
      <dgm:t>
        <a:bodyPr/>
        <a:lstStyle/>
        <a:p>
          <a:endParaRPr lang="en-GB"/>
        </a:p>
      </dgm:t>
    </dgm:pt>
    <dgm:pt modelId="{12338240-8355-434E-B001-8CCE5E251356}">
      <dgm:prSet custT="1"/>
      <dgm:spPr>
        <a:xfrm rot="5400000">
          <a:off x="6491479" y="-1507709"/>
          <a:ext cx="907496" cy="6536684"/>
        </a:xfrm>
        <a:prstGeom prst="round2SameRect">
          <a:avLst/>
        </a:prstGeom>
        <a:solidFill>
          <a:srgbClr val="970254">
            <a:tint val="40000"/>
            <a:alpha val="90000"/>
            <a:hueOff val="-5777975"/>
            <a:satOff val="-2768"/>
            <a:lumOff val="-177"/>
            <a:alphaOff val="0"/>
          </a:srgbClr>
        </a:solidFill>
        <a:ln w="9525" cap="flat" cmpd="sng" algn="ctr">
          <a:solidFill>
            <a:srgbClr val="970254">
              <a:tint val="40000"/>
              <a:alpha val="90000"/>
              <a:hueOff val="-5777975"/>
              <a:satOff val="-2768"/>
              <a:lumOff val="-177"/>
              <a:alphaOff val="0"/>
            </a:srgbClr>
          </a:solidFill>
          <a:prstDash val="solid"/>
        </a:ln>
        <a:effectLst>
          <a:outerShdw blurRad="40000" dist="23000" dir="5400000" rotWithShape="0">
            <a:srgbClr val="000000">
              <a:alpha val="35000"/>
            </a:srgbClr>
          </a:outerShdw>
        </a:effectLst>
      </dgm:spPr>
      <dgm:t>
        <a:bodyPr/>
        <a:lstStyle/>
        <a:p>
          <a:pPr>
            <a:buChar char="•"/>
          </a:pPr>
          <a:r>
            <a:rPr lang="en-GB" sz="1800" dirty="0">
              <a:solidFill>
                <a:srgbClr val="000000">
                  <a:hueOff val="0"/>
                  <a:satOff val="0"/>
                  <a:lumOff val="0"/>
                  <a:alphaOff val="0"/>
                </a:srgbClr>
              </a:solidFill>
              <a:latin typeface="Arial"/>
              <a:ea typeface="+mn-ea"/>
              <a:cs typeface="+mn-cs"/>
            </a:rPr>
            <a:t>Rich data from the beginning of the journey</a:t>
          </a:r>
        </a:p>
      </dgm:t>
    </dgm:pt>
    <dgm:pt modelId="{324AE35A-253F-446C-8733-E132FD7DF71E}" type="parTrans" cxnId="{37CA6778-E1BD-41D1-B273-515CA01087F6}">
      <dgm:prSet/>
      <dgm:spPr/>
      <dgm:t>
        <a:bodyPr/>
        <a:lstStyle/>
        <a:p>
          <a:endParaRPr lang="en-GB"/>
        </a:p>
      </dgm:t>
    </dgm:pt>
    <dgm:pt modelId="{31EF3C55-7518-4F1B-A425-0B8CD06E566C}" type="sibTrans" cxnId="{37CA6778-E1BD-41D1-B273-515CA01087F6}">
      <dgm:prSet/>
      <dgm:spPr/>
      <dgm:t>
        <a:bodyPr/>
        <a:lstStyle/>
        <a:p>
          <a:endParaRPr lang="en-GB"/>
        </a:p>
      </dgm:t>
    </dgm:pt>
    <dgm:pt modelId="{A574546D-22BB-4F67-B805-7CA91B1A182E}">
      <dgm:prSet custT="1"/>
      <dgm:spPr>
        <a:xfrm rot="5400000">
          <a:off x="6491479" y="-316619"/>
          <a:ext cx="907496" cy="6536684"/>
        </a:xfrm>
        <a:prstGeom prst="round2SameRect">
          <a:avLst/>
        </a:prstGeom>
        <a:solidFill>
          <a:srgbClr val="970254">
            <a:tint val="40000"/>
            <a:alpha val="90000"/>
            <a:hueOff val="-11555949"/>
            <a:satOff val="-5537"/>
            <a:lumOff val="-355"/>
            <a:alphaOff val="0"/>
          </a:srgbClr>
        </a:solidFill>
        <a:ln w="9525" cap="flat" cmpd="sng" algn="ctr">
          <a:solidFill>
            <a:srgbClr val="970254">
              <a:tint val="40000"/>
              <a:alpha val="90000"/>
              <a:hueOff val="-11555949"/>
              <a:satOff val="-5537"/>
              <a:lumOff val="-355"/>
              <a:alphaOff val="0"/>
            </a:srgbClr>
          </a:solidFill>
          <a:prstDash val="solid"/>
        </a:ln>
        <a:effectLst>
          <a:outerShdw blurRad="40000" dist="23000" dir="5400000" rotWithShape="0">
            <a:srgbClr val="000000">
              <a:alpha val="35000"/>
            </a:srgbClr>
          </a:outerShdw>
        </a:effectLst>
      </dgm:spPr>
      <dgm:t>
        <a:bodyPr/>
        <a:lstStyle/>
        <a:p>
          <a:pPr>
            <a:buChar char="•"/>
          </a:pPr>
          <a:r>
            <a:rPr lang="en-GB" sz="1800" dirty="0">
              <a:solidFill>
                <a:srgbClr val="000000">
                  <a:hueOff val="0"/>
                  <a:satOff val="0"/>
                  <a:lumOff val="0"/>
                  <a:alphaOff val="0"/>
                </a:srgbClr>
              </a:solidFill>
              <a:latin typeface="Arial"/>
              <a:ea typeface="+mn-ea"/>
              <a:cs typeface="+mn-cs"/>
            </a:rPr>
            <a:t>Light footprint ensure lower cost of ownership</a:t>
          </a:r>
        </a:p>
      </dgm:t>
    </dgm:pt>
    <dgm:pt modelId="{A4E6997F-CEB2-4E20-8619-69EB2413F286}" type="parTrans" cxnId="{AE05A975-25DE-45D4-A119-5D8AC332C46A}">
      <dgm:prSet/>
      <dgm:spPr/>
      <dgm:t>
        <a:bodyPr/>
        <a:lstStyle/>
        <a:p>
          <a:endParaRPr lang="en-GB"/>
        </a:p>
      </dgm:t>
    </dgm:pt>
    <dgm:pt modelId="{4419D220-A682-404E-AFFA-88AC912698AD}" type="sibTrans" cxnId="{AE05A975-25DE-45D4-A119-5D8AC332C46A}">
      <dgm:prSet/>
      <dgm:spPr/>
      <dgm:t>
        <a:bodyPr/>
        <a:lstStyle/>
        <a:p>
          <a:endParaRPr lang="en-GB"/>
        </a:p>
      </dgm:t>
    </dgm:pt>
    <dgm:pt modelId="{B918338A-D5FB-4C9B-840A-01157F82915B}">
      <dgm:prSet custT="1"/>
      <dgm:spPr>
        <a:xfrm rot="5400000">
          <a:off x="6491479" y="874469"/>
          <a:ext cx="907496" cy="6536684"/>
        </a:xfrm>
        <a:prstGeom prst="round2SameRect">
          <a:avLst/>
        </a:prstGeom>
        <a:solidFill>
          <a:srgbClr val="970254">
            <a:tint val="40000"/>
            <a:alpha val="90000"/>
            <a:hueOff val="-17333923"/>
            <a:satOff val="-8305"/>
            <a:lumOff val="-532"/>
            <a:alphaOff val="0"/>
          </a:srgbClr>
        </a:solidFill>
        <a:ln w="9525" cap="flat" cmpd="sng" algn="ctr">
          <a:solidFill>
            <a:srgbClr val="970254">
              <a:tint val="40000"/>
              <a:alpha val="90000"/>
              <a:hueOff val="-17333923"/>
              <a:satOff val="-8305"/>
              <a:lumOff val="-532"/>
              <a:alphaOff val="0"/>
            </a:srgbClr>
          </a:solidFill>
          <a:prstDash val="solid"/>
        </a:ln>
        <a:effectLst>
          <a:outerShdw blurRad="40000" dist="23000" dir="5400000" rotWithShape="0">
            <a:srgbClr val="000000">
              <a:alpha val="35000"/>
            </a:srgbClr>
          </a:outerShdw>
        </a:effectLst>
      </dgm:spPr>
      <dgm:t>
        <a:bodyPr/>
        <a:lstStyle/>
        <a:p>
          <a:pPr>
            <a:buChar char="•"/>
          </a:pPr>
          <a:r>
            <a:rPr lang="en-US" sz="1800" b="0" dirty="0">
              <a:solidFill>
                <a:srgbClr val="000000">
                  <a:hueOff val="0"/>
                  <a:satOff val="0"/>
                  <a:lumOff val="0"/>
                  <a:alphaOff val="0"/>
                </a:srgbClr>
              </a:solidFill>
              <a:latin typeface="Arial"/>
              <a:ea typeface="+mn-ea"/>
              <a:cs typeface="+mn-cs"/>
            </a:rPr>
            <a:t>Mutualised payment services, on SWIFT Platform </a:t>
          </a:r>
          <a:endParaRPr lang="en-GB" sz="1800" b="0" dirty="0">
            <a:solidFill>
              <a:srgbClr val="000000">
                <a:hueOff val="0"/>
                <a:satOff val="0"/>
                <a:lumOff val="0"/>
                <a:alphaOff val="0"/>
              </a:srgbClr>
            </a:solidFill>
            <a:latin typeface="Arial"/>
            <a:ea typeface="+mn-ea"/>
            <a:cs typeface="+mn-cs"/>
          </a:endParaRPr>
        </a:p>
      </dgm:t>
    </dgm:pt>
    <dgm:pt modelId="{A73ED9C4-3841-4169-94C6-960CDA561AAB}" type="parTrans" cxnId="{C0C095E8-9C34-460E-AB5A-F895E9AC7292}">
      <dgm:prSet/>
      <dgm:spPr/>
      <dgm:t>
        <a:bodyPr/>
        <a:lstStyle/>
        <a:p>
          <a:endParaRPr lang="en-GB"/>
        </a:p>
      </dgm:t>
    </dgm:pt>
    <dgm:pt modelId="{9688EABE-48BC-446C-82D8-2125A7339D56}" type="sibTrans" cxnId="{C0C095E8-9C34-460E-AB5A-F895E9AC7292}">
      <dgm:prSet/>
      <dgm:spPr/>
      <dgm:t>
        <a:bodyPr/>
        <a:lstStyle/>
        <a:p>
          <a:endParaRPr lang="en-GB"/>
        </a:p>
      </dgm:t>
    </dgm:pt>
    <dgm:pt modelId="{E5B0F46F-1446-4723-9EDE-E7725ED91E1C}" type="pres">
      <dgm:prSet presAssocID="{B84FD1BC-80CD-40EB-8913-225B8B367AE2}" presName="Name0" presStyleCnt="0">
        <dgm:presLayoutVars>
          <dgm:dir/>
          <dgm:animLvl val="lvl"/>
          <dgm:resizeHandles val="exact"/>
        </dgm:presLayoutVars>
      </dgm:prSet>
      <dgm:spPr/>
    </dgm:pt>
    <dgm:pt modelId="{33C47257-8ABA-4D76-AD1F-B5B95B45515E}" type="pres">
      <dgm:prSet presAssocID="{A09C5925-11A3-4B1E-9EF9-35830F61F81C}" presName="linNode" presStyleCnt="0"/>
      <dgm:spPr/>
    </dgm:pt>
    <dgm:pt modelId="{79AE2868-1A95-46B8-9D91-F53E0F6AFA49}" type="pres">
      <dgm:prSet presAssocID="{A09C5925-11A3-4B1E-9EF9-35830F61F81C}" presName="parentText" presStyleLbl="node1" presStyleIdx="0" presStyleCnt="4">
        <dgm:presLayoutVars>
          <dgm:chMax val="1"/>
          <dgm:bulletEnabled val="1"/>
        </dgm:presLayoutVars>
      </dgm:prSet>
      <dgm:spPr/>
    </dgm:pt>
    <dgm:pt modelId="{CA2E8048-44E7-4B73-BC92-D3A49D2B5243}" type="pres">
      <dgm:prSet presAssocID="{A09C5925-11A3-4B1E-9EF9-35830F61F81C}" presName="descendantText" presStyleLbl="alignAccFollowNode1" presStyleIdx="0" presStyleCnt="4">
        <dgm:presLayoutVars>
          <dgm:bulletEnabled val="1"/>
        </dgm:presLayoutVars>
      </dgm:prSet>
      <dgm:spPr/>
    </dgm:pt>
    <dgm:pt modelId="{5E949631-F96D-470F-8599-E8BA9FB1F5A1}" type="pres">
      <dgm:prSet presAssocID="{EE3F8E14-226A-4437-BD6F-15930F5E3E6F}" presName="sp" presStyleCnt="0"/>
      <dgm:spPr/>
    </dgm:pt>
    <dgm:pt modelId="{AAA60DAB-2515-496D-9F23-D1BA944351D6}" type="pres">
      <dgm:prSet presAssocID="{CFA01EE0-8E09-4C58-B4B4-41D4E19A4BCD}" presName="linNode" presStyleCnt="0"/>
      <dgm:spPr/>
    </dgm:pt>
    <dgm:pt modelId="{3F767778-3F00-463E-A50B-F2FAF7BD621A}" type="pres">
      <dgm:prSet presAssocID="{CFA01EE0-8E09-4C58-B4B4-41D4E19A4BCD}" presName="parentText" presStyleLbl="node1" presStyleIdx="1" presStyleCnt="4">
        <dgm:presLayoutVars>
          <dgm:chMax val="1"/>
          <dgm:bulletEnabled val="1"/>
        </dgm:presLayoutVars>
      </dgm:prSet>
      <dgm:spPr/>
    </dgm:pt>
    <dgm:pt modelId="{40BB2156-0D2A-4971-9B9F-F090F0653270}" type="pres">
      <dgm:prSet presAssocID="{CFA01EE0-8E09-4C58-B4B4-41D4E19A4BCD}" presName="descendantText" presStyleLbl="alignAccFollowNode1" presStyleIdx="1" presStyleCnt="4">
        <dgm:presLayoutVars>
          <dgm:bulletEnabled val="1"/>
        </dgm:presLayoutVars>
      </dgm:prSet>
      <dgm:spPr/>
    </dgm:pt>
    <dgm:pt modelId="{87EC91B4-E399-427B-8AC9-F217CC8BBBC8}" type="pres">
      <dgm:prSet presAssocID="{65B888AF-C886-417C-9D30-CC91EBC7DD73}" presName="sp" presStyleCnt="0"/>
      <dgm:spPr/>
    </dgm:pt>
    <dgm:pt modelId="{EB290350-994D-4F37-B1C4-2A19C853DCDB}" type="pres">
      <dgm:prSet presAssocID="{295DDC0A-F3E3-4BFA-8680-8895323E6C95}" presName="linNode" presStyleCnt="0"/>
      <dgm:spPr/>
    </dgm:pt>
    <dgm:pt modelId="{BEAB0F5F-9404-4BD3-B977-10042D1F5C3C}" type="pres">
      <dgm:prSet presAssocID="{295DDC0A-F3E3-4BFA-8680-8895323E6C95}" presName="parentText" presStyleLbl="node1" presStyleIdx="2" presStyleCnt="4">
        <dgm:presLayoutVars>
          <dgm:chMax val="1"/>
          <dgm:bulletEnabled val="1"/>
        </dgm:presLayoutVars>
      </dgm:prSet>
      <dgm:spPr/>
    </dgm:pt>
    <dgm:pt modelId="{278609AF-2DC3-49EE-BB65-D0C9F723A451}" type="pres">
      <dgm:prSet presAssocID="{295DDC0A-F3E3-4BFA-8680-8895323E6C95}" presName="descendantText" presStyleLbl="alignAccFollowNode1" presStyleIdx="2" presStyleCnt="4">
        <dgm:presLayoutVars>
          <dgm:bulletEnabled val="1"/>
        </dgm:presLayoutVars>
      </dgm:prSet>
      <dgm:spPr/>
    </dgm:pt>
    <dgm:pt modelId="{1F260435-B303-409C-9E46-50CF3831B73B}" type="pres">
      <dgm:prSet presAssocID="{6453EDB8-7B32-4A07-8C15-313E8506C058}" presName="sp" presStyleCnt="0"/>
      <dgm:spPr/>
    </dgm:pt>
    <dgm:pt modelId="{DA369272-DB1A-4934-867A-7923C6854999}" type="pres">
      <dgm:prSet presAssocID="{1BC112A8-B330-4A96-BC30-F3C4587762C6}" presName="linNode" presStyleCnt="0"/>
      <dgm:spPr/>
    </dgm:pt>
    <dgm:pt modelId="{7920BE75-2E84-4310-89A2-47ED4D3C6EB7}" type="pres">
      <dgm:prSet presAssocID="{1BC112A8-B330-4A96-BC30-F3C4587762C6}" presName="parentText" presStyleLbl="node1" presStyleIdx="3" presStyleCnt="4">
        <dgm:presLayoutVars>
          <dgm:chMax val="1"/>
          <dgm:bulletEnabled val="1"/>
        </dgm:presLayoutVars>
      </dgm:prSet>
      <dgm:spPr/>
    </dgm:pt>
    <dgm:pt modelId="{ED5EED16-CD5E-4A3B-9A19-0FAB1E2DF8F8}" type="pres">
      <dgm:prSet presAssocID="{1BC112A8-B330-4A96-BC30-F3C4587762C6}" presName="descendantText" presStyleLbl="alignAccFollowNode1" presStyleIdx="3" presStyleCnt="4">
        <dgm:presLayoutVars>
          <dgm:bulletEnabled val="1"/>
        </dgm:presLayoutVars>
      </dgm:prSet>
      <dgm:spPr/>
    </dgm:pt>
  </dgm:ptLst>
  <dgm:cxnLst>
    <dgm:cxn modelId="{09398119-D22E-4F26-A1F6-B3F7BF28F30F}" type="presOf" srcId="{1BA3102F-418E-4F6F-ABD1-B1794272048A}" destId="{ED5EED16-CD5E-4A3B-9A19-0FAB1E2DF8F8}" srcOrd="0" destOrd="0" presId="urn:microsoft.com/office/officeart/2005/8/layout/vList5"/>
    <dgm:cxn modelId="{ACC8EC5E-E5E1-4652-B444-C540BA2BF0C6}" srcId="{A09C5925-11A3-4B1E-9EF9-35830F61F81C}" destId="{844F8C9D-E98F-4AF7-976D-FEAD29A1E13B}" srcOrd="0" destOrd="0" parTransId="{67A6B0D2-7084-4357-BEE1-821DE1209918}" sibTransId="{B3FC3FFD-B88A-4BFE-8E57-3C80F541629C}"/>
    <dgm:cxn modelId="{DB48CE60-12AC-463C-AB1B-D88EB860EED2}" type="presOf" srcId="{1B8F360C-442B-42BA-9FC3-833CEFD69A6A}" destId="{40BB2156-0D2A-4971-9B9F-F090F0653270}" srcOrd="0" destOrd="0" presId="urn:microsoft.com/office/officeart/2005/8/layout/vList5"/>
    <dgm:cxn modelId="{D3658664-8164-4190-926B-ACF1686587BF}" srcId="{B84FD1BC-80CD-40EB-8913-225B8B367AE2}" destId="{CFA01EE0-8E09-4C58-B4B4-41D4E19A4BCD}" srcOrd="1" destOrd="0" parTransId="{2BE321C7-5F51-43DD-9148-4E1E5C2F1B3E}" sibTransId="{65B888AF-C886-417C-9D30-CC91EBC7DD73}"/>
    <dgm:cxn modelId="{871E6865-AAA9-49A9-8F36-3B16A3E112D1}" srcId="{A09C5925-11A3-4B1E-9EF9-35830F61F81C}" destId="{D2FB1ED1-7892-49B9-98AA-FDEE6C0DD7A1}" srcOrd="1" destOrd="0" parTransId="{3F33E808-F0A9-458B-8FCC-EA41629AA3E3}" sibTransId="{EF7B08D0-3D07-4B2F-98BA-1DEE84678542}"/>
    <dgm:cxn modelId="{F1EBD266-C9BA-4B1E-9AEE-9C59E9E7D2E9}" type="presOf" srcId="{1BC112A8-B330-4A96-BC30-F3C4587762C6}" destId="{7920BE75-2E84-4310-89A2-47ED4D3C6EB7}" srcOrd="0" destOrd="0" presId="urn:microsoft.com/office/officeart/2005/8/layout/vList5"/>
    <dgm:cxn modelId="{3AD65948-EA0A-4CA9-805F-FAF2B3E95099}" type="presOf" srcId="{D2FB1ED1-7892-49B9-98AA-FDEE6C0DD7A1}" destId="{CA2E8048-44E7-4B73-BC92-D3A49D2B5243}" srcOrd="0" destOrd="1" presId="urn:microsoft.com/office/officeart/2005/8/layout/vList5"/>
    <dgm:cxn modelId="{47EA8F4E-B4E9-4FAD-A85E-D74A6427E5AA}" type="presOf" srcId="{844F8C9D-E98F-4AF7-976D-FEAD29A1E13B}" destId="{CA2E8048-44E7-4B73-BC92-D3A49D2B5243}" srcOrd="0" destOrd="0" presId="urn:microsoft.com/office/officeart/2005/8/layout/vList5"/>
    <dgm:cxn modelId="{3CCF3853-E18A-4DD4-8F2D-940D626A3576}" srcId="{295DDC0A-F3E3-4BFA-8680-8895323E6C95}" destId="{7FFDF3BA-5297-4CC0-B092-19D24776C88B}" srcOrd="0" destOrd="0" parTransId="{4BE7ED93-9F9B-4129-B023-392B6385B1A4}" sibTransId="{993CAADC-0C58-4CBA-9BE8-622CCC621F06}"/>
    <dgm:cxn modelId="{AE05A975-25DE-45D4-A119-5D8AC332C46A}" srcId="{295DDC0A-F3E3-4BFA-8680-8895323E6C95}" destId="{A574546D-22BB-4F67-B805-7CA91B1A182E}" srcOrd="1" destOrd="0" parTransId="{A4E6997F-CEB2-4E20-8619-69EB2413F286}" sibTransId="{4419D220-A682-404E-AFFA-88AC912698AD}"/>
    <dgm:cxn modelId="{37CA6778-E1BD-41D1-B273-515CA01087F6}" srcId="{CFA01EE0-8E09-4C58-B4B4-41D4E19A4BCD}" destId="{12338240-8355-434E-B001-8CCE5E251356}" srcOrd="1" destOrd="0" parTransId="{324AE35A-253F-446C-8733-E132FD7DF71E}" sibTransId="{31EF3C55-7518-4F1B-A425-0B8CD06E566C}"/>
    <dgm:cxn modelId="{BCAC7479-557B-4771-931E-E6D1814B05DB}" srcId="{B84FD1BC-80CD-40EB-8913-225B8B367AE2}" destId="{1BC112A8-B330-4A96-BC30-F3C4587762C6}" srcOrd="3" destOrd="0" parTransId="{5B816CC1-B446-4367-AB99-D6C4D2DEA0E5}" sibTransId="{F2563A4B-ADCD-4916-920E-42F249A7E9BF}"/>
    <dgm:cxn modelId="{E1962D7C-01DB-44E0-B4B7-DC9D35BF6DFA}" type="presOf" srcId="{7FFDF3BA-5297-4CC0-B092-19D24776C88B}" destId="{278609AF-2DC3-49EE-BB65-D0C9F723A451}" srcOrd="0" destOrd="0" presId="urn:microsoft.com/office/officeart/2005/8/layout/vList5"/>
    <dgm:cxn modelId="{61088C7C-B24D-4C66-B4CA-891E1E71B661}" type="presOf" srcId="{12338240-8355-434E-B001-8CCE5E251356}" destId="{40BB2156-0D2A-4971-9B9F-F090F0653270}" srcOrd="0" destOrd="1" presId="urn:microsoft.com/office/officeart/2005/8/layout/vList5"/>
    <dgm:cxn modelId="{30D5788C-62F6-4CB7-BAEB-62FA7AE6D477}" type="presOf" srcId="{A574546D-22BB-4F67-B805-7CA91B1A182E}" destId="{278609AF-2DC3-49EE-BB65-D0C9F723A451}" srcOrd="0" destOrd="1" presId="urn:microsoft.com/office/officeart/2005/8/layout/vList5"/>
    <dgm:cxn modelId="{3D6A299F-D3FE-42AC-85A6-5C1D0258A79E}" type="presOf" srcId="{B918338A-D5FB-4C9B-840A-01157F82915B}" destId="{ED5EED16-CD5E-4A3B-9A19-0FAB1E2DF8F8}" srcOrd="0" destOrd="1" presId="urn:microsoft.com/office/officeart/2005/8/layout/vList5"/>
    <dgm:cxn modelId="{E7F36DAE-F6C2-4620-BE55-E7E84F98087C}" type="presOf" srcId="{A09C5925-11A3-4B1E-9EF9-35830F61F81C}" destId="{79AE2868-1A95-46B8-9D91-F53E0F6AFA49}" srcOrd="0" destOrd="0" presId="urn:microsoft.com/office/officeart/2005/8/layout/vList5"/>
    <dgm:cxn modelId="{3ADA30BC-CB46-4A6D-B976-5C54EC9E3CF5}" srcId="{1BC112A8-B330-4A96-BC30-F3C4587762C6}" destId="{1BA3102F-418E-4F6F-ABD1-B1794272048A}" srcOrd="0" destOrd="0" parTransId="{1D400029-B861-45D7-9BBC-2A2F1DC4D23A}" sibTransId="{310455CE-693E-4E33-87B1-B21B6BBB5390}"/>
    <dgm:cxn modelId="{13F65FBC-7665-4875-92B0-69A6618583FB}" type="presOf" srcId="{CFA01EE0-8E09-4C58-B4B4-41D4E19A4BCD}" destId="{3F767778-3F00-463E-A50B-F2FAF7BD621A}" srcOrd="0" destOrd="0" presId="urn:microsoft.com/office/officeart/2005/8/layout/vList5"/>
    <dgm:cxn modelId="{93A14DBF-34B4-4AE5-8E4E-A2AE9001DBD5}" type="presOf" srcId="{B84FD1BC-80CD-40EB-8913-225B8B367AE2}" destId="{E5B0F46F-1446-4723-9EDE-E7725ED91E1C}" srcOrd="0" destOrd="0" presId="urn:microsoft.com/office/officeart/2005/8/layout/vList5"/>
    <dgm:cxn modelId="{FD53AEC9-7041-435A-B028-DCF0643C61AC}" srcId="{B84FD1BC-80CD-40EB-8913-225B8B367AE2}" destId="{295DDC0A-F3E3-4BFA-8680-8895323E6C95}" srcOrd="2" destOrd="0" parTransId="{6E83CD90-2316-4BA8-A813-D0691593CA53}" sibTransId="{6453EDB8-7B32-4A07-8C15-313E8506C058}"/>
    <dgm:cxn modelId="{C0C095E8-9C34-460E-AB5A-F895E9AC7292}" srcId="{1BC112A8-B330-4A96-BC30-F3C4587762C6}" destId="{B918338A-D5FB-4C9B-840A-01157F82915B}" srcOrd="1" destOrd="0" parTransId="{A73ED9C4-3841-4169-94C6-960CDA561AAB}" sibTransId="{9688EABE-48BC-446C-82D8-2125A7339D56}"/>
    <dgm:cxn modelId="{D0DE8CFE-3BFE-406E-A4B2-376701C40FCE}" srcId="{B84FD1BC-80CD-40EB-8913-225B8B367AE2}" destId="{A09C5925-11A3-4B1E-9EF9-35830F61F81C}" srcOrd="0" destOrd="0" parTransId="{5443050F-892D-473B-9F04-8508DB566FFD}" sibTransId="{EE3F8E14-226A-4437-BD6F-15930F5E3E6F}"/>
    <dgm:cxn modelId="{38CE50FF-A309-40C0-935E-0C45CFAF75A7}" srcId="{CFA01EE0-8E09-4C58-B4B4-41D4E19A4BCD}" destId="{1B8F360C-442B-42BA-9FC3-833CEFD69A6A}" srcOrd="0" destOrd="0" parTransId="{8394E5E9-9A7C-4301-A15C-B5D8A0CD2135}" sibTransId="{19AF379C-605D-45EE-B1B8-3F2E0EC51BB7}"/>
    <dgm:cxn modelId="{067F7FFF-769F-4335-AAE0-B9C989A77E05}" type="presOf" srcId="{295DDC0A-F3E3-4BFA-8680-8895323E6C95}" destId="{BEAB0F5F-9404-4BD3-B977-10042D1F5C3C}" srcOrd="0" destOrd="0" presId="urn:microsoft.com/office/officeart/2005/8/layout/vList5"/>
    <dgm:cxn modelId="{2718AAE2-B72F-4BEA-89DB-CFA12BBCC106}" type="presParOf" srcId="{E5B0F46F-1446-4723-9EDE-E7725ED91E1C}" destId="{33C47257-8ABA-4D76-AD1F-B5B95B45515E}" srcOrd="0" destOrd="0" presId="urn:microsoft.com/office/officeart/2005/8/layout/vList5"/>
    <dgm:cxn modelId="{8F933909-C794-49E3-A27D-ACA65F58C01A}" type="presParOf" srcId="{33C47257-8ABA-4D76-AD1F-B5B95B45515E}" destId="{79AE2868-1A95-46B8-9D91-F53E0F6AFA49}" srcOrd="0" destOrd="0" presId="urn:microsoft.com/office/officeart/2005/8/layout/vList5"/>
    <dgm:cxn modelId="{3929E95E-6852-429F-A39C-6F389861DFD4}" type="presParOf" srcId="{33C47257-8ABA-4D76-AD1F-B5B95B45515E}" destId="{CA2E8048-44E7-4B73-BC92-D3A49D2B5243}" srcOrd="1" destOrd="0" presId="urn:microsoft.com/office/officeart/2005/8/layout/vList5"/>
    <dgm:cxn modelId="{17B68705-88E8-4930-879C-DD74CD583C19}" type="presParOf" srcId="{E5B0F46F-1446-4723-9EDE-E7725ED91E1C}" destId="{5E949631-F96D-470F-8599-E8BA9FB1F5A1}" srcOrd="1" destOrd="0" presId="urn:microsoft.com/office/officeart/2005/8/layout/vList5"/>
    <dgm:cxn modelId="{6B75B066-59BA-4EC3-ACD1-65B677FBC223}" type="presParOf" srcId="{E5B0F46F-1446-4723-9EDE-E7725ED91E1C}" destId="{AAA60DAB-2515-496D-9F23-D1BA944351D6}" srcOrd="2" destOrd="0" presId="urn:microsoft.com/office/officeart/2005/8/layout/vList5"/>
    <dgm:cxn modelId="{BD8A5DCC-6FE5-4C9F-93D2-F59A5965AB34}" type="presParOf" srcId="{AAA60DAB-2515-496D-9F23-D1BA944351D6}" destId="{3F767778-3F00-463E-A50B-F2FAF7BD621A}" srcOrd="0" destOrd="0" presId="urn:microsoft.com/office/officeart/2005/8/layout/vList5"/>
    <dgm:cxn modelId="{F776C356-C203-453F-BAC9-12F5DB4ABA19}" type="presParOf" srcId="{AAA60DAB-2515-496D-9F23-D1BA944351D6}" destId="{40BB2156-0D2A-4971-9B9F-F090F0653270}" srcOrd="1" destOrd="0" presId="urn:microsoft.com/office/officeart/2005/8/layout/vList5"/>
    <dgm:cxn modelId="{EDE0151A-5912-4D71-B48D-F93E9E8CCDE8}" type="presParOf" srcId="{E5B0F46F-1446-4723-9EDE-E7725ED91E1C}" destId="{87EC91B4-E399-427B-8AC9-F217CC8BBBC8}" srcOrd="3" destOrd="0" presId="urn:microsoft.com/office/officeart/2005/8/layout/vList5"/>
    <dgm:cxn modelId="{D1565811-0659-4AD9-9A48-E355E37C9576}" type="presParOf" srcId="{E5B0F46F-1446-4723-9EDE-E7725ED91E1C}" destId="{EB290350-994D-4F37-B1C4-2A19C853DCDB}" srcOrd="4" destOrd="0" presId="urn:microsoft.com/office/officeart/2005/8/layout/vList5"/>
    <dgm:cxn modelId="{7E7E1A01-6AAB-41F5-8D2B-BE7B5905BD41}" type="presParOf" srcId="{EB290350-994D-4F37-B1C4-2A19C853DCDB}" destId="{BEAB0F5F-9404-4BD3-B977-10042D1F5C3C}" srcOrd="0" destOrd="0" presId="urn:microsoft.com/office/officeart/2005/8/layout/vList5"/>
    <dgm:cxn modelId="{FB3E64F0-2D89-4ED6-A95D-9EB8EFD5CE4D}" type="presParOf" srcId="{EB290350-994D-4F37-B1C4-2A19C853DCDB}" destId="{278609AF-2DC3-49EE-BB65-D0C9F723A451}" srcOrd="1" destOrd="0" presId="urn:microsoft.com/office/officeart/2005/8/layout/vList5"/>
    <dgm:cxn modelId="{81297313-3AE5-4F1B-814C-F7215F7E8E69}" type="presParOf" srcId="{E5B0F46F-1446-4723-9EDE-E7725ED91E1C}" destId="{1F260435-B303-409C-9E46-50CF3831B73B}" srcOrd="5" destOrd="0" presId="urn:microsoft.com/office/officeart/2005/8/layout/vList5"/>
    <dgm:cxn modelId="{7E15A0BC-BC06-4CA0-8F27-47B5C8CC94C6}" type="presParOf" srcId="{E5B0F46F-1446-4723-9EDE-E7725ED91E1C}" destId="{DA369272-DB1A-4934-867A-7923C6854999}" srcOrd="6" destOrd="0" presId="urn:microsoft.com/office/officeart/2005/8/layout/vList5"/>
    <dgm:cxn modelId="{6BD7FCB5-24E8-4FC2-B7F1-DABA624A5C34}" type="presParOf" srcId="{DA369272-DB1A-4934-867A-7923C6854999}" destId="{7920BE75-2E84-4310-89A2-47ED4D3C6EB7}" srcOrd="0" destOrd="0" presId="urn:microsoft.com/office/officeart/2005/8/layout/vList5"/>
    <dgm:cxn modelId="{62E8BFD6-F0D3-4355-8525-DAC285803DB5}" type="presParOf" srcId="{DA369272-DB1A-4934-867A-7923C6854999}" destId="{ED5EED16-CD5E-4A3B-9A19-0FAB1E2DF8F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C4729-AEE0-4CED-B754-DF6CA609C902}"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GB"/>
        </a:p>
      </dgm:t>
    </dgm:pt>
    <dgm:pt modelId="{9055549D-3084-448E-99AE-70CD3816F3E8}">
      <dgm:prSet phldrT="[Text]"/>
      <dgm:spPr>
        <a:xfrm>
          <a:off x="4488" y="1908829"/>
          <a:ext cx="2286562" cy="342984"/>
        </a:xfrm>
        <a:prstGeom prst="rect">
          <a:avLst/>
        </a:prstGeom>
        <a:noFill/>
        <a:ln>
          <a:noFill/>
        </a:ln>
        <a:effectLst/>
      </dgm:spPr>
      <dgm:t>
        <a:bodyPr/>
        <a:lstStyle/>
        <a:p>
          <a:pPr>
            <a:lnSpc>
              <a:spcPct val="100000"/>
            </a:lnSpc>
            <a:buNone/>
            <a:defRPr b="1"/>
          </a:pPr>
          <a:r>
            <a:rPr lang="en-GB" b="1">
              <a:solidFill>
                <a:sysClr val="windowText" lastClr="000000">
                  <a:hueOff val="0"/>
                  <a:satOff val="0"/>
                  <a:lumOff val="0"/>
                  <a:alphaOff val="0"/>
                </a:sysClr>
              </a:solidFill>
              <a:latin typeface="Calibri"/>
              <a:ea typeface="+mn-ea"/>
              <a:cs typeface="+mn-cs"/>
            </a:rPr>
            <a:t>Integration Challenges</a:t>
          </a:r>
        </a:p>
      </dgm:t>
    </dgm:pt>
    <dgm:pt modelId="{AC41C9B4-9962-4EC9-B1A9-4C6B13B95640}" type="parTrans" cxnId="{0F38ACC0-F6DF-488A-8D34-A3AF7596FF2D}">
      <dgm:prSet/>
      <dgm:spPr/>
      <dgm:t>
        <a:bodyPr/>
        <a:lstStyle/>
        <a:p>
          <a:endParaRPr lang="en-GB"/>
        </a:p>
      </dgm:t>
    </dgm:pt>
    <dgm:pt modelId="{03EFBB42-7CBB-43B7-9A9A-2D6B91583FBF}" type="sibTrans" cxnId="{0F38ACC0-F6DF-488A-8D34-A3AF7596FF2D}">
      <dgm:prSet/>
      <dgm:spPr/>
      <dgm:t>
        <a:bodyPr/>
        <a:lstStyle/>
        <a:p>
          <a:endParaRPr lang="en-GB"/>
        </a:p>
      </dgm:t>
    </dgm:pt>
    <dgm:pt modelId="{232DA341-DBDE-4385-BC10-F5341FC544D2}">
      <dgm:prSet phldrT="[Text]"/>
      <dgm:spPr>
        <a:xfrm>
          <a:off x="4488" y="2298541"/>
          <a:ext cx="2286562" cy="1045935"/>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alibri"/>
              <a:ea typeface="+mn-ea"/>
              <a:cs typeface="+mn-cs"/>
            </a:rPr>
            <a:t>Speed to market</a:t>
          </a:r>
        </a:p>
      </dgm:t>
    </dgm:pt>
    <dgm:pt modelId="{9BA5C0C7-8123-444A-B0C5-80145AD74404}" type="parTrans" cxnId="{C55E1990-D875-43E4-818D-92C99CFCBB89}">
      <dgm:prSet/>
      <dgm:spPr/>
      <dgm:t>
        <a:bodyPr/>
        <a:lstStyle/>
        <a:p>
          <a:endParaRPr lang="en-GB"/>
        </a:p>
      </dgm:t>
    </dgm:pt>
    <dgm:pt modelId="{D806A415-061D-4F43-A4A1-1781C860670C}" type="sibTrans" cxnId="{C55E1990-D875-43E4-818D-92C99CFCBB89}">
      <dgm:prSet/>
      <dgm:spPr/>
      <dgm:t>
        <a:bodyPr/>
        <a:lstStyle/>
        <a:p>
          <a:endParaRPr lang="en-GB"/>
        </a:p>
      </dgm:t>
    </dgm:pt>
    <dgm:pt modelId="{85C9A881-6370-4BF5-94F0-E83B01E6B6EB}">
      <dgm:prSet phldrT="[Text]"/>
      <dgm:spPr>
        <a:xfrm>
          <a:off x="4488" y="2298541"/>
          <a:ext cx="2286562" cy="1045935"/>
        </a:xfrm>
        <a:prstGeom prst="rect">
          <a:avLst/>
        </a:prstGeom>
        <a:noFill/>
        <a:ln>
          <a:noFill/>
        </a:ln>
        <a:effectLst/>
      </dgm:spPr>
      <dgm:t>
        <a:bodyPr/>
        <a:lstStyle/>
        <a:p>
          <a:pPr>
            <a:lnSpc>
              <a:spcPct val="100000"/>
            </a:lnSpc>
            <a:buNone/>
          </a:pPr>
          <a:r>
            <a:rPr lang="en-GB" dirty="0">
              <a:solidFill>
                <a:sysClr val="windowText" lastClr="000000">
                  <a:hueOff val="0"/>
                  <a:satOff val="0"/>
                  <a:lumOff val="0"/>
                  <a:alphaOff val="0"/>
                </a:sysClr>
              </a:solidFill>
              <a:latin typeface="Calibri"/>
              <a:ea typeface="+mn-ea"/>
              <a:cs typeface="+mn-cs"/>
            </a:rPr>
            <a:t>Interoperability</a:t>
          </a:r>
        </a:p>
      </dgm:t>
    </dgm:pt>
    <dgm:pt modelId="{043E10F5-1EAC-4B18-A8FD-F9E6219AFE16}" type="parTrans" cxnId="{7E1497B6-52C9-4033-9EEA-045C0147855D}">
      <dgm:prSet/>
      <dgm:spPr/>
      <dgm:t>
        <a:bodyPr/>
        <a:lstStyle/>
        <a:p>
          <a:endParaRPr lang="en-GB"/>
        </a:p>
      </dgm:t>
    </dgm:pt>
    <dgm:pt modelId="{1023A0D9-2330-4631-BC50-89EC3A7F9C3E}" type="sibTrans" cxnId="{7E1497B6-52C9-4033-9EEA-045C0147855D}">
      <dgm:prSet/>
      <dgm:spPr/>
      <dgm:t>
        <a:bodyPr/>
        <a:lstStyle/>
        <a:p>
          <a:endParaRPr lang="en-GB"/>
        </a:p>
      </dgm:t>
    </dgm:pt>
    <dgm:pt modelId="{22AB0ECA-E35C-4976-B7E8-A965AA2033D3}">
      <dgm:prSet phldrT="[Text]"/>
      <dgm:spPr>
        <a:xfrm>
          <a:off x="2691199" y="1908829"/>
          <a:ext cx="2286562" cy="342984"/>
        </a:xfrm>
        <a:prstGeom prst="rect">
          <a:avLst/>
        </a:prstGeom>
        <a:noFill/>
        <a:ln>
          <a:noFill/>
        </a:ln>
        <a:effectLst/>
      </dgm:spPr>
      <dgm:t>
        <a:bodyPr/>
        <a:lstStyle/>
        <a:p>
          <a:pPr>
            <a:lnSpc>
              <a:spcPct val="100000"/>
            </a:lnSpc>
            <a:buNone/>
            <a:defRPr b="1"/>
          </a:pPr>
          <a:r>
            <a:rPr lang="en-GB" b="1">
              <a:solidFill>
                <a:sysClr val="windowText" lastClr="000000">
                  <a:hueOff val="0"/>
                  <a:satOff val="0"/>
                  <a:lumOff val="0"/>
                  <a:alphaOff val="0"/>
                </a:sysClr>
              </a:solidFill>
              <a:latin typeface="Calibri"/>
              <a:ea typeface="+mn-ea"/>
              <a:cs typeface="+mn-cs"/>
            </a:rPr>
            <a:t>Friction</a:t>
          </a:r>
        </a:p>
      </dgm:t>
    </dgm:pt>
    <dgm:pt modelId="{C44AA2F0-851E-4DEC-9B42-0B2C1B02FDBD}" type="parTrans" cxnId="{4E8F8291-84C0-4550-9040-D7179E8638B7}">
      <dgm:prSet/>
      <dgm:spPr/>
      <dgm:t>
        <a:bodyPr/>
        <a:lstStyle/>
        <a:p>
          <a:endParaRPr lang="en-GB"/>
        </a:p>
      </dgm:t>
    </dgm:pt>
    <dgm:pt modelId="{96CC2FD5-8F8A-4C23-9CBF-1B96589BEC30}" type="sibTrans" cxnId="{4E8F8291-84C0-4550-9040-D7179E8638B7}">
      <dgm:prSet/>
      <dgm:spPr/>
      <dgm:t>
        <a:bodyPr/>
        <a:lstStyle/>
        <a:p>
          <a:endParaRPr lang="en-GB"/>
        </a:p>
      </dgm:t>
    </dgm:pt>
    <dgm:pt modelId="{F4F60A15-240D-484B-949E-985A8E66402F}">
      <dgm:prSet phldrT="[Text]"/>
      <dgm:spPr>
        <a:xfrm>
          <a:off x="2691199" y="2298541"/>
          <a:ext cx="2286562" cy="1045935"/>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alibri"/>
              <a:ea typeface="+mn-ea"/>
              <a:cs typeface="+mn-cs"/>
            </a:rPr>
            <a:t>Low Speed – processing time</a:t>
          </a:r>
          <a:endParaRPr lang="en-GB" dirty="0">
            <a:solidFill>
              <a:sysClr val="windowText" lastClr="000000">
                <a:hueOff val="0"/>
                <a:satOff val="0"/>
                <a:lumOff val="0"/>
                <a:alphaOff val="0"/>
              </a:sysClr>
            </a:solidFill>
            <a:latin typeface="Calibri"/>
            <a:ea typeface="+mn-ea"/>
            <a:cs typeface="+mn-cs"/>
          </a:endParaRPr>
        </a:p>
      </dgm:t>
    </dgm:pt>
    <dgm:pt modelId="{AA61FDB6-F90E-4CBD-A7A9-ED1CCB47548E}" type="parTrans" cxnId="{26F6B3E6-04DB-49E5-B8C7-4BD1C2DCCCEB}">
      <dgm:prSet/>
      <dgm:spPr/>
      <dgm:t>
        <a:bodyPr/>
        <a:lstStyle/>
        <a:p>
          <a:endParaRPr lang="en-GB"/>
        </a:p>
      </dgm:t>
    </dgm:pt>
    <dgm:pt modelId="{E655D411-546F-4223-9352-8DF33CD00268}" type="sibTrans" cxnId="{26F6B3E6-04DB-49E5-B8C7-4BD1C2DCCCEB}">
      <dgm:prSet/>
      <dgm:spPr/>
      <dgm:t>
        <a:bodyPr/>
        <a:lstStyle/>
        <a:p>
          <a:endParaRPr lang="en-GB"/>
        </a:p>
      </dgm:t>
    </dgm:pt>
    <dgm:pt modelId="{255AF53D-2504-4742-B2C2-F220992BE75C}">
      <dgm:prSet phldrT="[Text]"/>
      <dgm:spPr>
        <a:xfrm>
          <a:off x="8257172" y="1901275"/>
          <a:ext cx="2286562" cy="342984"/>
        </a:xfrm>
        <a:prstGeom prst="rect">
          <a:avLst/>
        </a:prstGeom>
        <a:noFill/>
        <a:ln>
          <a:noFill/>
        </a:ln>
        <a:effectLst/>
      </dgm:spPr>
      <dgm:t>
        <a:bodyPr/>
        <a:lstStyle/>
        <a:p>
          <a:pPr>
            <a:lnSpc>
              <a:spcPct val="100000"/>
            </a:lnSpc>
            <a:buNone/>
            <a:defRPr b="1"/>
          </a:pPr>
          <a:r>
            <a:rPr lang="en-GB" b="1">
              <a:solidFill>
                <a:sysClr val="windowText" lastClr="000000">
                  <a:hueOff val="0"/>
                  <a:satOff val="0"/>
                  <a:lumOff val="0"/>
                  <a:alphaOff val="0"/>
                </a:sysClr>
              </a:solidFill>
              <a:latin typeface="Calibri"/>
              <a:ea typeface="+mn-ea"/>
              <a:cs typeface="+mn-cs"/>
            </a:rPr>
            <a:t>Visibility</a:t>
          </a:r>
        </a:p>
      </dgm:t>
    </dgm:pt>
    <dgm:pt modelId="{7CA9B06E-D11C-465C-892C-5DE2B19B17FD}" type="parTrans" cxnId="{86318A84-4EE8-48E1-A2C5-CE35B215A990}">
      <dgm:prSet/>
      <dgm:spPr/>
      <dgm:t>
        <a:bodyPr/>
        <a:lstStyle/>
        <a:p>
          <a:endParaRPr lang="en-GB"/>
        </a:p>
      </dgm:t>
    </dgm:pt>
    <dgm:pt modelId="{11503C62-7510-415F-AD86-66583462AD47}" type="sibTrans" cxnId="{86318A84-4EE8-48E1-A2C5-CE35B215A990}">
      <dgm:prSet/>
      <dgm:spPr/>
      <dgm:t>
        <a:bodyPr/>
        <a:lstStyle/>
        <a:p>
          <a:endParaRPr lang="en-GB"/>
        </a:p>
      </dgm:t>
    </dgm:pt>
    <dgm:pt modelId="{A200AD33-1DA7-4F05-BE34-779ED416F842}">
      <dgm:prSet phldrT="[Text]"/>
      <dgm:spPr>
        <a:xfrm>
          <a:off x="8064621" y="2275879"/>
          <a:ext cx="2671665" cy="1076151"/>
        </a:xfrm>
        <a:prstGeom prst="rect">
          <a:avLst/>
        </a:prstGeom>
        <a:noFill/>
        <a:ln>
          <a:noFill/>
        </a:ln>
        <a:effectLst/>
      </dgm:spPr>
      <dgm:t>
        <a:bodyPr/>
        <a:lstStyle/>
        <a:p>
          <a:pPr>
            <a:lnSpc>
              <a:spcPct val="100000"/>
            </a:lnSpc>
            <a:buNone/>
          </a:pPr>
          <a:r>
            <a:rPr lang="en-GB" dirty="0">
              <a:solidFill>
                <a:sysClr val="windowText" lastClr="000000">
                  <a:hueOff val="0"/>
                  <a:satOff val="0"/>
                  <a:lumOff val="0"/>
                  <a:alphaOff val="0"/>
                </a:sysClr>
              </a:solidFill>
              <a:latin typeface="Calibri"/>
              <a:ea typeface="+mn-ea"/>
              <a:cs typeface="+mn-cs"/>
            </a:rPr>
            <a:t>Managing transactions end-to-end</a:t>
          </a:r>
        </a:p>
      </dgm:t>
    </dgm:pt>
    <dgm:pt modelId="{534AD13B-BB73-4C75-942E-0115B39E5A9E}" type="parTrans" cxnId="{138326E7-D29B-42C9-9137-7917B0866FBA}">
      <dgm:prSet/>
      <dgm:spPr/>
      <dgm:t>
        <a:bodyPr/>
        <a:lstStyle/>
        <a:p>
          <a:endParaRPr lang="en-GB"/>
        </a:p>
      </dgm:t>
    </dgm:pt>
    <dgm:pt modelId="{A71E46B9-2B53-41DE-8B2C-47CDB3D27BAD}" type="sibTrans" cxnId="{138326E7-D29B-42C9-9137-7917B0866FBA}">
      <dgm:prSet/>
      <dgm:spPr/>
      <dgm:t>
        <a:bodyPr/>
        <a:lstStyle/>
        <a:p>
          <a:endParaRPr lang="en-GB"/>
        </a:p>
      </dgm:t>
    </dgm:pt>
    <dgm:pt modelId="{05217430-DB17-4041-8A10-266AD85EEFC7}">
      <dgm:prSet phldrT="[Text]"/>
      <dgm:spPr>
        <a:xfrm>
          <a:off x="8064621" y="2275879"/>
          <a:ext cx="2671665" cy="1076151"/>
        </a:xfrm>
        <a:prstGeom prst="rect">
          <a:avLst/>
        </a:prstGeom>
        <a:noFill/>
        <a:ln>
          <a:noFill/>
        </a:ln>
        <a:effectLst/>
      </dgm:spPr>
      <dgm:t>
        <a:bodyPr/>
        <a:lstStyle/>
        <a:p>
          <a:pPr>
            <a:lnSpc>
              <a:spcPct val="100000"/>
            </a:lnSpc>
            <a:buNone/>
          </a:pPr>
          <a:r>
            <a:rPr lang="en-GB" dirty="0">
              <a:solidFill>
                <a:sysClr val="windowText" lastClr="000000">
                  <a:hueOff val="0"/>
                  <a:satOff val="0"/>
                  <a:lumOff val="0"/>
                  <a:alphaOff val="0"/>
                </a:sysClr>
              </a:solidFill>
              <a:latin typeface="Calibri"/>
              <a:ea typeface="+mn-ea"/>
              <a:cs typeface="+mn-cs"/>
            </a:rPr>
            <a:t>Transaction integrity and tracking</a:t>
          </a:r>
        </a:p>
        <a:p>
          <a:pPr>
            <a:lnSpc>
              <a:spcPct val="100000"/>
            </a:lnSpc>
            <a:buNone/>
          </a:pPr>
          <a:r>
            <a:rPr lang="en-GB" dirty="0">
              <a:solidFill>
                <a:sysClr val="windowText" lastClr="000000">
                  <a:hueOff val="0"/>
                  <a:satOff val="0"/>
                  <a:lumOff val="0"/>
                  <a:alphaOff val="0"/>
                </a:sysClr>
              </a:solidFill>
              <a:latin typeface="Calibri"/>
              <a:ea typeface="+mn-ea"/>
              <a:cs typeface="+mn-cs"/>
            </a:rPr>
            <a:t>Transparency</a:t>
          </a:r>
        </a:p>
      </dgm:t>
    </dgm:pt>
    <dgm:pt modelId="{D79557FC-793A-4EAA-965A-D1F18D146B54}" type="parTrans" cxnId="{123F17EE-E11C-4BA2-B4EE-411CBC52FB7B}">
      <dgm:prSet/>
      <dgm:spPr/>
      <dgm:t>
        <a:bodyPr/>
        <a:lstStyle/>
        <a:p>
          <a:endParaRPr lang="en-GB"/>
        </a:p>
      </dgm:t>
    </dgm:pt>
    <dgm:pt modelId="{377324B9-4724-4940-AA23-FF096318EA08}" type="sibTrans" cxnId="{123F17EE-E11C-4BA2-B4EE-411CBC52FB7B}">
      <dgm:prSet/>
      <dgm:spPr/>
      <dgm:t>
        <a:bodyPr/>
        <a:lstStyle/>
        <a:p>
          <a:endParaRPr lang="en-GB"/>
        </a:p>
      </dgm:t>
    </dgm:pt>
    <dgm:pt modelId="{4123728B-BADF-454A-A310-2BFF2435CC86}">
      <dgm:prSet phldrT="[Text]"/>
      <dgm:spPr>
        <a:xfrm>
          <a:off x="5377910" y="1908829"/>
          <a:ext cx="2286562" cy="342984"/>
        </a:xfrm>
        <a:prstGeom prst="rect">
          <a:avLst/>
        </a:prstGeom>
        <a:noFill/>
        <a:ln>
          <a:noFill/>
        </a:ln>
        <a:effectLst/>
      </dgm:spPr>
      <dgm:t>
        <a:bodyPr/>
        <a:lstStyle/>
        <a:p>
          <a:pPr>
            <a:lnSpc>
              <a:spcPct val="100000"/>
            </a:lnSpc>
            <a:buNone/>
            <a:defRPr b="1"/>
          </a:pPr>
          <a:r>
            <a:rPr lang="en-GB" b="1" dirty="0">
              <a:solidFill>
                <a:sysClr val="windowText" lastClr="000000">
                  <a:hueOff val="0"/>
                  <a:satOff val="0"/>
                  <a:lumOff val="0"/>
                  <a:alphaOff val="0"/>
                </a:sysClr>
              </a:solidFill>
              <a:latin typeface="Calibri"/>
              <a:ea typeface="+mn-ea"/>
              <a:cs typeface="+mn-cs"/>
            </a:rPr>
            <a:t>Data Quality</a:t>
          </a:r>
        </a:p>
      </dgm:t>
    </dgm:pt>
    <dgm:pt modelId="{FE133011-89AB-4B00-BE46-953F09546C2F}" type="parTrans" cxnId="{A28759CB-0497-450E-A59E-F9160ECD504C}">
      <dgm:prSet/>
      <dgm:spPr/>
      <dgm:t>
        <a:bodyPr/>
        <a:lstStyle/>
        <a:p>
          <a:endParaRPr lang="en-GB"/>
        </a:p>
      </dgm:t>
    </dgm:pt>
    <dgm:pt modelId="{45877B9B-F3E5-4C02-9F2E-66A4726514D1}" type="sibTrans" cxnId="{A28759CB-0497-450E-A59E-F9160ECD504C}">
      <dgm:prSet/>
      <dgm:spPr/>
      <dgm:t>
        <a:bodyPr/>
        <a:lstStyle/>
        <a:p>
          <a:endParaRPr lang="en-GB"/>
        </a:p>
      </dgm:t>
    </dgm:pt>
    <dgm:pt modelId="{FB812A9F-8367-46BC-89F0-FDC8E7703539}">
      <dgm:prSet phldrT="[Text]"/>
      <dgm:spPr>
        <a:xfrm>
          <a:off x="5377910" y="2298541"/>
          <a:ext cx="2286562" cy="1045935"/>
        </a:xfrm>
        <a:prstGeom prst="rect">
          <a:avLst/>
        </a:prstGeom>
        <a:noFill/>
        <a:ln>
          <a:noFill/>
        </a:ln>
        <a:effectLst/>
      </dgm:spPr>
      <dgm:t>
        <a:bodyPr/>
        <a:lstStyle/>
        <a:p>
          <a:pPr>
            <a:lnSpc>
              <a:spcPct val="100000"/>
            </a:lnSpc>
            <a:buNone/>
          </a:pPr>
          <a:r>
            <a:rPr lang="en-GB" dirty="0">
              <a:solidFill>
                <a:sysClr val="windowText" lastClr="000000">
                  <a:hueOff val="0"/>
                  <a:satOff val="0"/>
                  <a:lumOff val="0"/>
                  <a:alphaOff val="0"/>
                </a:sysClr>
              </a:solidFill>
              <a:latin typeface="Calibri"/>
              <a:ea typeface="+mn-ea"/>
              <a:cs typeface="+mn-cs"/>
            </a:rPr>
            <a:t>Regulatory Compliance</a:t>
          </a:r>
        </a:p>
      </dgm:t>
    </dgm:pt>
    <dgm:pt modelId="{CFFEB229-FF16-47D4-B2AE-E718DF17F601}" type="parTrans" cxnId="{1ED7732B-AB1A-4E87-AE4F-CF30F78B746A}">
      <dgm:prSet/>
      <dgm:spPr/>
      <dgm:t>
        <a:bodyPr/>
        <a:lstStyle/>
        <a:p>
          <a:endParaRPr lang="en-GB"/>
        </a:p>
      </dgm:t>
    </dgm:pt>
    <dgm:pt modelId="{A1D94011-431D-489C-9E81-8911F87B9BFE}" type="sibTrans" cxnId="{1ED7732B-AB1A-4E87-AE4F-CF30F78B746A}">
      <dgm:prSet/>
      <dgm:spPr/>
      <dgm:t>
        <a:bodyPr/>
        <a:lstStyle/>
        <a:p>
          <a:endParaRPr lang="en-GB"/>
        </a:p>
      </dgm:t>
    </dgm:pt>
    <dgm:pt modelId="{B937BB11-9446-4911-8A8D-5D9DAE7742F0}">
      <dgm:prSet phldrT="[Text]"/>
      <dgm:spPr>
        <a:xfrm>
          <a:off x="5377910" y="2298541"/>
          <a:ext cx="2286562" cy="1045935"/>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alibri"/>
              <a:ea typeface="+mn-ea"/>
              <a:cs typeface="+mn-cs"/>
            </a:rPr>
            <a:t>Error rates</a:t>
          </a:r>
        </a:p>
      </dgm:t>
    </dgm:pt>
    <dgm:pt modelId="{0761DBCA-0A7D-4A03-98F9-F26D74EBDEB7}" type="parTrans" cxnId="{B2DF1CF9-88BB-4CA7-89AC-2DCFAD93CFD8}">
      <dgm:prSet/>
      <dgm:spPr/>
      <dgm:t>
        <a:bodyPr/>
        <a:lstStyle/>
        <a:p>
          <a:endParaRPr lang="en-GB"/>
        </a:p>
      </dgm:t>
    </dgm:pt>
    <dgm:pt modelId="{45FFB73F-CB87-41EA-BAAE-430CB28BB2D0}" type="sibTrans" cxnId="{B2DF1CF9-88BB-4CA7-89AC-2DCFAD93CFD8}">
      <dgm:prSet/>
      <dgm:spPr/>
      <dgm:t>
        <a:bodyPr/>
        <a:lstStyle/>
        <a:p>
          <a:endParaRPr lang="en-GB"/>
        </a:p>
      </dgm:t>
    </dgm:pt>
    <dgm:pt modelId="{3245186B-97CF-4039-88F6-B62BECF7DEF2}">
      <dgm:prSet phldrT="[Text]"/>
      <dgm:spPr>
        <a:xfrm>
          <a:off x="5377910" y="2298541"/>
          <a:ext cx="2286562" cy="1045935"/>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alibri"/>
              <a:ea typeface="+mn-ea"/>
              <a:cs typeface="+mn-cs"/>
            </a:rPr>
            <a:t>Lack of rich transaction data</a:t>
          </a:r>
        </a:p>
      </dgm:t>
    </dgm:pt>
    <dgm:pt modelId="{0679C712-492F-45E0-804D-5D9397146B40}" type="parTrans" cxnId="{FD35BCC7-95AB-4A43-A07B-C548E66B04C2}">
      <dgm:prSet/>
      <dgm:spPr/>
      <dgm:t>
        <a:bodyPr/>
        <a:lstStyle/>
        <a:p>
          <a:endParaRPr lang="en-GB"/>
        </a:p>
      </dgm:t>
    </dgm:pt>
    <dgm:pt modelId="{1D47A669-58B4-4DA1-9839-3C7B26E9DC5F}" type="sibTrans" cxnId="{FD35BCC7-95AB-4A43-A07B-C548E66B04C2}">
      <dgm:prSet/>
      <dgm:spPr/>
      <dgm:t>
        <a:bodyPr/>
        <a:lstStyle/>
        <a:p>
          <a:endParaRPr lang="en-GB"/>
        </a:p>
      </dgm:t>
    </dgm:pt>
    <dgm:pt modelId="{16BFCCEA-1949-40BD-96D6-6DB0D42EAA90}">
      <dgm:prSet phldrT="[Text]"/>
      <dgm:spPr>
        <a:xfrm>
          <a:off x="4488" y="2298541"/>
          <a:ext cx="2286562" cy="1045935"/>
        </a:xfrm>
        <a:prstGeom prst="rect">
          <a:avLst/>
        </a:prstGeom>
        <a:noFill/>
        <a:ln>
          <a:noFill/>
        </a:ln>
        <a:effectLst/>
      </dgm:spPr>
      <dgm:t>
        <a:bodyPr/>
        <a:lstStyle/>
        <a:p>
          <a:pPr>
            <a:lnSpc>
              <a:spcPct val="100000"/>
            </a:lnSpc>
            <a:buNone/>
          </a:pPr>
          <a:r>
            <a:rPr lang="en-GB" dirty="0">
              <a:solidFill>
                <a:sysClr val="windowText" lastClr="000000">
                  <a:hueOff val="0"/>
                  <a:satOff val="0"/>
                  <a:lumOff val="0"/>
                  <a:alphaOff val="0"/>
                </a:sysClr>
              </a:solidFill>
              <a:latin typeface="Calibri"/>
              <a:ea typeface="+mn-ea"/>
              <a:cs typeface="+mn-cs"/>
            </a:rPr>
            <a:t>Non API native</a:t>
          </a:r>
        </a:p>
      </dgm:t>
    </dgm:pt>
    <dgm:pt modelId="{94E1F2F8-4DEB-4F18-983F-7EA331E787D7}" type="parTrans" cxnId="{75D09FAA-56B9-4384-B513-3E823314A019}">
      <dgm:prSet/>
      <dgm:spPr/>
      <dgm:t>
        <a:bodyPr/>
        <a:lstStyle/>
        <a:p>
          <a:endParaRPr lang="en-GB"/>
        </a:p>
      </dgm:t>
    </dgm:pt>
    <dgm:pt modelId="{15AB51E0-FD7D-45C9-AD5A-B958AA012538}" type="sibTrans" cxnId="{75D09FAA-56B9-4384-B513-3E823314A019}">
      <dgm:prSet/>
      <dgm:spPr/>
      <dgm:t>
        <a:bodyPr/>
        <a:lstStyle/>
        <a:p>
          <a:endParaRPr lang="en-GB"/>
        </a:p>
      </dgm:t>
    </dgm:pt>
    <dgm:pt modelId="{EFBBC9F8-CF78-4F67-B470-B684EFB6FAEB}">
      <dgm:prSet/>
      <dgm:spPr>
        <a:xfrm>
          <a:off x="2691199" y="2298541"/>
          <a:ext cx="2286562" cy="1045935"/>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alibri"/>
              <a:ea typeface="+mn-ea"/>
              <a:cs typeface="+mn-cs"/>
            </a:rPr>
            <a:t>High Cost</a:t>
          </a:r>
          <a:endParaRPr lang="en-GB" dirty="0">
            <a:solidFill>
              <a:sysClr val="windowText" lastClr="000000">
                <a:hueOff val="0"/>
                <a:satOff val="0"/>
                <a:lumOff val="0"/>
                <a:alphaOff val="0"/>
              </a:sysClr>
            </a:solidFill>
            <a:latin typeface="Calibri"/>
            <a:ea typeface="+mn-ea"/>
            <a:cs typeface="+mn-cs"/>
          </a:endParaRPr>
        </a:p>
      </dgm:t>
    </dgm:pt>
    <dgm:pt modelId="{1CE37A6B-0D42-4FD5-9B5D-0D37AC110104}" type="parTrans" cxnId="{626E2BCA-ECDC-402C-BA96-AB88110F17BD}">
      <dgm:prSet/>
      <dgm:spPr/>
      <dgm:t>
        <a:bodyPr/>
        <a:lstStyle/>
        <a:p>
          <a:endParaRPr lang="en-GB"/>
        </a:p>
      </dgm:t>
    </dgm:pt>
    <dgm:pt modelId="{4498CDF4-1CE4-405C-9554-C9011024D7BE}" type="sibTrans" cxnId="{626E2BCA-ECDC-402C-BA96-AB88110F17BD}">
      <dgm:prSet/>
      <dgm:spPr/>
      <dgm:t>
        <a:bodyPr/>
        <a:lstStyle/>
        <a:p>
          <a:endParaRPr lang="en-GB"/>
        </a:p>
      </dgm:t>
    </dgm:pt>
    <dgm:pt modelId="{EF495ED0-A5F7-4C73-B829-892E5902E216}">
      <dgm:prSet/>
      <dgm:spPr>
        <a:xfrm>
          <a:off x="2691199" y="2298541"/>
          <a:ext cx="2286562" cy="1045935"/>
        </a:xfrm>
        <a:prstGeom prst="rect">
          <a:avLst/>
        </a:prstGeom>
        <a:noFill/>
        <a:ln>
          <a:noFill/>
        </a:ln>
        <a:effectLst/>
      </dgm:spPr>
      <dgm:t>
        <a:bodyPr/>
        <a:lstStyle/>
        <a:p>
          <a:pPr>
            <a:lnSpc>
              <a:spcPct val="100000"/>
            </a:lnSpc>
            <a:buNone/>
          </a:pPr>
          <a:r>
            <a:rPr lang="en-GB">
              <a:solidFill>
                <a:sysClr val="windowText" lastClr="000000">
                  <a:hueOff val="0"/>
                  <a:satOff val="0"/>
                  <a:lumOff val="0"/>
                  <a:alphaOff val="0"/>
                </a:sysClr>
              </a:solidFill>
              <a:latin typeface="Calibri"/>
              <a:ea typeface="+mn-ea"/>
              <a:cs typeface="+mn-cs"/>
            </a:rPr>
            <a:t>Variability in the implementation of standards</a:t>
          </a:r>
          <a:endParaRPr lang="en-GB" dirty="0">
            <a:solidFill>
              <a:sysClr val="windowText" lastClr="000000">
                <a:hueOff val="0"/>
                <a:satOff val="0"/>
                <a:lumOff val="0"/>
                <a:alphaOff val="0"/>
              </a:sysClr>
            </a:solidFill>
            <a:latin typeface="Calibri"/>
            <a:ea typeface="+mn-ea"/>
            <a:cs typeface="+mn-cs"/>
          </a:endParaRPr>
        </a:p>
      </dgm:t>
    </dgm:pt>
    <dgm:pt modelId="{C9CAE424-A3A1-4A63-9B20-FB0C3323B026}" type="parTrans" cxnId="{FD96ADB6-CC43-4972-9EF4-3E24124AC398}">
      <dgm:prSet/>
      <dgm:spPr/>
      <dgm:t>
        <a:bodyPr/>
        <a:lstStyle/>
        <a:p>
          <a:endParaRPr lang="en-GB"/>
        </a:p>
      </dgm:t>
    </dgm:pt>
    <dgm:pt modelId="{21A7C1DF-453A-4896-AFD9-810454FD0671}" type="sibTrans" cxnId="{FD96ADB6-CC43-4972-9EF4-3E24124AC398}">
      <dgm:prSet/>
      <dgm:spPr/>
      <dgm:t>
        <a:bodyPr/>
        <a:lstStyle/>
        <a:p>
          <a:endParaRPr lang="en-GB"/>
        </a:p>
      </dgm:t>
    </dgm:pt>
    <dgm:pt modelId="{E74307FE-AE96-49F8-ADFE-E96DF6641818}" type="pres">
      <dgm:prSet presAssocID="{B9CC4729-AEE0-4CED-B754-DF6CA609C902}" presName="root" presStyleCnt="0">
        <dgm:presLayoutVars>
          <dgm:dir/>
          <dgm:resizeHandles val="exact"/>
        </dgm:presLayoutVars>
      </dgm:prSet>
      <dgm:spPr/>
    </dgm:pt>
    <dgm:pt modelId="{552E9F16-3ED4-4572-A75F-1AC381DED4EB}" type="pres">
      <dgm:prSet presAssocID="{9055549D-3084-448E-99AE-70CD3816F3E8}" presName="compNode" presStyleCnt="0"/>
      <dgm:spPr/>
    </dgm:pt>
    <dgm:pt modelId="{5F1C524A-2869-474F-B8A7-CBD48D848F11}" type="pres">
      <dgm:prSet presAssocID="{9055549D-3084-448E-99AE-70CD3816F3E8}" presName="iconRect" presStyleLbl="node1" presStyleIdx="0" presStyleCnt="4"/>
      <dgm:spPr>
        <a:xfrm>
          <a:off x="4488" y="1008066"/>
          <a:ext cx="800296" cy="8002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gm:spPr>
      <dgm:extLst>
        <a:ext uri="{E40237B7-FDA0-4F09-8148-C483321AD2D9}">
          <dgm14:cNvPr xmlns:dgm14="http://schemas.microsoft.com/office/drawing/2010/diagram" id="0" name="" descr="Network"/>
        </a:ext>
      </dgm:extLst>
    </dgm:pt>
    <dgm:pt modelId="{1495C288-887D-44A2-9BED-CF4A4AF0A6E0}" type="pres">
      <dgm:prSet presAssocID="{9055549D-3084-448E-99AE-70CD3816F3E8}" presName="iconSpace" presStyleCnt="0"/>
      <dgm:spPr/>
    </dgm:pt>
    <dgm:pt modelId="{B6D1EA36-8DD5-4BCB-8C4A-C388424A7D6A}" type="pres">
      <dgm:prSet presAssocID="{9055549D-3084-448E-99AE-70CD3816F3E8}" presName="parTx" presStyleLbl="revTx" presStyleIdx="0" presStyleCnt="8">
        <dgm:presLayoutVars>
          <dgm:chMax val="0"/>
          <dgm:chPref val="0"/>
        </dgm:presLayoutVars>
      </dgm:prSet>
      <dgm:spPr/>
    </dgm:pt>
    <dgm:pt modelId="{65E4B85B-B895-4EBF-83FE-5DC680ADE3DB}" type="pres">
      <dgm:prSet presAssocID="{9055549D-3084-448E-99AE-70CD3816F3E8}" presName="txSpace" presStyleCnt="0"/>
      <dgm:spPr/>
    </dgm:pt>
    <dgm:pt modelId="{FE5B5408-B15B-460A-BF2D-760B0084300D}" type="pres">
      <dgm:prSet presAssocID="{9055549D-3084-448E-99AE-70CD3816F3E8}" presName="desTx" presStyleLbl="revTx" presStyleIdx="1" presStyleCnt="8">
        <dgm:presLayoutVars/>
      </dgm:prSet>
      <dgm:spPr/>
    </dgm:pt>
    <dgm:pt modelId="{20737568-52EC-4D36-B415-D2CA009533D6}" type="pres">
      <dgm:prSet presAssocID="{03EFBB42-7CBB-43B7-9A9A-2D6B91583FBF}" presName="sibTrans" presStyleCnt="0"/>
      <dgm:spPr/>
    </dgm:pt>
    <dgm:pt modelId="{01E1BB80-6488-46EA-ACBA-E4DD4012E64C}" type="pres">
      <dgm:prSet presAssocID="{22AB0ECA-E35C-4976-B7E8-A965AA2033D3}" presName="compNode" presStyleCnt="0"/>
      <dgm:spPr/>
    </dgm:pt>
    <dgm:pt modelId="{AA2109A4-B882-469C-BC71-37009D4920A1}" type="pres">
      <dgm:prSet presAssocID="{22AB0ECA-E35C-4976-B7E8-A965AA2033D3}" presName="iconRect" presStyleLbl="node1" presStyleIdx="1" presStyleCnt="4"/>
      <dgm:spPr>
        <a:xfrm>
          <a:off x="2691199" y="1008066"/>
          <a:ext cx="800296" cy="8002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gm:spPr>
      <dgm:extLst>
        <a:ext uri="{E40237B7-FDA0-4F09-8148-C483321AD2D9}">
          <dgm14:cNvPr xmlns:dgm14="http://schemas.microsoft.com/office/drawing/2010/diagram" id="0" name="" descr="Chevron Arrows"/>
        </a:ext>
      </dgm:extLst>
    </dgm:pt>
    <dgm:pt modelId="{5011639A-2B9A-4C83-A75C-1B1FCD9AB48F}" type="pres">
      <dgm:prSet presAssocID="{22AB0ECA-E35C-4976-B7E8-A965AA2033D3}" presName="iconSpace" presStyleCnt="0"/>
      <dgm:spPr/>
    </dgm:pt>
    <dgm:pt modelId="{2EB2E8C8-E941-4E40-875F-E63F73FDC616}" type="pres">
      <dgm:prSet presAssocID="{22AB0ECA-E35C-4976-B7E8-A965AA2033D3}" presName="parTx" presStyleLbl="revTx" presStyleIdx="2" presStyleCnt="8">
        <dgm:presLayoutVars>
          <dgm:chMax val="0"/>
          <dgm:chPref val="0"/>
        </dgm:presLayoutVars>
      </dgm:prSet>
      <dgm:spPr/>
    </dgm:pt>
    <dgm:pt modelId="{F4A2138D-776D-47B8-B739-E35654DC1888}" type="pres">
      <dgm:prSet presAssocID="{22AB0ECA-E35C-4976-B7E8-A965AA2033D3}" presName="txSpace" presStyleCnt="0"/>
      <dgm:spPr/>
    </dgm:pt>
    <dgm:pt modelId="{798CF62C-0F00-440D-B92A-D1B83CA624E4}" type="pres">
      <dgm:prSet presAssocID="{22AB0ECA-E35C-4976-B7E8-A965AA2033D3}" presName="desTx" presStyleLbl="revTx" presStyleIdx="3" presStyleCnt="8">
        <dgm:presLayoutVars/>
      </dgm:prSet>
      <dgm:spPr/>
    </dgm:pt>
    <dgm:pt modelId="{89BE208F-D116-475E-BDD3-A0EB535C2733}" type="pres">
      <dgm:prSet presAssocID="{96CC2FD5-8F8A-4C23-9CBF-1B96589BEC30}" presName="sibTrans" presStyleCnt="0"/>
      <dgm:spPr/>
    </dgm:pt>
    <dgm:pt modelId="{57A10C63-D3F9-4209-AD6F-0E3B4258B53F}" type="pres">
      <dgm:prSet presAssocID="{4123728B-BADF-454A-A310-2BFF2435CC86}" presName="compNode" presStyleCnt="0"/>
      <dgm:spPr/>
    </dgm:pt>
    <dgm:pt modelId="{D3DAE692-909D-4A1B-8A38-0ADC9B53E696}" type="pres">
      <dgm:prSet presAssocID="{4123728B-BADF-454A-A310-2BFF2435CC86}" presName="iconRect" presStyleLbl="node1" presStyleIdx="2" presStyleCnt="4"/>
      <dgm:spPr>
        <a:xfrm>
          <a:off x="5377910" y="1008066"/>
          <a:ext cx="800296" cy="8002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gm:spPr>
      <dgm:extLst>
        <a:ext uri="{E40237B7-FDA0-4F09-8148-C483321AD2D9}">
          <dgm14:cNvPr xmlns:dgm14="http://schemas.microsoft.com/office/drawing/2010/diagram" id="0" name="" descr="Eyes"/>
        </a:ext>
      </dgm:extLst>
    </dgm:pt>
    <dgm:pt modelId="{4E707CD9-D8CC-4439-8483-195BAE4AAA2E}" type="pres">
      <dgm:prSet presAssocID="{4123728B-BADF-454A-A310-2BFF2435CC86}" presName="iconSpace" presStyleCnt="0"/>
      <dgm:spPr/>
    </dgm:pt>
    <dgm:pt modelId="{8EE5B4B2-A0F6-443F-BA64-463DB84BFFCA}" type="pres">
      <dgm:prSet presAssocID="{4123728B-BADF-454A-A310-2BFF2435CC86}" presName="parTx" presStyleLbl="revTx" presStyleIdx="4" presStyleCnt="8">
        <dgm:presLayoutVars>
          <dgm:chMax val="0"/>
          <dgm:chPref val="0"/>
        </dgm:presLayoutVars>
      </dgm:prSet>
      <dgm:spPr/>
    </dgm:pt>
    <dgm:pt modelId="{E29A9966-046F-4BFB-8728-C690299775E4}" type="pres">
      <dgm:prSet presAssocID="{4123728B-BADF-454A-A310-2BFF2435CC86}" presName="txSpace" presStyleCnt="0"/>
      <dgm:spPr/>
    </dgm:pt>
    <dgm:pt modelId="{95E84A1E-A8E0-4A44-A027-A6CFC3AEE247}" type="pres">
      <dgm:prSet presAssocID="{4123728B-BADF-454A-A310-2BFF2435CC86}" presName="desTx" presStyleLbl="revTx" presStyleIdx="5" presStyleCnt="8">
        <dgm:presLayoutVars/>
      </dgm:prSet>
      <dgm:spPr/>
    </dgm:pt>
    <dgm:pt modelId="{EE02ACE8-32E4-451E-8150-5921F9752DEC}" type="pres">
      <dgm:prSet presAssocID="{45877B9B-F3E5-4C02-9F2E-66A4726514D1}" presName="sibTrans" presStyleCnt="0"/>
      <dgm:spPr/>
    </dgm:pt>
    <dgm:pt modelId="{25792EBC-00C9-4D46-8BE4-B4B9C35F1015}" type="pres">
      <dgm:prSet presAssocID="{255AF53D-2504-4742-B2C2-F220992BE75C}" presName="compNode" presStyleCnt="0"/>
      <dgm:spPr/>
    </dgm:pt>
    <dgm:pt modelId="{110AA23F-B624-466F-8892-A714B19E47FB}" type="pres">
      <dgm:prSet presAssocID="{255AF53D-2504-4742-B2C2-F220992BE75C}" presName="iconRect" presStyleLbl="node1" presStyleIdx="3" presStyleCnt="4"/>
      <dgm:spPr>
        <a:xfrm>
          <a:off x="8257172" y="1000512"/>
          <a:ext cx="800296" cy="8002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gm:spPr>
      <dgm:extLst>
        <a:ext uri="{E40237B7-FDA0-4F09-8148-C483321AD2D9}">
          <dgm14:cNvPr xmlns:dgm14="http://schemas.microsoft.com/office/drawing/2010/diagram" id="0" name="" descr="Money"/>
        </a:ext>
      </dgm:extLst>
    </dgm:pt>
    <dgm:pt modelId="{F9BD45D3-184F-4DAF-9E6D-1ABA03C7AD53}" type="pres">
      <dgm:prSet presAssocID="{255AF53D-2504-4742-B2C2-F220992BE75C}" presName="iconSpace" presStyleCnt="0"/>
      <dgm:spPr/>
    </dgm:pt>
    <dgm:pt modelId="{1200B59E-CCD8-44F6-A479-69E5EE54D50A}" type="pres">
      <dgm:prSet presAssocID="{255AF53D-2504-4742-B2C2-F220992BE75C}" presName="parTx" presStyleLbl="revTx" presStyleIdx="6" presStyleCnt="8">
        <dgm:presLayoutVars>
          <dgm:chMax val="0"/>
          <dgm:chPref val="0"/>
        </dgm:presLayoutVars>
      </dgm:prSet>
      <dgm:spPr/>
    </dgm:pt>
    <dgm:pt modelId="{781E9A45-CD80-471C-BBD2-9C239094102F}" type="pres">
      <dgm:prSet presAssocID="{255AF53D-2504-4742-B2C2-F220992BE75C}" presName="txSpace" presStyleCnt="0"/>
      <dgm:spPr/>
    </dgm:pt>
    <dgm:pt modelId="{DB6D4878-5DEB-4E22-9467-2D2100B81D72}" type="pres">
      <dgm:prSet presAssocID="{255AF53D-2504-4742-B2C2-F220992BE75C}" presName="desTx" presStyleLbl="revTx" presStyleIdx="7" presStyleCnt="8" custScaleX="116842">
        <dgm:presLayoutVars/>
      </dgm:prSet>
      <dgm:spPr/>
    </dgm:pt>
  </dgm:ptLst>
  <dgm:cxnLst>
    <dgm:cxn modelId="{0C6EA409-800D-4F11-89F4-A9CAB6B8FD22}" type="presOf" srcId="{A200AD33-1DA7-4F05-BE34-779ED416F842}" destId="{DB6D4878-5DEB-4E22-9467-2D2100B81D72}" srcOrd="0" destOrd="0" presId="urn:microsoft.com/office/officeart/2018/2/layout/IconLabelDescriptionList"/>
    <dgm:cxn modelId="{1ED7732B-AB1A-4E87-AE4F-CF30F78B746A}" srcId="{4123728B-BADF-454A-A310-2BFF2435CC86}" destId="{FB812A9F-8367-46BC-89F0-FDC8E7703539}" srcOrd="1" destOrd="0" parTransId="{CFFEB229-FF16-47D4-B2AE-E718DF17F601}" sibTransId="{A1D94011-431D-489C-9E81-8911F87B9BFE}"/>
    <dgm:cxn modelId="{BE80AF2C-79FD-4840-BB1A-E617B490F8B4}" type="presOf" srcId="{9055549D-3084-448E-99AE-70CD3816F3E8}" destId="{B6D1EA36-8DD5-4BCB-8C4A-C388424A7D6A}" srcOrd="0" destOrd="0" presId="urn:microsoft.com/office/officeart/2018/2/layout/IconLabelDescriptionList"/>
    <dgm:cxn modelId="{CB9FD72D-6E52-4BC3-99C1-B6BB4CBD5D0A}" type="presOf" srcId="{B937BB11-9446-4911-8A8D-5D9DAE7742F0}" destId="{95E84A1E-A8E0-4A44-A027-A6CFC3AEE247}" srcOrd="0" destOrd="2" presId="urn:microsoft.com/office/officeart/2018/2/layout/IconLabelDescriptionList"/>
    <dgm:cxn modelId="{8A43375D-4474-413E-AE2C-C7A87009A6C4}" type="presOf" srcId="{232DA341-DBDE-4385-BC10-F5341FC544D2}" destId="{FE5B5408-B15B-460A-BF2D-760B0084300D}" srcOrd="0" destOrd="0" presId="urn:microsoft.com/office/officeart/2018/2/layout/IconLabelDescriptionList"/>
    <dgm:cxn modelId="{4166DA66-799D-4CE7-A508-A5D152C939A9}" type="presOf" srcId="{3245186B-97CF-4039-88F6-B62BECF7DEF2}" destId="{95E84A1E-A8E0-4A44-A027-A6CFC3AEE247}" srcOrd="0" destOrd="0" presId="urn:microsoft.com/office/officeart/2018/2/layout/IconLabelDescriptionList"/>
    <dgm:cxn modelId="{D9A6E946-A544-4F3C-AFA5-04B290CCF557}" type="presOf" srcId="{4123728B-BADF-454A-A310-2BFF2435CC86}" destId="{8EE5B4B2-A0F6-443F-BA64-463DB84BFFCA}" srcOrd="0" destOrd="0" presId="urn:microsoft.com/office/officeart/2018/2/layout/IconLabelDescriptionList"/>
    <dgm:cxn modelId="{BE08F972-FDA8-4DC4-B7E5-4102DBE27236}" type="presOf" srcId="{16BFCCEA-1949-40BD-96D6-6DB0D42EAA90}" destId="{FE5B5408-B15B-460A-BF2D-760B0084300D}" srcOrd="0" destOrd="2" presId="urn:microsoft.com/office/officeart/2018/2/layout/IconLabelDescriptionList"/>
    <dgm:cxn modelId="{86318A84-4EE8-48E1-A2C5-CE35B215A990}" srcId="{B9CC4729-AEE0-4CED-B754-DF6CA609C902}" destId="{255AF53D-2504-4742-B2C2-F220992BE75C}" srcOrd="3" destOrd="0" parTransId="{7CA9B06E-D11C-465C-892C-5DE2B19B17FD}" sibTransId="{11503C62-7510-415F-AD86-66583462AD47}"/>
    <dgm:cxn modelId="{C55E1990-D875-43E4-818D-92C99CFCBB89}" srcId="{9055549D-3084-448E-99AE-70CD3816F3E8}" destId="{232DA341-DBDE-4385-BC10-F5341FC544D2}" srcOrd="0" destOrd="0" parTransId="{9BA5C0C7-8123-444A-B0C5-80145AD74404}" sibTransId="{D806A415-061D-4F43-A4A1-1781C860670C}"/>
    <dgm:cxn modelId="{4E8F8291-84C0-4550-9040-D7179E8638B7}" srcId="{B9CC4729-AEE0-4CED-B754-DF6CA609C902}" destId="{22AB0ECA-E35C-4976-B7E8-A965AA2033D3}" srcOrd="1" destOrd="0" parTransId="{C44AA2F0-851E-4DEC-9B42-0B2C1B02FDBD}" sibTransId="{96CC2FD5-8F8A-4C23-9CBF-1B96589BEC30}"/>
    <dgm:cxn modelId="{290A9093-5891-49E8-8BF6-B7376D0C6AE9}" type="presOf" srcId="{FB812A9F-8367-46BC-89F0-FDC8E7703539}" destId="{95E84A1E-A8E0-4A44-A027-A6CFC3AEE247}" srcOrd="0" destOrd="1" presId="urn:microsoft.com/office/officeart/2018/2/layout/IconLabelDescriptionList"/>
    <dgm:cxn modelId="{A68727A1-FFE2-4B66-82FB-A05A38090481}" type="presOf" srcId="{255AF53D-2504-4742-B2C2-F220992BE75C}" destId="{1200B59E-CCD8-44F6-A479-69E5EE54D50A}" srcOrd="0" destOrd="0" presId="urn:microsoft.com/office/officeart/2018/2/layout/IconLabelDescriptionList"/>
    <dgm:cxn modelId="{486C79A1-4408-4470-8D53-7A4F27A91C8F}" type="presOf" srcId="{22AB0ECA-E35C-4976-B7E8-A965AA2033D3}" destId="{2EB2E8C8-E941-4E40-875F-E63F73FDC616}" srcOrd="0" destOrd="0" presId="urn:microsoft.com/office/officeart/2018/2/layout/IconLabelDescriptionList"/>
    <dgm:cxn modelId="{75D09FAA-56B9-4384-B513-3E823314A019}" srcId="{9055549D-3084-448E-99AE-70CD3816F3E8}" destId="{16BFCCEA-1949-40BD-96D6-6DB0D42EAA90}" srcOrd="2" destOrd="0" parTransId="{94E1F2F8-4DEB-4F18-983F-7EA331E787D7}" sibTransId="{15AB51E0-FD7D-45C9-AD5A-B958AA012538}"/>
    <dgm:cxn modelId="{89BE85B1-9CA6-4D7A-A054-2AB8E05F8AED}" type="presOf" srcId="{EF495ED0-A5F7-4C73-B829-892E5902E216}" destId="{798CF62C-0F00-440D-B92A-D1B83CA624E4}" srcOrd="0" destOrd="2" presId="urn:microsoft.com/office/officeart/2018/2/layout/IconLabelDescriptionList"/>
    <dgm:cxn modelId="{7E1497B6-52C9-4033-9EEA-045C0147855D}" srcId="{9055549D-3084-448E-99AE-70CD3816F3E8}" destId="{85C9A881-6370-4BF5-94F0-E83B01E6B6EB}" srcOrd="1" destOrd="0" parTransId="{043E10F5-1EAC-4B18-A8FD-F9E6219AFE16}" sibTransId="{1023A0D9-2330-4631-BC50-89EC3A7F9C3E}"/>
    <dgm:cxn modelId="{FD96ADB6-CC43-4972-9EF4-3E24124AC398}" srcId="{22AB0ECA-E35C-4976-B7E8-A965AA2033D3}" destId="{EF495ED0-A5F7-4C73-B829-892E5902E216}" srcOrd="2" destOrd="0" parTransId="{C9CAE424-A3A1-4A63-9B20-FB0C3323B026}" sibTransId="{21A7C1DF-453A-4896-AFD9-810454FD0671}"/>
    <dgm:cxn modelId="{0F38ACC0-F6DF-488A-8D34-A3AF7596FF2D}" srcId="{B9CC4729-AEE0-4CED-B754-DF6CA609C902}" destId="{9055549D-3084-448E-99AE-70CD3816F3E8}" srcOrd="0" destOrd="0" parTransId="{AC41C9B4-9962-4EC9-B1A9-4C6B13B95640}" sibTransId="{03EFBB42-7CBB-43B7-9A9A-2D6B91583FBF}"/>
    <dgm:cxn modelId="{FD35BCC7-95AB-4A43-A07B-C548E66B04C2}" srcId="{4123728B-BADF-454A-A310-2BFF2435CC86}" destId="{3245186B-97CF-4039-88F6-B62BECF7DEF2}" srcOrd="0" destOrd="0" parTransId="{0679C712-492F-45E0-804D-5D9397146B40}" sibTransId="{1D47A669-58B4-4DA1-9839-3C7B26E9DC5F}"/>
    <dgm:cxn modelId="{626E2BCA-ECDC-402C-BA96-AB88110F17BD}" srcId="{22AB0ECA-E35C-4976-B7E8-A965AA2033D3}" destId="{EFBBC9F8-CF78-4F67-B470-B684EFB6FAEB}" srcOrd="1" destOrd="0" parTransId="{1CE37A6B-0D42-4FD5-9B5D-0D37AC110104}" sibTransId="{4498CDF4-1CE4-405C-9554-C9011024D7BE}"/>
    <dgm:cxn modelId="{E8E187CA-0987-4C91-B7B8-AD08A0A328F3}" type="presOf" srcId="{85C9A881-6370-4BF5-94F0-E83B01E6B6EB}" destId="{FE5B5408-B15B-460A-BF2D-760B0084300D}" srcOrd="0" destOrd="1" presId="urn:microsoft.com/office/officeart/2018/2/layout/IconLabelDescriptionList"/>
    <dgm:cxn modelId="{A28759CB-0497-450E-A59E-F9160ECD504C}" srcId="{B9CC4729-AEE0-4CED-B754-DF6CA609C902}" destId="{4123728B-BADF-454A-A310-2BFF2435CC86}" srcOrd="2" destOrd="0" parTransId="{FE133011-89AB-4B00-BE46-953F09546C2F}" sibTransId="{45877B9B-F3E5-4C02-9F2E-66A4726514D1}"/>
    <dgm:cxn modelId="{08E4B6CD-2C32-4040-A15C-6F34F3FDD33A}" type="presOf" srcId="{EFBBC9F8-CF78-4F67-B470-B684EFB6FAEB}" destId="{798CF62C-0F00-440D-B92A-D1B83CA624E4}" srcOrd="0" destOrd="1" presId="urn:microsoft.com/office/officeart/2018/2/layout/IconLabelDescriptionList"/>
    <dgm:cxn modelId="{2F015FD2-ED26-4210-92FF-C650A713D6CA}" type="presOf" srcId="{F4F60A15-240D-484B-949E-985A8E66402F}" destId="{798CF62C-0F00-440D-B92A-D1B83CA624E4}" srcOrd="0" destOrd="0" presId="urn:microsoft.com/office/officeart/2018/2/layout/IconLabelDescriptionList"/>
    <dgm:cxn modelId="{26F6B3E6-04DB-49E5-B8C7-4BD1C2DCCCEB}" srcId="{22AB0ECA-E35C-4976-B7E8-A965AA2033D3}" destId="{F4F60A15-240D-484B-949E-985A8E66402F}" srcOrd="0" destOrd="0" parTransId="{AA61FDB6-F90E-4CBD-A7A9-ED1CCB47548E}" sibTransId="{E655D411-546F-4223-9352-8DF33CD00268}"/>
    <dgm:cxn modelId="{138326E7-D29B-42C9-9137-7917B0866FBA}" srcId="{255AF53D-2504-4742-B2C2-F220992BE75C}" destId="{A200AD33-1DA7-4F05-BE34-779ED416F842}" srcOrd="0" destOrd="0" parTransId="{534AD13B-BB73-4C75-942E-0115B39E5A9E}" sibTransId="{A71E46B9-2B53-41DE-8B2C-47CDB3D27BAD}"/>
    <dgm:cxn modelId="{B7C777EC-9675-4F03-9909-832135F908AD}" type="presOf" srcId="{B9CC4729-AEE0-4CED-B754-DF6CA609C902}" destId="{E74307FE-AE96-49F8-ADFE-E96DF6641818}" srcOrd="0" destOrd="0" presId="urn:microsoft.com/office/officeart/2018/2/layout/IconLabelDescriptionList"/>
    <dgm:cxn modelId="{123F17EE-E11C-4BA2-B4EE-411CBC52FB7B}" srcId="{255AF53D-2504-4742-B2C2-F220992BE75C}" destId="{05217430-DB17-4041-8A10-266AD85EEFC7}" srcOrd="1" destOrd="0" parTransId="{D79557FC-793A-4EAA-965A-D1F18D146B54}" sibTransId="{377324B9-4724-4940-AA23-FF096318EA08}"/>
    <dgm:cxn modelId="{B2DF1CF9-88BB-4CA7-89AC-2DCFAD93CFD8}" srcId="{4123728B-BADF-454A-A310-2BFF2435CC86}" destId="{B937BB11-9446-4911-8A8D-5D9DAE7742F0}" srcOrd="2" destOrd="0" parTransId="{0761DBCA-0A7D-4A03-98F9-F26D74EBDEB7}" sibTransId="{45FFB73F-CB87-41EA-BAAE-430CB28BB2D0}"/>
    <dgm:cxn modelId="{CC9A37FC-4CC6-4B3F-8C49-7FF46FD9FD37}" type="presOf" srcId="{05217430-DB17-4041-8A10-266AD85EEFC7}" destId="{DB6D4878-5DEB-4E22-9467-2D2100B81D72}" srcOrd="0" destOrd="1" presId="urn:microsoft.com/office/officeart/2018/2/layout/IconLabelDescriptionList"/>
    <dgm:cxn modelId="{5A4DBDFD-D81C-4387-87A7-999B673B7A20}" type="presParOf" srcId="{E74307FE-AE96-49F8-ADFE-E96DF6641818}" destId="{552E9F16-3ED4-4572-A75F-1AC381DED4EB}" srcOrd="0" destOrd="0" presId="urn:microsoft.com/office/officeart/2018/2/layout/IconLabelDescriptionList"/>
    <dgm:cxn modelId="{BEF0BB0F-0330-4D69-A873-74ECD0189FBB}" type="presParOf" srcId="{552E9F16-3ED4-4572-A75F-1AC381DED4EB}" destId="{5F1C524A-2869-474F-B8A7-CBD48D848F11}" srcOrd="0" destOrd="0" presId="urn:microsoft.com/office/officeart/2018/2/layout/IconLabelDescriptionList"/>
    <dgm:cxn modelId="{E446725E-6046-4EB4-9177-F30F26A27F8C}" type="presParOf" srcId="{552E9F16-3ED4-4572-A75F-1AC381DED4EB}" destId="{1495C288-887D-44A2-9BED-CF4A4AF0A6E0}" srcOrd="1" destOrd="0" presId="urn:microsoft.com/office/officeart/2018/2/layout/IconLabelDescriptionList"/>
    <dgm:cxn modelId="{8766F9BF-BF23-43C4-BAD2-23875CE8CD1C}" type="presParOf" srcId="{552E9F16-3ED4-4572-A75F-1AC381DED4EB}" destId="{B6D1EA36-8DD5-4BCB-8C4A-C388424A7D6A}" srcOrd="2" destOrd="0" presId="urn:microsoft.com/office/officeart/2018/2/layout/IconLabelDescriptionList"/>
    <dgm:cxn modelId="{F148AD63-2333-496B-8717-A8F3F5874C6D}" type="presParOf" srcId="{552E9F16-3ED4-4572-A75F-1AC381DED4EB}" destId="{65E4B85B-B895-4EBF-83FE-5DC680ADE3DB}" srcOrd="3" destOrd="0" presId="urn:microsoft.com/office/officeart/2018/2/layout/IconLabelDescriptionList"/>
    <dgm:cxn modelId="{5E6F54FA-A837-4E21-B433-437F738262F5}" type="presParOf" srcId="{552E9F16-3ED4-4572-A75F-1AC381DED4EB}" destId="{FE5B5408-B15B-460A-BF2D-760B0084300D}" srcOrd="4" destOrd="0" presId="urn:microsoft.com/office/officeart/2018/2/layout/IconLabelDescriptionList"/>
    <dgm:cxn modelId="{D654635C-B3EA-40C1-B71D-DB7B12DB3567}" type="presParOf" srcId="{E74307FE-AE96-49F8-ADFE-E96DF6641818}" destId="{20737568-52EC-4D36-B415-D2CA009533D6}" srcOrd="1" destOrd="0" presId="urn:microsoft.com/office/officeart/2018/2/layout/IconLabelDescriptionList"/>
    <dgm:cxn modelId="{A9DF2C99-BC1F-4701-9603-1297347B3330}" type="presParOf" srcId="{E74307FE-AE96-49F8-ADFE-E96DF6641818}" destId="{01E1BB80-6488-46EA-ACBA-E4DD4012E64C}" srcOrd="2" destOrd="0" presId="urn:microsoft.com/office/officeart/2018/2/layout/IconLabelDescriptionList"/>
    <dgm:cxn modelId="{2F1D6A8A-E183-468E-BC0A-29F5863877CB}" type="presParOf" srcId="{01E1BB80-6488-46EA-ACBA-E4DD4012E64C}" destId="{AA2109A4-B882-469C-BC71-37009D4920A1}" srcOrd="0" destOrd="0" presId="urn:microsoft.com/office/officeart/2018/2/layout/IconLabelDescriptionList"/>
    <dgm:cxn modelId="{864FDD81-10DB-464A-B22B-B731B3478267}" type="presParOf" srcId="{01E1BB80-6488-46EA-ACBA-E4DD4012E64C}" destId="{5011639A-2B9A-4C83-A75C-1B1FCD9AB48F}" srcOrd="1" destOrd="0" presId="urn:microsoft.com/office/officeart/2018/2/layout/IconLabelDescriptionList"/>
    <dgm:cxn modelId="{C2EFD8CF-FA31-4771-A2F4-1097E1B7305A}" type="presParOf" srcId="{01E1BB80-6488-46EA-ACBA-E4DD4012E64C}" destId="{2EB2E8C8-E941-4E40-875F-E63F73FDC616}" srcOrd="2" destOrd="0" presId="urn:microsoft.com/office/officeart/2018/2/layout/IconLabelDescriptionList"/>
    <dgm:cxn modelId="{35D6C16D-E3DB-4A48-8DA5-068A89634C6E}" type="presParOf" srcId="{01E1BB80-6488-46EA-ACBA-E4DD4012E64C}" destId="{F4A2138D-776D-47B8-B739-E35654DC1888}" srcOrd="3" destOrd="0" presId="urn:microsoft.com/office/officeart/2018/2/layout/IconLabelDescriptionList"/>
    <dgm:cxn modelId="{4A8EB3C7-C37A-412D-82E3-85C6AEC10E48}" type="presParOf" srcId="{01E1BB80-6488-46EA-ACBA-E4DD4012E64C}" destId="{798CF62C-0F00-440D-B92A-D1B83CA624E4}" srcOrd="4" destOrd="0" presId="urn:microsoft.com/office/officeart/2018/2/layout/IconLabelDescriptionList"/>
    <dgm:cxn modelId="{A2DCC7D7-348C-4A70-BCE4-41130D595E32}" type="presParOf" srcId="{E74307FE-AE96-49F8-ADFE-E96DF6641818}" destId="{89BE208F-D116-475E-BDD3-A0EB535C2733}" srcOrd="3" destOrd="0" presId="urn:microsoft.com/office/officeart/2018/2/layout/IconLabelDescriptionList"/>
    <dgm:cxn modelId="{AEE45B22-1D9C-435B-9234-AB7B5EBE5AEE}" type="presParOf" srcId="{E74307FE-AE96-49F8-ADFE-E96DF6641818}" destId="{57A10C63-D3F9-4209-AD6F-0E3B4258B53F}" srcOrd="4" destOrd="0" presId="urn:microsoft.com/office/officeart/2018/2/layout/IconLabelDescriptionList"/>
    <dgm:cxn modelId="{7429B526-30A2-4D97-B75A-28AD08CD0C09}" type="presParOf" srcId="{57A10C63-D3F9-4209-AD6F-0E3B4258B53F}" destId="{D3DAE692-909D-4A1B-8A38-0ADC9B53E696}" srcOrd="0" destOrd="0" presId="urn:microsoft.com/office/officeart/2018/2/layout/IconLabelDescriptionList"/>
    <dgm:cxn modelId="{C1617F30-A402-49AB-816E-25F832DF64A9}" type="presParOf" srcId="{57A10C63-D3F9-4209-AD6F-0E3B4258B53F}" destId="{4E707CD9-D8CC-4439-8483-195BAE4AAA2E}" srcOrd="1" destOrd="0" presId="urn:microsoft.com/office/officeart/2018/2/layout/IconLabelDescriptionList"/>
    <dgm:cxn modelId="{23A784A7-A16C-4CE3-B797-96FD34D033F8}" type="presParOf" srcId="{57A10C63-D3F9-4209-AD6F-0E3B4258B53F}" destId="{8EE5B4B2-A0F6-443F-BA64-463DB84BFFCA}" srcOrd="2" destOrd="0" presId="urn:microsoft.com/office/officeart/2018/2/layout/IconLabelDescriptionList"/>
    <dgm:cxn modelId="{E5540D1C-22D1-4978-9721-BA4109787401}" type="presParOf" srcId="{57A10C63-D3F9-4209-AD6F-0E3B4258B53F}" destId="{E29A9966-046F-4BFB-8728-C690299775E4}" srcOrd="3" destOrd="0" presId="urn:microsoft.com/office/officeart/2018/2/layout/IconLabelDescriptionList"/>
    <dgm:cxn modelId="{A4B2F56D-6A7D-4923-8C9A-041620ECB811}" type="presParOf" srcId="{57A10C63-D3F9-4209-AD6F-0E3B4258B53F}" destId="{95E84A1E-A8E0-4A44-A027-A6CFC3AEE247}" srcOrd="4" destOrd="0" presId="urn:microsoft.com/office/officeart/2018/2/layout/IconLabelDescriptionList"/>
    <dgm:cxn modelId="{F526369C-4D77-4E24-B28E-1AB29B55079A}" type="presParOf" srcId="{E74307FE-AE96-49F8-ADFE-E96DF6641818}" destId="{EE02ACE8-32E4-451E-8150-5921F9752DEC}" srcOrd="5" destOrd="0" presId="urn:microsoft.com/office/officeart/2018/2/layout/IconLabelDescriptionList"/>
    <dgm:cxn modelId="{4DFB7BA3-C0F4-444A-9AE5-F51C5DB796D3}" type="presParOf" srcId="{E74307FE-AE96-49F8-ADFE-E96DF6641818}" destId="{25792EBC-00C9-4D46-8BE4-B4B9C35F1015}" srcOrd="6" destOrd="0" presId="urn:microsoft.com/office/officeart/2018/2/layout/IconLabelDescriptionList"/>
    <dgm:cxn modelId="{5B3A9815-D391-48EB-AC73-C8E885670B48}" type="presParOf" srcId="{25792EBC-00C9-4D46-8BE4-B4B9C35F1015}" destId="{110AA23F-B624-466F-8892-A714B19E47FB}" srcOrd="0" destOrd="0" presId="urn:microsoft.com/office/officeart/2018/2/layout/IconLabelDescriptionList"/>
    <dgm:cxn modelId="{F56C3EBB-507A-419F-BBCA-3F457E6295B7}" type="presParOf" srcId="{25792EBC-00C9-4D46-8BE4-B4B9C35F1015}" destId="{F9BD45D3-184F-4DAF-9E6D-1ABA03C7AD53}" srcOrd="1" destOrd="0" presId="urn:microsoft.com/office/officeart/2018/2/layout/IconLabelDescriptionList"/>
    <dgm:cxn modelId="{D81866B2-DDA5-443B-9C8A-8CB656A5F7FB}" type="presParOf" srcId="{25792EBC-00C9-4D46-8BE4-B4B9C35F1015}" destId="{1200B59E-CCD8-44F6-A479-69E5EE54D50A}" srcOrd="2" destOrd="0" presId="urn:microsoft.com/office/officeart/2018/2/layout/IconLabelDescriptionList"/>
    <dgm:cxn modelId="{B8FA8245-B2C2-4606-A647-B4BF560C47C3}" type="presParOf" srcId="{25792EBC-00C9-4D46-8BE4-B4B9C35F1015}" destId="{781E9A45-CD80-471C-BBD2-9C239094102F}" srcOrd="3" destOrd="0" presId="urn:microsoft.com/office/officeart/2018/2/layout/IconLabelDescriptionList"/>
    <dgm:cxn modelId="{E0BDEA18-8262-416C-8A03-D4B61337A85D}" type="presParOf" srcId="{25792EBC-00C9-4D46-8BE4-B4B9C35F1015}" destId="{DB6D4878-5DEB-4E22-9467-2D2100B81D7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77082-80AF-4169-B31A-1DC0C6D464FF}"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GB"/>
        </a:p>
      </dgm:t>
    </dgm:pt>
    <dgm:pt modelId="{8DECEC0A-3E01-42C4-8EE7-BE1EBD633ADB}">
      <dgm:prSet phldrT="[Text]"/>
      <dgm:spPr/>
      <dgm:t>
        <a:bodyPr/>
        <a:lstStyle/>
        <a:p>
          <a:r>
            <a:rPr lang="en-US" b="1" dirty="0">
              <a:ea typeface="Source Sans Pro" panose="020B0503030403020204" pitchFamily="34" charset="0"/>
            </a:rPr>
            <a:t>The foundation to support seamless, frictionless and instant transactions</a:t>
          </a:r>
          <a:endParaRPr lang="en-GB" b="1" dirty="0"/>
        </a:p>
      </dgm:t>
    </dgm:pt>
    <dgm:pt modelId="{BB4A1444-182A-4BE1-BBC6-B5383EB50F76}" type="parTrans" cxnId="{12F280E3-8E9E-44B2-8757-450B04C11C38}">
      <dgm:prSet/>
      <dgm:spPr/>
      <dgm:t>
        <a:bodyPr/>
        <a:lstStyle/>
        <a:p>
          <a:endParaRPr lang="en-GB"/>
        </a:p>
      </dgm:t>
    </dgm:pt>
    <dgm:pt modelId="{A3A7D318-741E-418F-A961-EF3076E12FC2}" type="sibTrans" cxnId="{12F280E3-8E9E-44B2-8757-450B04C11C38}">
      <dgm:prSet/>
      <dgm:spPr/>
      <dgm:t>
        <a:bodyPr/>
        <a:lstStyle/>
        <a:p>
          <a:endParaRPr lang="en-GB"/>
        </a:p>
      </dgm:t>
    </dgm:pt>
    <dgm:pt modelId="{308C413E-3A1F-4AC0-8731-52BD991891CA}">
      <dgm:prSet phldrT="[Text]"/>
      <dgm:spPr/>
      <dgm:t>
        <a:bodyPr/>
        <a:lstStyle/>
        <a:p>
          <a:r>
            <a:rPr lang="en-US" b="1" dirty="0">
              <a:ea typeface="Source Sans Pro" panose="020B0503030403020204" pitchFamily="34" charset="0"/>
            </a:rPr>
            <a:t>Interoperability of different communication channels and message format</a:t>
          </a:r>
          <a:endParaRPr lang="en-GB" b="1" dirty="0"/>
        </a:p>
      </dgm:t>
    </dgm:pt>
    <dgm:pt modelId="{2348B030-AB1E-46CA-97EF-DF597699E6D1}" type="parTrans" cxnId="{3A61C332-6B3E-48A4-A9CB-5B556DF799C0}">
      <dgm:prSet/>
      <dgm:spPr/>
      <dgm:t>
        <a:bodyPr/>
        <a:lstStyle/>
        <a:p>
          <a:endParaRPr lang="en-GB"/>
        </a:p>
      </dgm:t>
    </dgm:pt>
    <dgm:pt modelId="{70E06AEE-D8B3-4543-AB02-17BCFB4B2BCD}" type="sibTrans" cxnId="{3A61C332-6B3E-48A4-A9CB-5B556DF799C0}">
      <dgm:prSet/>
      <dgm:spPr/>
      <dgm:t>
        <a:bodyPr/>
        <a:lstStyle/>
        <a:p>
          <a:endParaRPr lang="en-GB"/>
        </a:p>
      </dgm:t>
    </dgm:pt>
    <dgm:pt modelId="{6BB6E0BA-F93B-429E-85BD-241F0394A466}">
      <dgm:prSet phldrT="[Text]"/>
      <dgm:spPr/>
      <dgm:t>
        <a:bodyPr/>
        <a:lstStyle/>
        <a:p>
          <a:r>
            <a:rPr lang="en-US" b="1">
              <a:ea typeface="Source Sans Pro" panose="020B0503030403020204" pitchFamily="34" charset="0"/>
            </a:rPr>
            <a:t>End-to-end transaction tracking</a:t>
          </a:r>
          <a:endParaRPr lang="en-GB" b="1" dirty="0"/>
        </a:p>
      </dgm:t>
    </dgm:pt>
    <dgm:pt modelId="{C7BF89AF-5EDF-4BC9-A3B2-A32E9B7F665D}" type="parTrans" cxnId="{F19FCB18-0F7B-4FF4-8952-39603F6B6A7D}">
      <dgm:prSet/>
      <dgm:spPr/>
      <dgm:t>
        <a:bodyPr/>
        <a:lstStyle/>
        <a:p>
          <a:endParaRPr lang="en-GB"/>
        </a:p>
      </dgm:t>
    </dgm:pt>
    <dgm:pt modelId="{197F5A8D-1787-434A-8D1C-F22B6C7CDCB8}" type="sibTrans" cxnId="{F19FCB18-0F7B-4FF4-8952-39603F6B6A7D}">
      <dgm:prSet/>
      <dgm:spPr/>
      <dgm:t>
        <a:bodyPr/>
        <a:lstStyle/>
        <a:p>
          <a:endParaRPr lang="en-GB"/>
        </a:p>
      </dgm:t>
    </dgm:pt>
    <dgm:pt modelId="{B2670E33-2916-42C1-A4AD-F0E1F1E7078B}">
      <dgm:prSet phldrT="[Text]"/>
      <dgm:spPr/>
      <dgm:t>
        <a:bodyPr/>
        <a:lstStyle/>
        <a:p>
          <a:r>
            <a:rPr lang="en-US" b="1" dirty="0"/>
            <a:t>ISO 20022 adoption with minimal disruption</a:t>
          </a:r>
          <a:endParaRPr lang="en-GB" b="1" dirty="0"/>
        </a:p>
      </dgm:t>
    </dgm:pt>
    <dgm:pt modelId="{B116E9BE-9755-4415-A941-36FD48A2DE60}" type="sibTrans" cxnId="{5CEB7445-C00C-494A-92F2-E433B8CD9D44}">
      <dgm:prSet/>
      <dgm:spPr/>
      <dgm:t>
        <a:bodyPr/>
        <a:lstStyle/>
        <a:p>
          <a:endParaRPr lang="en-GB"/>
        </a:p>
      </dgm:t>
    </dgm:pt>
    <dgm:pt modelId="{A849E300-A31D-4742-849A-6C637AB5006E}" type="parTrans" cxnId="{5CEB7445-C00C-494A-92F2-E433B8CD9D44}">
      <dgm:prSet/>
      <dgm:spPr/>
      <dgm:t>
        <a:bodyPr/>
        <a:lstStyle/>
        <a:p>
          <a:endParaRPr lang="en-GB"/>
        </a:p>
      </dgm:t>
    </dgm:pt>
    <dgm:pt modelId="{8BAE3B6C-3585-4016-A87C-1C205CBC4910}">
      <dgm:prSet phldrT="[Text]"/>
      <dgm:spPr/>
      <dgm:t>
        <a:bodyPr/>
        <a:lstStyle/>
        <a:p>
          <a:r>
            <a:rPr lang="en-US" b="1">
              <a:ea typeface="Source Sans Pro" panose="020B0503030403020204" pitchFamily="34" charset="0"/>
            </a:rPr>
            <a:t>Rich transaction data</a:t>
          </a:r>
          <a:endParaRPr lang="en-GB" b="1" dirty="0"/>
        </a:p>
      </dgm:t>
    </dgm:pt>
    <dgm:pt modelId="{49CE2F32-1C30-4C6E-8EBF-F4AECA864DCF}" type="sibTrans" cxnId="{9CA54B5E-3B5E-4233-80C9-3EAFEF4E3594}">
      <dgm:prSet/>
      <dgm:spPr/>
      <dgm:t>
        <a:bodyPr/>
        <a:lstStyle/>
        <a:p>
          <a:endParaRPr lang="en-GB"/>
        </a:p>
      </dgm:t>
    </dgm:pt>
    <dgm:pt modelId="{68CA1071-1459-4978-A7CF-127B0098E9B6}" type="parTrans" cxnId="{9CA54B5E-3B5E-4233-80C9-3EAFEF4E3594}">
      <dgm:prSet/>
      <dgm:spPr/>
      <dgm:t>
        <a:bodyPr/>
        <a:lstStyle/>
        <a:p>
          <a:endParaRPr lang="en-GB"/>
        </a:p>
      </dgm:t>
    </dgm:pt>
    <dgm:pt modelId="{B104DF8F-985E-4507-8ED3-7827990C9D7E}" type="pres">
      <dgm:prSet presAssocID="{6D577082-80AF-4169-B31A-1DC0C6D464FF}" presName="cycle" presStyleCnt="0">
        <dgm:presLayoutVars>
          <dgm:dir/>
          <dgm:resizeHandles val="exact"/>
        </dgm:presLayoutVars>
      </dgm:prSet>
      <dgm:spPr/>
    </dgm:pt>
    <dgm:pt modelId="{416BF8C5-61AE-4AF9-907A-A46784D410F6}" type="pres">
      <dgm:prSet presAssocID="{B2670E33-2916-42C1-A4AD-F0E1F1E7078B}" presName="node" presStyleLbl="node1" presStyleIdx="0" presStyleCnt="5" custRadScaleRad="100105" custRadScaleInc="176">
        <dgm:presLayoutVars>
          <dgm:bulletEnabled val="1"/>
        </dgm:presLayoutVars>
      </dgm:prSet>
      <dgm:spPr/>
    </dgm:pt>
    <dgm:pt modelId="{2A0E8C8A-4F68-4739-A4B3-E6E7E5F9924D}" type="pres">
      <dgm:prSet presAssocID="{B116E9BE-9755-4415-A941-36FD48A2DE60}" presName="sibTrans" presStyleLbl="sibTrans2D1" presStyleIdx="0" presStyleCnt="5"/>
      <dgm:spPr/>
    </dgm:pt>
    <dgm:pt modelId="{FF8B148B-3455-48D7-B6D7-A99CFF670437}" type="pres">
      <dgm:prSet presAssocID="{B116E9BE-9755-4415-A941-36FD48A2DE60}" presName="connectorText" presStyleLbl="sibTrans2D1" presStyleIdx="0" presStyleCnt="5"/>
      <dgm:spPr/>
    </dgm:pt>
    <dgm:pt modelId="{4C978B4F-B936-478D-A585-DF2FDC59C2BE}" type="pres">
      <dgm:prSet presAssocID="{8DECEC0A-3E01-42C4-8EE7-BE1EBD633ADB}" presName="node" presStyleLbl="node1" presStyleIdx="1" presStyleCnt="5">
        <dgm:presLayoutVars>
          <dgm:bulletEnabled val="1"/>
        </dgm:presLayoutVars>
      </dgm:prSet>
      <dgm:spPr/>
    </dgm:pt>
    <dgm:pt modelId="{52B66FB2-2D1C-4ACC-AF81-9EB28E66600C}" type="pres">
      <dgm:prSet presAssocID="{A3A7D318-741E-418F-A961-EF3076E12FC2}" presName="sibTrans" presStyleLbl="sibTrans2D1" presStyleIdx="1" presStyleCnt="5"/>
      <dgm:spPr/>
    </dgm:pt>
    <dgm:pt modelId="{C57EC805-C180-48F8-9411-E309622A0D2B}" type="pres">
      <dgm:prSet presAssocID="{A3A7D318-741E-418F-A961-EF3076E12FC2}" presName="connectorText" presStyleLbl="sibTrans2D1" presStyleIdx="1" presStyleCnt="5"/>
      <dgm:spPr/>
    </dgm:pt>
    <dgm:pt modelId="{9E088AAC-3EBD-4C5F-97DB-F518200D1B9B}" type="pres">
      <dgm:prSet presAssocID="{308C413E-3A1F-4AC0-8731-52BD991891CA}" presName="node" presStyleLbl="node1" presStyleIdx="2" presStyleCnt="5">
        <dgm:presLayoutVars>
          <dgm:bulletEnabled val="1"/>
        </dgm:presLayoutVars>
      </dgm:prSet>
      <dgm:spPr/>
    </dgm:pt>
    <dgm:pt modelId="{69CC6FBC-A784-4BCF-8165-22B0558A811A}" type="pres">
      <dgm:prSet presAssocID="{70E06AEE-D8B3-4543-AB02-17BCFB4B2BCD}" presName="sibTrans" presStyleLbl="sibTrans2D1" presStyleIdx="2" presStyleCnt="5"/>
      <dgm:spPr/>
    </dgm:pt>
    <dgm:pt modelId="{7C0ED052-A5D9-492E-809E-323EFB3AE3F5}" type="pres">
      <dgm:prSet presAssocID="{70E06AEE-D8B3-4543-AB02-17BCFB4B2BCD}" presName="connectorText" presStyleLbl="sibTrans2D1" presStyleIdx="2" presStyleCnt="5"/>
      <dgm:spPr/>
    </dgm:pt>
    <dgm:pt modelId="{7C3A1140-6D1F-4EAD-8B27-9F51B0437F2C}" type="pres">
      <dgm:prSet presAssocID="{8BAE3B6C-3585-4016-A87C-1C205CBC4910}" presName="node" presStyleLbl="node1" presStyleIdx="3" presStyleCnt="5" custLinFactNeighborX="-1191" custLinFactNeighborY="-633">
        <dgm:presLayoutVars>
          <dgm:bulletEnabled val="1"/>
        </dgm:presLayoutVars>
      </dgm:prSet>
      <dgm:spPr/>
    </dgm:pt>
    <dgm:pt modelId="{E69D7D75-8B76-4E2F-BE32-6D785709F054}" type="pres">
      <dgm:prSet presAssocID="{49CE2F32-1C30-4C6E-8EBF-F4AECA864DCF}" presName="sibTrans" presStyleLbl="sibTrans2D1" presStyleIdx="3" presStyleCnt="5"/>
      <dgm:spPr/>
    </dgm:pt>
    <dgm:pt modelId="{4E7ABFE5-7CE3-4D66-B725-152D4FB9D7CC}" type="pres">
      <dgm:prSet presAssocID="{49CE2F32-1C30-4C6E-8EBF-F4AECA864DCF}" presName="connectorText" presStyleLbl="sibTrans2D1" presStyleIdx="3" presStyleCnt="5"/>
      <dgm:spPr/>
    </dgm:pt>
    <dgm:pt modelId="{20B7F98D-62AE-4BC5-BB3F-248C3F0FCB3E}" type="pres">
      <dgm:prSet presAssocID="{6BB6E0BA-F93B-429E-85BD-241F0394A466}" presName="node" presStyleLbl="node1" presStyleIdx="4" presStyleCnt="5">
        <dgm:presLayoutVars>
          <dgm:bulletEnabled val="1"/>
        </dgm:presLayoutVars>
      </dgm:prSet>
      <dgm:spPr/>
    </dgm:pt>
    <dgm:pt modelId="{B97A90B3-DFB7-49B1-82BD-E37A3B96D272}" type="pres">
      <dgm:prSet presAssocID="{197F5A8D-1787-434A-8D1C-F22B6C7CDCB8}" presName="sibTrans" presStyleLbl="sibTrans2D1" presStyleIdx="4" presStyleCnt="5"/>
      <dgm:spPr/>
    </dgm:pt>
    <dgm:pt modelId="{832DF81D-F10B-4EAF-8FC5-21143BA325DD}" type="pres">
      <dgm:prSet presAssocID="{197F5A8D-1787-434A-8D1C-F22B6C7CDCB8}" presName="connectorText" presStyleLbl="sibTrans2D1" presStyleIdx="4" presStyleCnt="5"/>
      <dgm:spPr/>
    </dgm:pt>
  </dgm:ptLst>
  <dgm:cxnLst>
    <dgm:cxn modelId="{FAFDBB01-63E6-4546-A817-3E85A480D5D5}" type="presOf" srcId="{197F5A8D-1787-434A-8D1C-F22B6C7CDCB8}" destId="{B97A90B3-DFB7-49B1-82BD-E37A3B96D272}" srcOrd="0" destOrd="0" presId="urn:microsoft.com/office/officeart/2005/8/layout/cycle2"/>
    <dgm:cxn modelId="{F19FCB18-0F7B-4FF4-8952-39603F6B6A7D}" srcId="{6D577082-80AF-4169-B31A-1DC0C6D464FF}" destId="{6BB6E0BA-F93B-429E-85BD-241F0394A466}" srcOrd="4" destOrd="0" parTransId="{C7BF89AF-5EDF-4BC9-A3B2-A32E9B7F665D}" sibTransId="{197F5A8D-1787-434A-8D1C-F22B6C7CDCB8}"/>
    <dgm:cxn modelId="{45BF9F1C-60EF-427C-B8DC-FF69CF39B78A}" type="presOf" srcId="{70E06AEE-D8B3-4543-AB02-17BCFB4B2BCD}" destId="{69CC6FBC-A784-4BCF-8165-22B0558A811A}" srcOrd="0" destOrd="0" presId="urn:microsoft.com/office/officeart/2005/8/layout/cycle2"/>
    <dgm:cxn modelId="{3A61C332-6B3E-48A4-A9CB-5B556DF799C0}" srcId="{6D577082-80AF-4169-B31A-1DC0C6D464FF}" destId="{308C413E-3A1F-4AC0-8731-52BD991891CA}" srcOrd="2" destOrd="0" parTransId="{2348B030-AB1E-46CA-97EF-DF597699E6D1}" sibTransId="{70E06AEE-D8B3-4543-AB02-17BCFB4B2BCD}"/>
    <dgm:cxn modelId="{31D24C35-3000-4288-929F-CA2074C759CA}" type="presOf" srcId="{49CE2F32-1C30-4C6E-8EBF-F4AECA864DCF}" destId="{4E7ABFE5-7CE3-4D66-B725-152D4FB9D7CC}" srcOrd="1" destOrd="0" presId="urn:microsoft.com/office/officeart/2005/8/layout/cycle2"/>
    <dgm:cxn modelId="{9CA54B5E-3B5E-4233-80C9-3EAFEF4E3594}" srcId="{6D577082-80AF-4169-B31A-1DC0C6D464FF}" destId="{8BAE3B6C-3585-4016-A87C-1C205CBC4910}" srcOrd="3" destOrd="0" parTransId="{68CA1071-1459-4978-A7CF-127B0098E9B6}" sibTransId="{49CE2F32-1C30-4C6E-8EBF-F4AECA864DCF}"/>
    <dgm:cxn modelId="{58E1B05E-1059-42FF-839B-9B839B745ED1}" type="presOf" srcId="{70E06AEE-D8B3-4543-AB02-17BCFB4B2BCD}" destId="{7C0ED052-A5D9-492E-809E-323EFB3AE3F5}" srcOrd="1" destOrd="0" presId="urn:microsoft.com/office/officeart/2005/8/layout/cycle2"/>
    <dgm:cxn modelId="{5CEB7445-C00C-494A-92F2-E433B8CD9D44}" srcId="{6D577082-80AF-4169-B31A-1DC0C6D464FF}" destId="{B2670E33-2916-42C1-A4AD-F0E1F1E7078B}" srcOrd="0" destOrd="0" parTransId="{A849E300-A31D-4742-849A-6C637AB5006E}" sibTransId="{B116E9BE-9755-4415-A941-36FD48A2DE60}"/>
    <dgm:cxn modelId="{5A97DA4B-0737-4F01-BA0A-3893AD671F9D}" type="presOf" srcId="{6BB6E0BA-F93B-429E-85BD-241F0394A466}" destId="{20B7F98D-62AE-4BC5-BB3F-248C3F0FCB3E}" srcOrd="0" destOrd="0" presId="urn:microsoft.com/office/officeart/2005/8/layout/cycle2"/>
    <dgm:cxn modelId="{86ECB551-9F11-484A-A7F0-0C2A355A3B96}" type="presOf" srcId="{B2670E33-2916-42C1-A4AD-F0E1F1E7078B}" destId="{416BF8C5-61AE-4AF9-907A-A46784D410F6}" srcOrd="0" destOrd="0" presId="urn:microsoft.com/office/officeart/2005/8/layout/cycle2"/>
    <dgm:cxn modelId="{EC30CB7C-397D-42A0-AFD5-5268C493A3DF}" type="presOf" srcId="{6D577082-80AF-4169-B31A-1DC0C6D464FF}" destId="{B104DF8F-985E-4507-8ED3-7827990C9D7E}" srcOrd="0" destOrd="0" presId="urn:microsoft.com/office/officeart/2005/8/layout/cycle2"/>
    <dgm:cxn modelId="{1B40A78A-59BE-489C-857F-4B7F457D1F67}" type="presOf" srcId="{A3A7D318-741E-418F-A961-EF3076E12FC2}" destId="{C57EC805-C180-48F8-9411-E309622A0D2B}" srcOrd="1" destOrd="0" presId="urn:microsoft.com/office/officeart/2005/8/layout/cycle2"/>
    <dgm:cxn modelId="{7EFFE695-D6FF-4383-94CC-E0FCA6CB3F3D}" type="presOf" srcId="{8DECEC0A-3E01-42C4-8EE7-BE1EBD633ADB}" destId="{4C978B4F-B936-478D-A585-DF2FDC59C2BE}" srcOrd="0" destOrd="0" presId="urn:microsoft.com/office/officeart/2005/8/layout/cycle2"/>
    <dgm:cxn modelId="{65561EA6-269B-4530-BFA5-1DE5AE0152E4}" type="presOf" srcId="{49CE2F32-1C30-4C6E-8EBF-F4AECA864DCF}" destId="{E69D7D75-8B76-4E2F-BE32-6D785709F054}" srcOrd="0" destOrd="0" presId="urn:microsoft.com/office/officeart/2005/8/layout/cycle2"/>
    <dgm:cxn modelId="{8A89D3AD-DE3C-44ED-9E52-2B1F42FEC39C}" type="presOf" srcId="{B116E9BE-9755-4415-A941-36FD48A2DE60}" destId="{2A0E8C8A-4F68-4739-A4B3-E6E7E5F9924D}" srcOrd="0" destOrd="0" presId="urn:microsoft.com/office/officeart/2005/8/layout/cycle2"/>
    <dgm:cxn modelId="{BFE6C0B0-2831-4D18-9C58-CD7127A87EF2}" type="presOf" srcId="{B116E9BE-9755-4415-A941-36FD48A2DE60}" destId="{FF8B148B-3455-48D7-B6D7-A99CFF670437}" srcOrd="1" destOrd="0" presId="urn:microsoft.com/office/officeart/2005/8/layout/cycle2"/>
    <dgm:cxn modelId="{5CF729B9-9197-437D-9ACE-D69454A1141C}" type="presOf" srcId="{197F5A8D-1787-434A-8D1C-F22B6C7CDCB8}" destId="{832DF81D-F10B-4EAF-8FC5-21143BA325DD}" srcOrd="1" destOrd="0" presId="urn:microsoft.com/office/officeart/2005/8/layout/cycle2"/>
    <dgm:cxn modelId="{34ABB2D0-6536-400A-91B9-D47037636360}" type="presOf" srcId="{A3A7D318-741E-418F-A961-EF3076E12FC2}" destId="{52B66FB2-2D1C-4ACC-AF81-9EB28E66600C}" srcOrd="0" destOrd="0" presId="urn:microsoft.com/office/officeart/2005/8/layout/cycle2"/>
    <dgm:cxn modelId="{711996DD-3740-45F9-8585-489921915131}" type="presOf" srcId="{8BAE3B6C-3585-4016-A87C-1C205CBC4910}" destId="{7C3A1140-6D1F-4EAD-8B27-9F51B0437F2C}" srcOrd="0" destOrd="0" presId="urn:microsoft.com/office/officeart/2005/8/layout/cycle2"/>
    <dgm:cxn modelId="{12F280E3-8E9E-44B2-8757-450B04C11C38}" srcId="{6D577082-80AF-4169-B31A-1DC0C6D464FF}" destId="{8DECEC0A-3E01-42C4-8EE7-BE1EBD633ADB}" srcOrd="1" destOrd="0" parTransId="{BB4A1444-182A-4BE1-BBC6-B5383EB50F76}" sibTransId="{A3A7D318-741E-418F-A961-EF3076E12FC2}"/>
    <dgm:cxn modelId="{5E2068F6-0477-4290-9468-B36BF6CA6B41}" type="presOf" srcId="{308C413E-3A1F-4AC0-8731-52BD991891CA}" destId="{9E088AAC-3EBD-4C5F-97DB-F518200D1B9B}" srcOrd="0" destOrd="0" presId="urn:microsoft.com/office/officeart/2005/8/layout/cycle2"/>
    <dgm:cxn modelId="{88D80E8E-DD02-4F53-A591-22D1E869C334}" type="presParOf" srcId="{B104DF8F-985E-4507-8ED3-7827990C9D7E}" destId="{416BF8C5-61AE-4AF9-907A-A46784D410F6}" srcOrd="0" destOrd="0" presId="urn:microsoft.com/office/officeart/2005/8/layout/cycle2"/>
    <dgm:cxn modelId="{01AF2280-6587-4531-9BE5-262142C7C9A9}" type="presParOf" srcId="{B104DF8F-985E-4507-8ED3-7827990C9D7E}" destId="{2A0E8C8A-4F68-4739-A4B3-E6E7E5F9924D}" srcOrd="1" destOrd="0" presId="urn:microsoft.com/office/officeart/2005/8/layout/cycle2"/>
    <dgm:cxn modelId="{D5FB90FC-2893-4970-976D-520FA8B719DB}" type="presParOf" srcId="{2A0E8C8A-4F68-4739-A4B3-E6E7E5F9924D}" destId="{FF8B148B-3455-48D7-B6D7-A99CFF670437}" srcOrd="0" destOrd="0" presId="urn:microsoft.com/office/officeart/2005/8/layout/cycle2"/>
    <dgm:cxn modelId="{4191529A-F792-4BD9-BB68-CABA331D450F}" type="presParOf" srcId="{B104DF8F-985E-4507-8ED3-7827990C9D7E}" destId="{4C978B4F-B936-478D-A585-DF2FDC59C2BE}" srcOrd="2" destOrd="0" presId="urn:microsoft.com/office/officeart/2005/8/layout/cycle2"/>
    <dgm:cxn modelId="{1BEB6717-76B0-4A43-9FD9-32C5732CBCEC}" type="presParOf" srcId="{B104DF8F-985E-4507-8ED3-7827990C9D7E}" destId="{52B66FB2-2D1C-4ACC-AF81-9EB28E66600C}" srcOrd="3" destOrd="0" presId="urn:microsoft.com/office/officeart/2005/8/layout/cycle2"/>
    <dgm:cxn modelId="{34B37C93-FD10-44D0-8EBE-155DCD291CA4}" type="presParOf" srcId="{52B66FB2-2D1C-4ACC-AF81-9EB28E66600C}" destId="{C57EC805-C180-48F8-9411-E309622A0D2B}" srcOrd="0" destOrd="0" presId="urn:microsoft.com/office/officeart/2005/8/layout/cycle2"/>
    <dgm:cxn modelId="{C369EF78-6591-43A8-85C3-070C812935F7}" type="presParOf" srcId="{B104DF8F-985E-4507-8ED3-7827990C9D7E}" destId="{9E088AAC-3EBD-4C5F-97DB-F518200D1B9B}" srcOrd="4" destOrd="0" presId="urn:microsoft.com/office/officeart/2005/8/layout/cycle2"/>
    <dgm:cxn modelId="{4045B5E3-6A45-411A-A525-A372CBA88F8C}" type="presParOf" srcId="{B104DF8F-985E-4507-8ED3-7827990C9D7E}" destId="{69CC6FBC-A784-4BCF-8165-22B0558A811A}" srcOrd="5" destOrd="0" presId="urn:microsoft.com/office/officeart/2005/8/layout/cycle2"/>
    <dgm:cxn modelId="{FE4239B4-5D07-45BB-9CA4-7241F3F20B9B}" type="presParOf" srcId="{69CC6FBC-A784-4BCF-8165-22B0558A811A}" destId="{7C0ED052-A5D9-492E-809E-323EFB3AE3F5}" srcOrd="0" destOrd="0" presId="urn:microsoft.com/office/officeart/2005/8/layout/cycle2"/>
    <dgm:cxn modelId="{5D47379F-2CF7-4B5F-B5FB-F3D6801A26C5}" type="presParOf" srcId="{B104DF8F-985E-4507-8ED3-7827990C9D7E}" destId="{7C3A1140-6D1F-4EAD-8B27-9F51B0437F2C}" srcOrd="6" destOrd="0" presId="urn:microsoft.com/office/officeart/2005/8/layout/cycle2"/>
    <dgm:cxn modelId="{13A9033E-23FA-4695-800F-439BB2812CE3}" type="presParOf" srcId="{B104DF8F-985E-4507-8ED3-7827990C9D7E}" destId="{E69D7D75-8B76-4E2F-BE32-6D785709F054}" srcOrd="7" destOrd="0" presId="urn:microsoft.com/office/officeart/2005/8/layout/cycle2"/>
    <dgm:cxn modelId="{7A30969D-2D4A-49EF-BCA0-A408A5A9B865}" type="presParOf" srcId="{E69D7D75-8B76-4E2F-BE32-6D785709F054}" destId="{4E7ABFE5-7CE3-4D66-B725-152D4FB9D7CC}" srcOrd="0" destOrd="0" presId="urn:microsoft.com/office/officeart/2005/8/layout/cycle2"/>
    <dgm:cxn modelId="{AC80281A-E144-46ED-9D64-AEDE3A4D6783}" type="presParOf" srcId="{B104DF8F-985E-4507-8ED3-7827990C9D7E}" destId="{20B7F98D-62AE-4BC5-BB3F-248C3F0FCB3E}" srcOrd="8" destOrd="0" presId="urn:microsoft.com/office/officeart/2005/8/layout/cycle2"/>
    <dgm:cxn modelId="{78833C6F-6235-40B7-AF6F-829D03207419}" type="presParOf" srcId="{B104DF8F-985E-4507-8ED3-7827990C9D7E}" destId="{B97A90B3-DFB7-49B1-82BD-E37A3B96D272}" srcOrd="9" destOrd="0" presId="urn:microsoft.com/office/officeart/2005/8/layout/cycle2"/>
    <dgm:cxn modelId="{83F30AC3-0509-49E0-91BB-98C355D753BA}" type="presParOf" srcId="{B97A90B3-DFB7-49B1-82BD-E37A3B96D272}" destId="{832DF81D-F10B-4EAF-8FC5-21143BA325DD}"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D8647-7DCD-40A9-85CA-DA901CAD71F8}" type="doc">
      <dgm:prSet loTypeId="urn:microsoft.com/office/officeart/2005/8/layout/cycle2" loCatId="cycle" qsTypeId="urn:microsoft.com/office/officeart/2005/8/quickstyle/simple1" qsCatId="simple" csTypeId="urn:microsoft.com/office/officeart/2005/8/colors/accent5_2" csCatId="accent5" phldr="1"/>
      <dgm:spPr/>
      <dgm:t>
        <a:bodyPr/>
        <a:lstStyle/>
        <a:p>
          <a:endParaRPr lang="en-GB"/>
        </a:p>
      </dgm:t>
    </dgm:pt>
    <dgm:pt modelId="{2CFEFB86-7F3F-49FE-BDC9-675F56BAD740}">
      <dgm:prSet phldrT="[Text]"/>
      <dgm:spPr/>
      <dgm:t>
        <a:bodyPr/>
        <a:lstStyle/>
        <a:p>
          <a:r>
            <a:rPr lang="en-US" b="1" dirty="0"/>
            <a:t>Evolution of integration architectures towards web API</a:t>
          </a:r>
          <a:endParaRPr lang="en-GB" b="1" dirty="0"/>
        </a:p>
      </dgm:t>
    </dgm:pt>
    <dgm:pt modelId="{B383359A-AFA1-4D26-A362-259ED063BF1A}" type="parTrans" cxnId="{23011447-49CC-4051-8BB5-F36B356B7CED}">
      <dgm:prSet/>
      <dgm:spPr/>
      <dgm:t>
        <a:bodyPr/>
        <a:lstStyle/>
        <a:p>
          <a:endParaRPr lang="en-GB"/>
        </a:p>
      </dgm:t>
    </dgm:pt>
    <dgm:pt modelId="{844BAA47-9F04-42A9-B56A-0D8E7AAFDF1D}" type="sibTrans" cxnId="{23011447-49CC-4051-8BB5-F36B356B7CED}">
      <dgm:prSet/>
      <dgm:spPr/>
      <dgm:t>
        <a:bodyPr/>
        <a:lstStyle/>
        <a:p>
          <a:endParaRPr lang="en-GB"/>
        </a:p>
      </dgm:t>
    </dgm:pt>
    <dgm:pt modelId="{7BA9DCD4-8653-4E33-94E2-003C2380000C}">
      <dgm:prSet phldrT="[Text]"/>
      <dgm:spPr/>
      <dgm:t>
        <a:bodyPr/>
        <a:lstStyle/>
        <a:p>
          <a:r>
            <a:rPr lang="en-US" b="1"/>
            <a:t>Managing transaction end-to-end</a:t>
          </a:r>
          <a:endParaRPr lang="en-GB" b="1" dirty="0"/>
        </a:p>
      </dgm:t>
    </dgm:pt>
    <dgm:pt modelId="{293EFA3A-A2B8-41A6-99FD-11C06EDC5A99}" type="parTrans" cxnId="{F828D6FE-1A05-4F7D-8943-869835AC7A2A}">
      <dgm:prSet/>
      <dgm:spPr/>
      <dgm:t>
        <a:bodyPr/>
        <a:lstStyle/>
        <a:p>
          <a:endParaRPr lang="en-GB"/>
        </a:p>
      </dgm:t>
    </dgm:pt>
    <dgm:pt modelId="{9226BCC0-3214-4ECE-9B34-F43EBBFDEE48}" type="sibTrans" cxnId="{F828D6FE-1A05-4F7D-8943-869835AC7A2A}">
      <dgm:prSet/>
      <dgm:spPr/>
      <dgm:t>
        <a:bodyPr/>
        <a:lstStyle/>
        <a:p>
          <a:endParaRPr lang="en-GB"/>
        </a:p>
      </dgm:t>
    </dgm:pt>
    <dgm:pt modelId="{665E7C5B-E95E-4C7D-BF84-8B2F94E64421}">
      <dgm:prSet phldrT="[Text]"/>
      <dgm:spPr/>
      <dgm:t>
        <a:bodyPr/>
        <a:lstStyle/>
        <a:p>
          <a:r>
            <a:rPr lang="en-US" b="1" dirty="0">
              <a:ea typeface="Source Sans Pro" panose="020B0503030403020204" pitchFamily="34" charset="0"/>
            </a:rPr>
            <a:t>Composable platform to add value added service</a:t>
          </a:r>
          <a:endParaRPr lang="en-GB" b="1" dirty="0"/>
        </a:p>
      </dgm:t>
    </dgm:pt>
    <dgm:pt modelId="{2B0E4AD6-DC74-4052-A6E8-9962525BC1FC}" type="parTrans" cxnId="{51598112-0ADF-4747-A3D1-061627E3053D}">
      <dgm:prSet/>
      <dgm:spPr/>
      <dgm:t>
        <a:bodyPr/>
        <a:lstStyle/>
        <a:p>
          <a:endParaRPr lang="en-GB"/>
        </a:p>
      </dgm:t>
    </dgm:pt>
    <dgm:pt modelId="{7725BD02-3038-4F4B-871B-E5B91C668670}" type="sibTrans" cxnId="{51598112-0ADF-4747-A3D1-061627E3053D}">
      <dgm:prSet/>
      <dgm:spPr/>
      <dgm:t>
        <a:bodyPr/>
        <a:lstStyle/>
        <a:p>
          <a:endParaRPr lang="en-GB"/>
        </a:p>
      </dgm:t>
    </dgm:pt>
    <dgm:pt modelId="{DC39B6FE-E2CD-40A6-9A37-B909679B5A1D}">
      <dgm:prSet phldrT="[Text]"/>
      <dgm:spPr/>
      <dgm:t>
        <a:bodyPr/>
        <a:lstStyle/>
        <a:p>
          <a:r>
            <a:rPr lang="en-US" b="1" dirty="0"/>
            <a:t>Tooling that satisfies the need for contracts, documentation </a:t>
          </a:r>
          <a:br>
            <a:rPr lang="en-US" b="1" dirty="0"/>
          </a:br>
          <a:r>
            <a:rPr lang="en-US" b="1" dirty="0"/>
            <a:t>and discovery</a:t>
          </a:r>
          <a:endParaRPr lang="en-GB" b="1" dirty="0"/>
        </a:p>
      </dgm:t>
    </dgm:pt>
    <dgm:pt modelId="{B40DE169-ECC8-43F0-9C0F-C2D9873C4BAA}" type="parTrans" cxnId="{EC8C5201-C3BA-442A-8D4B-CB8AF2D6A17E}">
      <dgm:prSet/>
      <dgm:spPr/>
      <dgm:t>
        <a:bodyPr/>
        <a:lstStyle/>
        <a:p>
          <a:endParaRPr lang="en-GB"/>
        </a:p>
      </dgm:t>
    </dgm:pt>
    <dgm:pt modelId="{133B68BD-4973-480D-A856-368C6BF6D404}" type="sibTrans" cxnId="{EC8C5201-C3BA-442A-8D4B-CB8AF2D6A17E}">
      <dgm:prSet/>
      <dgm:spPr/>
      <dgm:t>
        <a:bodyPr/>
        <a:lstStyle/>
        <a:p>
          <a:endParaRPr lang="en-GB"/>
        </a:p>
      </dgm:t>
    </dgm:pt>
    <dgm:pt modelId="{14A81902-5841-4D8D-8759-CEB86D5B522B}">
      <dgm:prSet phldrT="[Text]"/>
      <dgm:spPr/>
      <dgm:t>
        <a:bodyPr/>
        <a:lstStyle/>
        <a:p>
          <a:r>
            <a:rPr lang="en-GB" b="1" dirty="0"/>
            <a:t>Respond to technology shift </a:t>
          </a:r>
        </a:p>
      </dgm:t>
    </dgm:pt>
    <dgm:pt modelId="{8C361642-6B04-4429-8BFA-88413C686175}" type="parTrans" cxnId="{5D4D0C4E-6661-4000-AE4F-0FF7A10FCE22}">
      <dgm:prSet/>
      <dgm:spPr/>
      <dgm:t>
        <a:bodyPr/>
        <a:lstStyle/>
        <a:p>
          <a:endParaRPr lang="en-GB"/>
        </a:p>
      </dgm:t>
    </dgm:pt>
    <dgm:pt modelId="{BD7ABF7F-8A4E-42CB-8CB8-4A368D046387}" type="sibTrans" cxnId="{5D4D0C4E-6661-4000-AE4F-0FF7A10FCE22}">
      <dgm:prSet/>
      <dgm:spPr/>
      <dgm:t>
        <a:bodyPr/>
        <a:lstStyle/>
        <a:p>
          <a:endParaRPr lang="en-GB"/>
        </a:p>
      </dgm:t>
    </dgm:pt>
    <dgm:pt modelId="{ECF05E1F-A0FD-4E39-BBFC-5942E2E4AC66}" type="pres">
      <dgm:prSet presAssocID="{690D8647-7DCD-40A9-85CA-DA901CAD71F8}" presName="cycle" presStyleCnt="0">
        <dgm:presLayoutVars>
          <dgm:dir/>
          <dgm:resizeHandles val="exact"/>
        </dgm:presLayoutVars>
      </dgm:prSet>
      <dgm:spPr/>
    </dgm:pt>
    <dgm:pt modelId="{BC9AC11D-1E86-4AF4-B2E2-9189F15EE8D5}" type="pres">
      <dgm:prSet presAssocID="{2CFEFB86-7F3F-49FE-BDC9-675F56BAD740}" presName="node" presStyleLbl="node1" presStyleIdx="0" presStyleCnt="5">
        <dgm:presLayoutVars>
          <dgm:bulletEnabled val="1"/>
        </dgm:presLayoutVars>
      </dgm:prSet>
      <dgm:spPr/>
    </dgm:pt>
    <dgm:pt modelId="{1497AA57-C74E-4517-AFC6-2A9544700978}" type="pres">
      <dgm:prSet presAssocID="{844BAA47-9F04-42A9-B56A-0D8E7AAFDF1D}" presName="sibTrans" presStyleLbl="sibTrans2D1" presStyleIdx="0" presStyleCnt="5"/>
      <dgm:spPr/>
    </dgm:pt>
    <dgm:pt modelId="{5B8F8F1A-7F5E-4108-A3CC-7B906BAD4A52}" type="pres">
      <dgm:prSet presAssocID="{844BAA47-9F04-42A9-B56A-0D8E7AAFDF1D}" presName="connectorText" presStyleLbl="sibTrans2D1" presStyleIdx="0" presStyleCnt="5"/>
      <dgm:spPr/>
    </dgm:pt>
    <dgm:pt modelId="{36D91A1B-16FC-4EB1-9546-152D45E4432D}" type="pres">
      <dgm:prSet presAssocID="{7BA9DCD4-8653-4E33-94E2-003C2380000C}" presName="node" presStyleLbl="node1" presStyleIdx="1" presStyleCnt="5">
        <dgm:presLayoutVars>
          <dgm:bulletEnabled val="1"/>
        </dgm:presLayoutVars>
      </dgm:prSet>
      <dgm:spPr/>
    </dgm:pt>
    <dgm:pt modelId="{7E581C7C-4B21-4440-BBD9-BA2CB3AF1DD1}" type="pres">
      <dgm:prSet presAssocID="{9226BCC0-3214-4ECE-9B34-F43EBBFDEE48}" presName="sibTrans" presStyleLbl="sibTrans2D1" presStyleIdx="1" presStyleCnt="5"/>
      <dgm:spPr/>
    </dgm:pt>
    <dgm:pt modelId="{77CB6296-E5E8-413F-A471-01A2932C5A46}" type="pres">
      <dgm:prSet presAssocID="{9226BCC0-3214-4ECE-9B34-F43EBBFDEE48}" presName="connectorText" presStyleLbl="sibTrans2D1" presStyleIdx="1" presStyleCnt="5"/>
      <dgm:spPr/>
    </dgm:pt>
    <dgm:pt modelId="{C3B2EFC1-6D03-4C8F-BB8F-542BF806609A}" type="pres">
      <dgm:prSet presAssocID="{665E7C5B-E95E-4C7D-BF84-8B2F94E64421}" presName="node" presStyleLbl="node1" presStyleIdx="2" presStyleCnt="5">
        <dgm:presLayoutVars>
          <dgm:bulletEnabled val="1"/>
        </dgm:presLayoutVars>
      </dgm:prSet>
      <dgm:spPr/>
    </dgm:pt>
    <dgm:pt modelId="{41737E3F-39C6-42A0-977B-9366D0362D1B}" type="pres">
      <dgm:prSet presAssocID="{7725BD02-3038-4F4B-871B-E5B91C668670}" presName="sibTrans" presStyleLbl="sibTrans2D1" presStyleIdx="2" presStyleCnt="5"/>
      <dgm:spPr/>
    </dgm:pt>
    <dgm:pt modelId="{A80CA526-E638-4FDF-B3B7-123D52CBC08C}" type="pres">
      <dgm:prSet presAssocID="{7725BD02-3038-4F4B-871B-E5B91C668670}" presName="connectorText" presStyleLbl="sibTrans2D1" presStyleIdx="2" presStyleCnt="5"/>
      <dgm:spPr/>
    </dgm:pt>
    <dgm:pt modelId="{639C6F2D-AD09-4580-8D80-DBD86E97F724}" type="pres">
      <dgm:prSet presAssocID="{DC39B6FE-E2CD-40A6-9A37-B909679B5A1D}" presName="node" presStyleLbl="node1" presStyleIdx="3" presStyleCnt="5">
        <dgm:presLayoutVars>
          <dgm:bulletEnabled val="1"/>
        </dgm:presLayoutVars>
      </dgm:prSet>
      <dgm:spPr/>
    </dgm:pt>
    <dgm:pt modelId="{E3D620C4-3B1D-4554-B55D-048B5A5F4881}" type="pres">
      <dgm:prSet presAssocID="{133B68BD-4973-480D-A856-368C6BF6D404}" presName="sibTrans" presStyleLbl="sibTrans2D1" presStyleIdx="3" presStyleCnt="5"/>
      <dgm:spPr/>
    </dgm:pt>
    <dgm:pt modelId="{415A838B-50E9-4717-A036-537BF9EE41CC}" type="pres">
      <dgm:prSet presAssocID="{133B68BD-4973-480D-A856-368C6BF6D404}" presName="connectorText" presStyleLbl="sibTrans2D1" presStyleIdx="3" presStyleCnt="5"/>
      <dgm:spPr/>
    </dgm:pt>
    <dgm:pt modelId="{0093BBA6-FB6B-4A81-95B7-FFF0CF766CDF}" type="pres">
      <dgm:prSet presAssocID="{14A81902-5841-4D8D-8759-CEB86D5B522B}" presName="node" presStyleLbl="node1" presStyleIdx="4" presStyleCnt="5">
        <dgm:presLayoutVars>
          <dgm:bulletEnabled val="1"/>
        </dgm:presLayoutVars>
      </dgm:prSet>
      <dgm:spPr/>
    </dgm:pt>
    <dgm:pt modelId="{D29C2708-9D40-4E6C-BAB7-130C7F7FC46A}" type="pres">
      <dgm:prSet presAssocID="{BD7ABF7F-8A4E-42CB-8CB8-4A368D046387}" presName="sibTrans" presStyleLbl="sibTrans2D1" presStyleIdx="4" presStyleCnt="5"/>
      <dgm:spPr/>
    </dgm:pt>
    <dgm:pt modelId="{32A7554B-3164-46F5-96B5-A560682F7DF4}" type="pres">
      <dgm:prSet presAssocID="{BD7ABF7F-8A4E-42CB-8CB8-4A368D046387}" presName="connectorText" presStyleLbl="sibTrans2D1" presStyleIdx="4" presStyleCnt="5"/>
      <dgm:spPr/>
    </dgm:pt>
  </dgm:ptLst>
  <dgm:cxnLst>
    <dgm:cxn modelId="{EC8C5201-C3BA-442A-8D4B-CB8AF2D6A17E}" srcId="{690D8647-7DCD-40A9-85CA-DA901CAD71F8}" destId="{DC39B6FE-E2CD-40A6-9A37-B909679B5A1D}" srcOrd="3" destOrd="0" parTransId="{B40DE169-ECC8-43F0-9C0F-C2D9873C4BAA}" sibTransId="{133B68BD-4973-480D-A856-368C6BF6D404}"/>
    <dgm:cxn modelId="{AACDE70A-FD38-41E5-8DC3-9253FA562F44}" type="presOf" srcId="{BD7ABF7F-8A4E-42CB-8CB8-4A368D046387}" destId="{D29C2708-9D40-4E6C-BAB7-130C7F7FC46A}" srcOrd="0" destOrd="0" presId="urn:microsoft.com/office/officeart/2005/8/layout/cycle2"/>
    <dgm:cxn modelId="{51598112-0ADF-4747-A3D1-061627E3053D}" srcId="{690D8647-7DCD-40A9-85CA-DA901CAD71F8}" destId="{665E7C5B-E95E-4C7D-BF84-8B2F94E64421}" srcOrd="2" destOrd="0" parTransId="{2B0E4AD6-DC74-4052-A6E8-9962525BC1FC}" sibTransId="{7725BD02-3038-4F4B-871B-E5B91C668670}"/>
    <dgm:cxn modelId="{A776BA14-2867-462E-A1C5-358B2313FD7F}" type="presOf" srcId="{133B68BD-4973-480D-A856-368C6BF6D404}" destId="{E3D620C4-3B1D-4554-B55D-048B5A5F4881}" srcOrd="0" destOrd="0" presId="urn:microsoft.com/office/officeart/2005/8/layout/cycle2"/>
    <dgm:cxn modelId="{8DE5AB20-E9B1-49A2-9C78-47D35E86471D}" type="presOf" srcId="{2CFEFB86-7F3F-49FE-BDC9-675F56BAD740}" destId="{BC9AC11D-1E86-4AF4-B2E2-9189F15EE8D5}" srcOrd="0" destOrd="0" presId="urn:microsoft.com/office/officeart/2005/8/layout/cycle2"/>
    <dgm:cxn modelId="{52A5592D-0C85-424A-B5DC-5DB7EBB54B82}" type="presOf" srcId="{844BAA47-9F04-42A9-B56A-0D8E7AAFDF1D}" destId="{1497AA57-C74E-4517-AFC6-2A9544700978}" srcOrd="0" destOrd="0" presId="urn:microsoft.com/office/officeart/2005/8/layout/cycle2"/>
    <dgm:cxn modelId="{65F0D93C-4384-4E3F-82EF-4410AA62A297}" type="presOf" srcId="{DC39B6FE-E2CD-40A6-9A37-B909679B5A1D}" destId="{639C6F2D-AD09-4580-8D80-DBD86E97F724}" srcOrd="0" destOrd="0" presId="urn:microsoft.com/office/officeart/2005/8/layout/cycle2"/>
    <dgm:cxn modelId="{B059D75D-D909-4F52-A861-A1F624327933}" type="presOf" srcId="{7BA9DCD4-8653-4E33-94E2-003C2380000C}" destId="{36D91A1B-16FC-4EB1-9546-152D45E4432D}" srcOrd="0" destOrd="0" presId="urn:microsoft.com/office/officeart/2005/8/layout/cycle2"/>
    <dgm:cxn modelId="{8C401D45-3F4A-4750-BF83-5887D191982A}" type="presOf" srcId="{BD7ABF7F-8A4E-42CB-8CB8-4A368D046387}" destId="{32A7554B-3164-46F5-96B5-A560682F7DF4}" srcOrd="1" destOrd="0" presId="urn:microsoft.com/office/officeart/2005/8/layout/cycle2"/>
    <dgm:cxn modelId="{14C05D45-BE1F-4216-8882-F0D8C20D3A4A}" type="presOf" srcId="{133B68BD-4973-480D-A856-368C6BF6D404}" destId="{415A838B-50E9-4717-A036-537BF9EE41CC}" srcOrd="1" destOrd="0" presId="urn:microsoft.com/office/officeart/2005/8/layout/cycle2"/>
    <dgm:cxn modelId="{4F4FEC46-460D-4DF5-9F0A-8D4ECA8E3761}" type="presOf" srcId="{9226BCC0-3214-4ECE-9B34-F43EBBFDEE48}" destId="{7E581C7C-4B21-4440-BBD9-BA2CB3AF1DD1}" srcOrd="0" destOrd="0" presId="urn:microsoft.com/office/officeart/2005/8/layout/cycle2"/>
    <dgm:cxn modelId="{23011447-49CC-4051-8BB5-F36B356B7CED}" srcId="{690D8647-7DCD-40A9-85CA-DA901CAD71F8}" destId="{2CFEFB86-7F3F-49FE-BDC9-675F56BAD740}" srcOrd="0" destOrd="0" parTransId="{B383359A-AFA1-4D26-A362-259ED063BF1A}" sibTransId="{844BAA47-9F04-42A9-B56A-0D8E7AAFDF1D}"/>
    <dgm:cxn modelId="{7E71EE47-5AC3-4B4A-B0EA-CACC434051FE}" type="presOf" srcId="{9226BCC0-3214-4ECE-9B34-F43EBBFDEE48}" destId="{77CB6296-E5E8-413F-A471-01A2932C5A46}" srcOrd="1" destOrd="0" presId="urn:microsoft.com/office/officeart/2005/8/layout/cycle2"/>
    <dgm:cxn modelId="{5D4D0C4E-6661-4000-AE4F-0FF7A10FCE22}" srcId="{690D8647-7DCD-40A9-85CA-DA901CAD71F8}" destId="{14A81902-5841-4D8D-8759-CEB86D5B522B}" srcOrd="4" destOrd="0" parTransId="{8C361642-6B04-4429-8BFA-88413C686175}" sibTransId="{BD7ABF7F-8A4E-42CB-8CB8-4A368D046387}"/>
    <dgm:cxn modelId="{A9B2D44F-9203-46BC-8A18-FDDD50193E1D}" type="presOf" srcId="{7725BD02-3038-4F4B-871B-E5B91C668670}" destId="{41737E3F-39C6-42A0-977B-9366D0362D1B}" srcOrd="0" destOrd="0" presId="urn:microsoft.com/office/officeart/2005/8/layout/cycle2"/>
    <dgm:cxn modelId="{FD841DA9-E608-4801-BA3F-113584BB2944}" type="presOf" srcId="{844BAA47-9F04-42A9-B56A-0D8E7AAFDF1D}" destId="{5B8F8F1A-7F5E-4108-A3CC-7B906BAD4A52}" srcOrd="1" destOrd="0" presId="urn:microsoft.com/office/officeart/2005/8/layout/cycle2"/>
    <dgm:cxn modelId="{92323EAE-1496-4A8F-866C-2F4DFA8149CC}" type="presOf" srcId="{665E7C5B-E95E-4C7D-BF84-8B2F94E64421}" destId="{C3B2EFC1-6D03-4C8F-BB8F-542BF806609A}" srcOrd="0" destOrd="0" presId="urn:microsoft.com/office/officeart/2005/8/layout/cycle2"/>
    <dgm:cxn modelId="{1D9D93BE-9521-4B7C-A0D7-A99F334E6279}" type="presOf" srcId="{7725BD02-3038-4F4B-871B-E5B91C668670}" destId="{A80CA526-E638-4FDF-B3B7-123D52CBC08C}" srcOrd="1" destOrd="0" presId="urn:microsoft.com/office/officeart/2005/8/layout/cycle2"/>
    <dgm:cxn modelId="{F83F22EA-3171-4F45-AB10-49E1805F1937}" type="presOf" srcId="{690D8647-7DCD-40A9-85CA-DA901CAD71F8}" destId="{ECF05E1F-A0FD-4E39-BBFC-5942E2E4AC66}" srcOrd="0" destOrd="0" presId="urn:microsoft.com/office/officeart/2005/8/layout/cycle2"/>
    <dgm:cxn modelId="{D3F0F7EA-6819-47E6-8BAF-8983F45C6ABA}" type="presOf" srcId="{14A81902-5841-4D8D-8759-CEB86D5B522B}" destId="{0093BBA6-FB6B-4A81-95B7-FFF0CF766CDF}" srcOrd="0" destOrd="0" presId="urn:microsoft.com/office/officeart/2005/8/layout/cycle2"/>
    <dgm:cxn modelId="{F828D6FE-1A05-4F7D-8943-869835AC7A2A}" srcId="{690D8647-7DCD-40A9-85CA-DA901CAD71F8}" destId="{7BA9DCD4-8653-4E33-94E2-003C2380000C}" srcOrd="1" destOrd="0" parTransId="{293EFA3A-A2B8-41A6-99FD-11C06EDC5A99}" sibTransId="{9226BCC0-3214-4ECE-9B34-F43EBBFDEE48}"/>
    <dgm:cxn modelId="{41228936-1228-4595-89CA-9C25016C8745}" type="presParOf" srcId="{ECF05E1F-A0FD-4E39-BBFC-5942E2E4AC66}" destId="{BC9AC11D-1E86-4AF4-B2E2-9189F15EE8D5}" srcOrd="0" destOrd="0" presId="urn:microsoft.com/office/officeart/2005/8/layout/cycle2"/>
    <dgm:cxn modelId="{CEDD576A-2178-4EB5-9A55-E744B8B0B92D}" type="presParOf" srcId="{ECF05E1F-A0FD-4E39-BBFC-5942E2E4AC66}" destId="{1497AA57-C74E-4517-AFC6-2A9544700978}" srcOrd="1" destOrd="0" presId="urn:microsoft.com/office/officeart/2005/8/layout/cycle2"/>
    <dgm:cxn modelId="{31F2125B-C16C-4362-AAB4-906C30089E8D}" type="presParOf" srcId="{1497AA57-C74E-4517-AFC6-2A9544700978}" destId="{5B8F8F1A-7F5E-4108-A3CC-7B906BAD4A52}" srcOrd="0" destOrd="0" presId="urn:microsoft.com/office/officeart/2005/8/layout/cycle2"/>
    <dgm:cxn modelId="{50179F1B-9C2F-4786-B389-3C4430161BB7}" type="presParOf" srcId="{ECF05E1F-A0FD-4E39-BBFC-5942E2E4AC66}" destId="{36D91A1B-16FC-4EB1-9546-152D45E4432D}" srcOrd="2" destOrd="0" presId="urn:microsoft.com/office/officeart/2005/8/layout/cycle2"/>
    <dgm:cxn modelId="{08DE44FD-EB2F-4542-B147-18927C663C8A}" type="presParOf" srcId="{ECF05E1F-A0FD-4E39-BBFC-5942E2E4AC66}" destId="{7E581C7C-4B21-4440-BBD9-BA2CB3AF1DD1}" srcOrd="3" destOrd="0" presId="urn:microsoft.com/office/officeart/2005/8/layout/cycle2"/>
    <dgm:cxn modelId="{9FFAFFEA-804A-4A99-9C93-03702F9DFD6F}" type="presParOf" srcId="{7E581C7C-4B21-4440-BBD9-BA2CB3AF1DD1}" destId="{77CB6296-E5E8-413F-A471-01A2932C5A46}" srcOrd="0" destOrd="0" presId="urn:microsoft.com/office/officeart/2005/8/layout/cycle2"/>
    <dgm:cxn modelId="{C5A073CB-50AD-42A9-86D2-A0E687784FE5}" type="presParOf" srcId="{ECF05E1F-A0FD-4E39-BBFC-5942E2E4AC66}" destId="{C3B2EFC1-6D03-4C8F-BB8F-542BF806609A}" srcOrd="4" destOrd="0" presId="urn:microsoft.com/office/officeart/2005/8/layout/cycle2"/>
    <dgm:cxn modelId="{04C9AC72-5335-4330-9DA8-0BAC97B3ECFD}" type="presParOf" srcId="{ECF05E1F-A0FD-4E39-BBFC-5942E2E4AC66}" destId="{41737E3F-39C6-42A0-977B-9366D0362D1B}" srcOrd="5" destOrd="0" presId="urn:microsoft.com/office/officeart/2005/8/layout/cycle2"/>
    <dgm:cxn modelId="{2DEDA444-6579-401A-A663-B2FE2023F54C}" type="presParOf" srcId="{41737E3F-39C6-42A0-977B-9366D0362D1B}" destId="{A80CA526-E638-4FDF-B3B7-123D52CBC08C}" srcOrd="0" destOrd="0" presId="urn:microsoft.com/office/officeart/2005/8/layout/cycle2"/>
    <dgm:cxn modelId="{69F029CD-C88F-4B9A-B800-86F43796BCEE}" type="presParOf" srcId="{ECF05E1F-A0FD-4E39-BBFC-5942E2E4AC66}" destId="{639C6F2D-AD09-4580-8D80-DBD86E97F724}" srcOrd="6" destOrd="0" presId="urn:microsoft.com/office/officeart/2005/8/layout/cycle2"/>
    <dgm:cxn modelId="{BB2BED94-145C-4E5B-A0C7-1028849E47D6}" type="presParOf" srcId="{ECF05E1F-A0FD-4E39-BBFC-5942E2E4AC66}" destId="{E3D620C4-3B1D-4554-B55D-048B5A5F4881}" srcOrd="7" destOrd="0" presId="urn:microsoft.com/office/officeart/2005/8/layout/cycle2"/>
    <dgm:cxn modelId="{C9E2953A-CB52-4A1C-8B6D-7AF8A4DF0C65}" type="presParOf" srcId="{E3D620C4-3B1D-4554-B55D-048B5A5F4881}" destId="{415A838B-50E9-4717-A036-537BF9EE41CC}" srcOrd="0" destOrd="0" presId="urn:microsoft.com/office/officeart/2005/8/layout/cycle2"/>
    <dgm:cxn modelId="{81AE3F7B-78A4-4E2D-88DD-F67F5D5ACE0C}" type="presParOf" srcId="{ECF05E1F-A0FD-4E39-BBFC-5942E2E4AC66}" destId="{0093BBA6-FB6B-4A81-95B7-FFF0CF766CDF}" srcOrd="8" destOrd="0" presId="urn:microsoft.com/office/officeart/2005/8/layout/cycle2"/>
    <dgm:cxn modelId="{D6644262-BDFC-4644-8391-E7AAEC669B69}" type="presParOf" srcId="{ECF05E1F-A0FD-4E39-BBFC-5942E2E4AC66}" destId="{D29C2708-9D40-4E6C-BAB7-130C7F7FC46A}" srcOrd="9" destOrd="0" presId="urn:microsoft.com/office/officeart/2005/8/layout/cycle2"/>
    <dgm:cxn modelId="{62C93E9F-3550-4B39-A93D-F8E29944714C}" type="presParOf" srcId="{D29C2708-9D40-4E6C-BAB7-130C7F7FC46A}" destId="{32A7554B-3164-46F5-96B5-A560682F7DF4}"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E8048-44E7-4B73-BC92-D3A49D2B5243}">
      <dsp:nvSpPr>
        <dsp:cNvPr id="0" name=""/>
        <dsp:cNvSpPr/>
      </dsp:nvSpPr>
      <dsp:spPr>
        <a:xfrm rot="5400000">
          <a:off x="5751045" y="-2390966"/>
          <a:ext cx="803985" cy="5791094"/>
        </a:xfrm>
        <a:prstGeom prst="round2SameRect">
          <a:avLst/>
        </a:prstGeom>
        <a:solidFill>
          <a:srgbClr val="970254">
            <a:tint val="40000"/>
            <a:alpha val="90000"/>
            <a:hueOff val="0"/>
            <a:satOff val="0"/>
            <a:lumOff val="0"/>
            <a:alphaOff val="0"/>
          </a:srgbClr>
        </a:solidFill>
        <a:ln w="9525" cap="flat" cmpd="sng" algn="ctr">
          <a:solidFill>
            <a:srgbClr val="970254">
              <a:tint val="40000"/>
              <a:alpha val="90000"/>
              <a:hueOff val="0"/>
              <a:satOff val="0"/>
              <a:lumOff val="0"/>
              <a:alphaOff val="0"/>
            </a:srgbClr>
          </a:solidFill>
          <a:prstDash val="solid"/>
          <a:miter lim="800000"/>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0000">
                  <a:hueOff val="0"/>
                  <a:satOff val="0"/>
                  <a:lumOff val="0"/>
                  <a:alphaOff val="0"/>
                </a:srgbClr>
              </a:solidFill>
              <a:latin typeface="Arial"/>
              <a:ea typeface="+mn-ea"/>
              <a:cs typeface="+mn-cs"/>
            </a:rPr>
            <a:t>Exchange of ISO 20022 instruction real-time</a:t>
          </a:r>
          <a:endParaRPr lang="en-GB" sz="1800" kern="1200" dirty="0">
            <a:solidFill>
              <a:srgbClr val="000000">
                <a:hueOff val="0"/>
                <a:satOff val="0"/>
                <a:lumOff val="0"/>
                <a:alphaOff val="0"/>
              </a:srgbClr>
            </a:solidFill>
            <a:latin typeface="Arial"/>
            <a:ea typeface="+mn-ea"/>
            <a:cs typeface="+mn-cs"/>
          </a:endParaRPr>
        </a:p>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a:ea typeface="+mn-ea"/>
              <a:cs typeface="+mn-cs"/>
            </a:rPr>
            <a:t>Facilitating the industry migration to ISO 20022</a:t>
          </a:r>
        </a:p>
      </dsp:txBody>
      <dsp:txXfrm rot="-5400000">
        <a:off x="3257491" y="141835"/>
        <a:ext cx="5751847" cy="725491"/>
      </dsp:txXfrm>
    </dsp:sp>
    <dsp:sp modelId="{79AE2868-1A95-46B8-9D91-F53E0F6AFA49}">
      <dsp:nvSpPr>
        <dsp:cNvPr id="0" name=""/>
        <dsp:cNvSpPr/>
      </dsp:nvSpPr>
      <dsp:spPr>
        <a:xfrm>
          <a:off x="0" y="2089"/>
          <a:ext cx="3257490" cy="1004981"/>
        </a:xfrm>
        <a:prstGeom prst="roundRect">
          <a:avLst/>
        </a:prstGeom>
        <a:gradFill rotWithShape="0">
          <a:gsLst>
            <a:gs pos="0">
              <a:srgbClr val="970254">
                <a:hueOff val="0"/>
                <a:satOff val="0"/>
                <a:lumOff val="0"/>
                <a:alphaOff val="0"/>
                <a:shade val="51000"/>
                <a:satMod val="130000"/>
              </a:srgbClr>
            </a:gs>
            <a:gs pos="80000">
              <a:srgbClr val="970254">
                <a:hueOff val="0"/>
                <a:satOff val="0"/>
                <a:lumOff val="0"/>
                <a:alphaOff val="0"/>
                <a:shade val="93000"/>
                <a:satMod val="130000"/>
              </a:srgbClr>
            </a:gs>
            <a:gs pos="100000">
              <a:srgbClr val="970254">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FFFF"/>
              </a:solidFill>
              <a:latin typeface="Arial"/>
              <a:ea typeface="+mn-ea"/>
              <a:cs typeface="+mn-cs"/>
            </a:rPr>
            <a:t>Corporate Strategy</a:t>
          </a:r>
        </a:p>
      </dsp:txBody>
      <dsp:txXfrm>
        <a:off x="49059" y="51148"/>
        <a:ext cx="3159372" cy="906863"/>
      </dsp:txXfrm>
    </dsp:sp>
    <dsp:sp modelId="{40BB2156-0D2A-4971-9B9F-F090F0653270}">
      <dsp:nvSpPr>
        <dsp:cNvPr id="0" name=""/>
        <dsp:cNvSpPr/>
      </dsp:nvSpPr>
      <dsp:spPr>
        <a:xfrm rot="5400000">
          <a:off x="5751045" y="-1335736"/>
          <a:ext cx="803985" cy="5791094"/>
        </a:xfrm>
        <a:prstGeom prst="round2SameRect">
          <a:avLst/>
        </a:prstGeom>
        <a:solidFill>
          <a:srgbClr val="970254">
            <a:tint val="40000"/>
            <a:alpha val="90000"/>
            <a:hueOff val="-5777975"/>
            <a:satOff val="-2768"/>
            <a:lumOff val="-177"/>
            <a:alphaOff val="0"/>
          </a:srgbClr>
        </a:solidFill>
        <a:ln w="9525" cap="flat" cmpd="sng" algn="ctr">
          <a:solidFill>
            <a:srgbClr val="970254">
              <a:tint val="40000"/>
              <a:alpha val="90000"/>
              <a:hueOff val="-5777975"/>
              <a:satOff val="-2768"/>
              <a:lumOff val="-177"/>
              <a:alphaOff val="0"/>
            </a:srgbClr>
          </a:solidFill>
          <a:prstDash val="solid"/>
          <a:miter lim="800000"/>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a:ea typeface="+mn-ea"/>
              <a:cs typeface="+mn-cs"/>
            </a:rPr>
            <a:t>Single ubiquitous standard globally</a:t>
          </a:r>
        </a:p>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a:ea typeface="+mn-ea"/>
              <a:cs typeface="+mn-cs"/>
            </a:rPr>
            <a:t>Rich data from the beginning of the journey</a:t>
          </a:r>
        </a:p>
      </dsp:txBody>
      <dsp:txXfrm rot="-5400000">
        <a:off x="3257491" y="1197065"/>
        <a:ext cx="5751847" cy="725491"/>
      </dsp:txXfrm>
    </dsp:sp>
    <dsp:sp modelId="{3F767778-3F00-463E-A50B-F2FAF7BD621A}">
      <dsp:nvSpPr>
        <dsp:cNvPr id="0" name=""/>
        <dsp:cNvSpPr/>
      </dsp:nvSpPr>
      <dsp:spPr>
        <a:xfrm>
          <a:off x="0" y="1057320"/>
          <a:ext cx="3257490" cy="1004981"/>
        </a:xfrm>
        <a:prstGeom prst="roundRect">
          <a:avLst/>
        </a:prstGeom>
        <a:gradFill rotWithShape="0">
          <a:gsLst>
            <a:gs pos="0">
              <a:srgbClr val="970254">
                <a:hueOff val="-5431916"/>
                <a:satOff val="-18172"/>
                <a:lumOff val="1895"/>
                <a:alphaOff val="0"/>
                <a:shade val="51000"/>
                <a:satMod val="130000"/>
              </a:srgbClr>
            </a:gs>
            <a:gs pos="80000">
              <a:srgbClr val="970254">
                <a:hueOff val="-5431916"/>
                <a:satOff val="-18172"/>
                <a:lumOff val="1895"/>
                <a:alphaOff val="0"/>
                <a:shade val="93000"/>
                <a:satMod val="130000"/>
              </a:srgbClr>
            </a:gs>
            <a:gs pos="100000">
              <a:srgbClr val="970254">
                <a:hueOff val="-5431916"/>
                <a:satOff val="-18172"/>
                <a:lumOff val="189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FFFF"/>
              </a:solidFill>
              <a:latin typeface="Arial"/>
              <a:ea typeface="+mn-ea"/>
              <a:cs typeface="+mn-cs"/>
            </a:rPr>
            <a:t>Instant &amp; Frictionless</a:t>
          </a:r>
        </a:p>
      </dsp:txBody>
      <dsp:txXfrm>
        <a:off x="49059" y="1106379"/>
        <a:ext cx="3159372" cy="906863"/>
      </dsp:txXfrm>
    </dsp:sp>
    <dsp:sp modelId="{278609AF-2DC3-49EE-BB65-D0C9F723A451}">
      <dsp:nvSpPr>
        <dsp:cNvPr id="0" name=""/>
        <dsp:cNvSpPr/>
      </dsp:nvSpPr>
      <dsp:spPr>
        <a:xfrm rot="5400000">
          <a:off x="5751045" y="-280505"/>
          <a:ext cx="803985" cy="5791094"/>
        </a:xfrm>
        <a:prstGeom prst="round2SameRect">
          <a:avLst/>
        </a:prstGeom>
        <a:solidFill>
          <a:srgbClr val="970254">
            <a:tint val="40000"/>
            <a:alpha val="90000"/>
            <a:hueOff val="-11555949"/>
            <a:satOff val="-5537"/>
            <a:lumOff val="-355"/>
            <a:alphaOff val="0"/>
          </a:srgbClr>
        </a:solidFill>
        <a:ln w="9525" cap="flat" cmpd="sng" algn="ctr">
          <a:solidFill>
            <a:srgbClr val="970254">
              <a:tint val="40000"/>
              <a:alpha val="90000"/>
              <a:hueOff val="-11555949"/>
              <a:satOff val="-5537"/>
              <a:lumOff val="-355"/>
              <a:alphaOff val="0"/>
            </a:srgbClr>
          </a:solidFill>
          <a:prstDash val="solid"/>
          <a:miter lim="800000"/>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a:ea typeface="+mn-ea"/>
              <a:cs typeface="+mn-cs"/>
            </a:rPr>
            <a:t>On demand real-time</a:t>
          </a:r>
        </a:p>
        <a:p>
          <a:pPr marL="171450" lvl="1" indent="-171450" algn="l" defTabSz="800100">
            <a:lnSpc>
              <a:spcPct val="90000"/>
            </a:lnSpc>
            <a:spcBef>
              <a:spcPct val="0"/>
            </a:spcBef>
            <a:spcAft>
              <a:spcPct val="15000"/>
            </a:spcAft>
            <a:buChar char="•"/>
          </a:pPr>
          <a:r>
            <a:rPr lang="en-GB" sz="1800" kern="1200" dirty="0">
              <a:solidFill>
                <a:srgbClr val="000000">
                  <a:hueOff val="0"/>
                  <a:satOff val="0"/>
                  <a:lumOff val="0"/>
                  <a:alphaOff val="0"/>
                </a:srgbClr>
              </a:solidFill>
              <a:latin typeface="Arial"/>
              <a:ea typeface="+mn-ea"/>
              <a:cs typeface="+mn-cs"/>
            </a:rPr>
            <a:t>Light footprint ensure lower cost of ownership</a:t>
          </a:r>
        </a:p>
      </dsp:txBody>
      <dsp:txXfrm rot="-5400000">
        <a:off x="3257491" y="2252296"/>
        <a:ext cx="5751847" cy="725491"/>
      </dsp:txXfrm>
    </dsp:sp>
    <dsp:sp modelId="{BEAB0F5F-9404-4BD3-B977-10042D1F5C3C}">
      <dsp:nvSpPr>
        <dsp:cNvPr id="0" name=""/>
        <dsp:cNvSpPr/>
      </dsp:nvSpPr>
      <dsp:spPr>
        <a:xfrm>
          <a:off x="0" y="2112551"/>
          <a:ext cx="3257490" cy="1004981"/>
        </a:xfrm>
        <a:prstGeom prst="roundRect">
          <a:avLst/>
        </a:prstGeom>
        <a:gradFill rotWithShape="0">
          <a:gsLst>
            <a:gs pos="0">
              <a:srgbClr val="970254">
                <a:hueOff val="-10863832"/>
                <a:satOff val="-36344"/>
                <a:lumOff val="3789"/>
                <a:alphaOff val="0"/>
                <a:shade val="51000"/>
                <a:satMod val="130000"/>
              </a:srgbClr>
            </a:gs>
            <a:gs pos="80000">
              <a:srgbClr val="970254">
                <a:hueOff val="-10863832"/>
                <a:satOff val="-36344"/>
                <a:lumOff val="3789"/>
                <a:alphaOff val="0"/>
                <a:shade val="93000"/>
                <a:satMod val="130000"/>
              </a:srgbClr>
            </a:gs>
            <a:gs pos="100000">
              <a:srgbClr val="970254">
                <a:hueOff val="-10863832"/>
                <a:satOff val="-36344"/>
                <a:lumOff val="378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FFFF"/>
              </a:solidFill>
              <a:latin typeface="Arial"/>
              <a:ea typeface="+mn-ea"/>
              <a:cs typeface="+mn-cs"/>
            </a:rPr>
            <a:t>Digital</a:t>
          </a:r>
        </a:p>
      </dsp:txBody>
      <dsp:txXfrm>
        <a:off x="49059" y="2161610"/>
        <a:ext cx="3159372" cy="906863"/>
      </dsp:txXfrm>
    </dsp:sp>
    <dsp:sp modelId="{ED5EED16-CD5E-4A3B-9A19-0FAB1E2DF8F8}">
      <dsp:nvSpPr>
        <dsp:cNvPr id="0" name=""/>
        <dsp:cNvSpPr/>
      </dsp:nvSpPr>
      <dsp:spPr>
        <a:xfrm rot="5400000">
          <a:off x="5751045" y="774725"/>
          <a:ext cx="803985" cy="5791094"/>
        </a:xfrm>
        <a:prstGeom prst="round2SameRect">
          <a:avLst/>
        </a:prstGeom>
        <a:solidFill>
          <a:srgbClr val="970254">
            <a:tint val="40000"/>
            <a:alpha val="90000"/>
            <a:hueOff val="-17333923"/>
            <a:satOff val="-8305"/>
            <a:lumOff val="-532"/>
            <a:alphaOff val="0"/>
          </a:srgbClr>
        </a:solidFill>
        <a:ln w="9525" cap="flat" cmpd="sng" algn="ctr">
          <a:solidFill>
            <a:srgbClr val="970254">
              <a:tint val="40000"/>
              <a:alpha val="90000"/>
              <a:hueOff val="-17333923"/>
              <a:satOff val="-8305"/>
              <a:lumOff val="-532"/>
              <a:alphaOff val="0"/>
            </a:srgbClr>
          </a:solidFill>
          <a:prstDash val="solid"/>
          <a:miter lim="800000"/>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dirty="0">
              <a:solidFill>
                <a:srgbClr val="000000">
                  <a:hueOff val="0"/>
                  <a:satOff val="0"/>
                  <a:lumOff val="0"/>
                  <a:alphaOff val="0"/>
                </a:srgbClr>
              </a:solidFill>
              <a:latin typeface="Arial"/>
              <a:ea typeface="+mn-ea"/>
              <a:cs typeface="+mn-cs"/>
            </a:rPr>
            <a:t>Flexible connectivity options, into SWIFT Platform</a:t>
          </a:r>
          <a:endParaRPr lang="en-GB" sz="1800" b="0" kern="1200" dirty="0">
            <a:solidFill>
              <a:srgbClr val="000000">
                <a:hueOff val="0"/>
                <a:satOff val="0"/>
                <a:lumOff val="0"/>
                <a:alphaOff val="0"/>
              </a:srgbClr>
            </a:solidFill>
            <a:latin typeface="Arial"/>
            <a:ea typeface="+mn-ea"/>
            <a:cs typeface="+mn-cs"/>
          </a:endParaRPr>
        </a:p>
        <a:p>
          <a:pPr marL="171450" lvl="1" indent="-171450" algn="l" defTabSz="800100">
            <a:lnSpc>
              <a:spcPct val="90000"/>
            </a:lnSpc>
            <a:spcBef>
              <a:spcPct val="0"/>
            </a:spcBef>
            <a:spcAft>
              <a:spcPct val="15000"/>
            </a:spcAft>
            <a:buChar char="•"/>
          </a:pPr>
          <a:r>
            <a:rPr lang="en-US" sz="1800" b="0" kern="1200" dirty="0">
              <a:solidFill>
                <a:srgbClr val="000000">
                  <a:hueOff val="0"/>
                  <a:satOff val="0"/>
                  <a:lumOff val="0"/>
                  <a:alphaOff val="0"/>
                </a:srgbClr>
              </a:solidFill>
              <a:latin typeface="Arial"/>
              <a:ea typeface="+mn-ea"/>
              <a:cs typeface="+mn-cs"/>
            </a:rPr>
            <a:t>Mutualised payment services, on SWIFT Platform </a:t>
          </a:r>
          <a:endParaRPr lang="en-GB" sz="1800" b="0" kern="1200" dirty="0">
            <a:solidFill>
              <a:srgbClr val="000000">
                <a:hueOff val="0"/>
                <a:satOff val="0"/>
                <a:lumOff val="0"/>
                <a:alphaOff val="0"/>
              </a:srgbClr>
            </a:solidFill>
            <a:latin typeface="Arial"/>
            <a:ea typeface="+mn-ea"/>
            <a:cs typeface="+mn-cs"/>
          </a:endParaRPr>
        </a:p>
      </dsp:txBody>
      <dsp:txXfrm rot="-5400000">
        <a:off x="3257491" y="3307527"/>
        <a:ext cx="5751847" cy="725491"/>
      </dsp:txXfrm>
    </dsp:sp>
    <dsp:sp modelId="{7920BE75-2E84-4310-89A2-47ED4D3C6EB7}">
      <dsp:nvSpPr>
        <dsp:cNvPr id="0" name=""/>
        <dsp:cNvSpPr/>
      </dsp:nvSpPr>
      <dsp:spPr>
        <a:xfrm>
          <a:off x="0" y="3167781"/>
          <a:ext cx="3257490" cy="1004981"/>
        </a:xfrm>
        <a:prstGeom prst="roundRect">
          <a:avLst/>
        </a:prstGeom>
        <a:gradFill rotWithShape="0">
          <a:gsLst>
            <a:gs pos="0">
              <a:srgbClr val="970254">
                <a:hueOff val="-16295748"/>
                <a:satOff val="-54516"/>
                <a:lumOff val="5684"/>
                <a:alphaOff val="0"/>
                <a:shade val="51000"/>
                <a:satMod val="130000"/>
              </a:srgbClr>
            </a:gs>
            <a:gs pos="80000">
              <a:srgbClr val="970254">
                <a:hueOff val="-16295748"/>
                <a:satOff val="-54516"/>
                <a:lumOff val="5684"/>
                <a:alphaOff val="0"/>
                <a:shade val="93000"/>
                <a:satMod val="130000"/>
              </a:srgbClr>
            </a:gs>
            <a:gs pos="100000">
              <a:srgbClr val="970254">
                <a:hueOff val="-16295748"/>
                <a:satOff val="-54516"/>
                <a:lumOff val="5684"/>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rgbClr val="FFFFFF"/>
              </a:solidFill>
              <a:latin typeface="Arial"/>
              <a:ea typeface="+mn-ea"/>
              <a:cs typeface="+mn-cs"/>
            </a:rPr>
            <a:t>SWIFT Value</a:t>
          </a:r>
        </a:p>
      </dsp:txBody>
      <dsp:txXfrm>
        <a:off x="49059" y="3216840"/>
        <a:ext cx="3159372" cy="906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C524A-2869-474F-B8A7-CBD48D848F11}">
      <dsp:nvSpPr>
        <dsp:cNvPr id="0" name=""/>
        <dsp:cNvSpPr/>
      </dsp:nvSpPr>
      <dsp:spPr>
        <a:xfrm>
          <a:off x="74" y="957450"/>
          <a:ext cx="653378" cy="6533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1EA36-8DD5-4BCB-8C4A-C388424A7D6A}">
      <dsp:nvSpPr>
        <dsp:cNvPr id="0" name=""/>
        <dsp:cNvSpPr/>
      </dsp:nvSpPr>
      <dsp:spPr>
        <a:xfrm>
          <a:off x="74" y="1694662"/>
          <a:ext cx="1866796" cy="28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GB" sz="1500" b="1" kern="1200">
              <a:solidFill>
                <a:sysClr val="windowText" lastClr="000000">
                  <a:hueOff val="0"/>
                  <a:satOff val="0"/>
                  <a:lumOff val="0"/>
                  <a:alphaOff val="0"/>
                </a:sysClr>
              </a:solidFill>
              <a:latin typeface="Calibri"/>
              <a:ea typeface="+mn-ea"/>
              <a:cs typeface="+mn-cs"/>
            </a:rPr>
            <a:t>Integration Challenges</a:t>
          </a:r>
        </a:p>
      </dsp:txBody>
      <dsp:txXfrm>
        <a:off x="74" y="1694662"/>
        <a:ext cx="1866796" cy="280019"/>
      </dsp:txXfrm>
    </dsp:sp>
    <dsp:sp modelId="{FE5B5408-B15B-460A-BF2D-760B0084300D}">
      <dsp:nvSpPr>
        <dsp:cNvPr id="0" name=""/>
        <dsp:cNvSpPr/>
      </dsp:nvSpPr>
      <dsp:spPr>
        <a:xfrm>
          <a:off x="74" y="2013674"/>
          <a:ext cx="1866796" cy="89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GB" sz="1200" kern="1200">
              <a:solidFill>
                <a:sysClr val="windowText" lastClr="000000">
                  <a:hueOff val="0"/>
                  <a:satOff val="0"/>
                  <a:lumOff val="0"/>
                  <a:alphaOff val="0"/>
                </a:sysClr>
              </a:solidFill>
              <a:latin typeface="Calibri"/>
              <a:ea typeface="+mn-ea"/>
              <a:cs typeface="+mn-cs"/>
            </a:rPr>
            <a:t>Speed to market</a:t>
          </a:r>
        </a:p>
        <a:p>
          <a:pPr marL="0" lvl="0" indent="0" algn="l" defTabSz="533400">
            <a:lnSpc>
              <a:spcPct val="100000"/>
            </a:lnSpc>
            <a:spcBef>
              <a:spcPct val="0"/>
            </a:spcBef>
            <a:spcAft>
              <a:spcPct val="35000"/>
            </a:spcAft>
            <a:buNone/>
          </a:pPr>
          <a:r>
            <a:rPr lang="en-GB" sz="1200" kern="1200" dirty="0">
              <a:solidFill>
                <a:sysClr val="windowText" lastClr="000000">
                  <a:hueOff val="0"/>
                  <a:satOff val="0"/>
                  <a:lumOff val="0"/>
                  <a:alphaOff val="0"/>
                </a:sysClr>
              </a:solidFill>
              <a:latin typeface="Calibri"/>
              <a:ea typeface="+mn-ea"/>
              <a:cs typeface="+mn-cs"/>
            </a:rPr>
            <a:t>Interoperability</a:t>
          </a:r>
        </a:p>
        <a:p>
          <a:pPr marL="0" lvl="0" indent="0" algn="l" defTabSz="533400">
            <a:lnSpc>
              <a:spcPct val="100000"/>
            </a:lnSpc>
            <a:spcBef>
              <a:spcPct val="0"/>
            </a:spcBef>
            <a:spcAft>
              <a:spcPct val="35000"/>
            </a:spcAft>
            <a:buNone/>
          </a:pPr>
          <a:r>
            <a:rPr lang="en-GB" sz="1200" kern="1200" dirty="0">
              <a:solidFill>
                <a:sysClr val="windowText" lastClr="000000">
                  <a:hueOff val="0"/>
                  <a:satOff val="0"/>
                  <a:lumOff val="0"/>
                  <a:alphaOff val="0"/>
                </a:sysClr>
              </a:solidFill>
              <a:latin typeface="Calibri"/>
              <a:ea typeface="+mn-ea"/>
              <a:cs typeface="+mn-cs"/>
            </a:rPr>
            <a:t>Non API native</a:t>
          </a:r>
        </a:p>
      </dsp:txBody>
      <dsp:txXfrm>
        <a:off x="74" y="2013674"/>
        <a:ext cx="1866796" cy="893396"/>
      </dsp:txXfrm>
    </dsp:sp>
    <dsp:sp modelId="{AA2109A4-B882-469C-BC71-37009D4920A1}">
      <dsp:nvSpPr>
        <dsp:cNvPr id="0" name=""/>
        <dsp:cNvSpPr/>
      </dsp:nvSpPr>
      <dsp:spPr>
        <a:xfrm>
          <a:off x="2193560" y="957450"/>
          <a:ext cx="653378" cy="6533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B2E8C8-E941-4E40-875F-E63F73FDC616}">
      <dsp:nvSpPr>
        <dsp:cNvPr id="0" name=""/>
        <dsp:cNvSpPr/>
      </dsp:nvSpPr>
      <dsp:spPr>
        <a:xfrm>
          <a:off x="2193560" y="1694662"/>
          <a:ext cx="1866796" cy="28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GB" sz="1500" b="1" kern="1200">
              <a:solidFill>
                <a:sysClr val="windowText" lastClr="000000">
                  <a:hueOff val="0"/>
                  <a:satOff val="0"/>
                  <a:lumOff val="0"/>
                  <a:alphaOff val="0"/>
                </a:sysClr>
              </a:solidFill>
              <a:latin typeface="Calibri"/>
              <a:ea typeface="+mn-ea"/>
              <a:cs typeface="+mn-cs"/>
            </a:rPr>
            <a:t>Friction</a:t>
          </a:r>
        </a:p>
      </dsp:txBody>
      <dsp:txXfrm>
        <a:off x="2193560" y="1694662"/>
        <a:ext cx="1866796" cy="280019"/>
      </dsp:txXfrm>
    </dsp:sp>
    <dsp:sp modelId="{798CF62C-0F00-440D-B92A-D1B83CA624E4}">
      <dsp:nvSpPr>
        <dsp:cNvPr id="0" name=""/>
        <dsp:cNvSpPr/>
      </dsp:nvSpPr>
      <dsp:spPr>
        <a:xfrm>
          <a:off x="2193560" y="2013674"/>
          <a:ext cx="1866796" cy="89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GB" sz="1200" kern="1200">
              <a:solidFill>
                <a:sysClr val="windowText" lastClr="000000">
                  <a:hueOff val="0"/>
                  <a:satOff val="0"/>
                  <a:lumOff val="0"/>
                  <a:alphaOff val="0"/>
                </a:sysClr>
              </a:solidFill>
              <a:latin typeface="Calibri"/>
              <a:ea typeface="+mn-ea"/>
              <a:cs typeface="+mn-cs"/>
            </a:rPr>
            <a:t>Low Speed – processing time</a:t>
          </a:r>
          <a:endParaRPr lang="en-GB" sz="1200" kern="1200" dirty="0">
            <a:solidFill>
              <a:sysClr val="windowText" lastClr="000000">
                <a:hueOff val="0"/>
                <a:satOff val="0"/>
                <a:lumOff val="0"/>
                <a:alphaOff val="0"/>
              </a:sysClr>
            </a:solidFill>
            <a:latin typeface="Calibri"/>
            <a:ea typeface="+mn-ea"/>
            <a:cs typeface="+mn-cs"/>
          </a:endParaRPr>
        </a:p>
        <a:p>
          <a:pPr marL="0" lvl="0" indent="0" algn="l" defTabSz="533400">
            <a:lnSpc>
              <a:spcPct val="100000"/>
            </a:lnSpc>
            <a:spcBef>
              <a:spcPct val="0"/>
            </a:spcBef>
            <a:spcAft>
              <a:spcPct val="35000"/>
            </a:spcAft>
            <a:buNone/>
          </a:pPr>
          <a:r>
            <a:rPr lang="en-GB" sz="1200" kern="1200">
              <a:solidFill>
                <a:sysClr val="windowText" lastClr="000000">
                  <a:hueOff val="0"/>
                  <a:satOff val="0"/>
                  <a:lumOff val="0"/>
                  <a:alphaOff val="0"/>
                </a:sysClr>
              </a:solidFill>
              <a:latin typeface="Calibri"/>
              <a:ea typeface="+mn-ea"/>
              <a:cs typeface="+mn-cs"/>
            </a:rPr>
            <a:t>High Cost</a:t>
          </a:r>
          <a:endParaRPr lang="en-GB" sz="1200" kern="1200" dirty="0">
            <a:solidFill>
              <a:sysClr val="windowText" lastClr="000000">
                <a:hueOff val="0"/>
                <a:satOff val="0"/>
                <a:lumOff val="0"/>
                <a:alphaOff val="0"/>
              </a:sysClr>
            </a:solidFill>
            <a:latin typeface="Calibri"/>
            <a:ea typeface="+mn-ea"/>
            <a:cs typeface="+mn-cs"/>
          </a:endParaRPr>
        </a:p>
        <a:p>
          <a:pPr marL="0" lvl="0" indent="0" algn="l" defTabSz="533400">
            <a:lnSpc>
              <a:spcPct val="100000"/>
            </a:lnSpc>
            <a:spcBef>
              <a:spcPct val="0"/>
            </a:spcBef>
            <a:spcAft>
              <a:spcPct val="35000"/>
            </a:spcAft>
            <a:buNone/>
          </a:pPr>
          <a:r>
            <a:rPr lang="en-GB" sz="1200" kern="1200">
              <a:solidFill>
                <a:sysClr val="windowText" lastClr="000000">
                  <a:hueOff val="0"/>
                  <a:satOff val="0"/>
                  <a:lumOff val="0"/>
                  <a:alphaOff val="0"/>
                </a:sysClr>
              </a:solidFill>
              <a:latin typeface="Calibri"/>
              <a:ea typeface="+mn-ea"/>
              <a:cs typeface="+mn-cs"/>
            </a:rPr>
            <a:t>Variability in the implementation of standards</a:t>
          </a:r>
          <a:endParaRPr lang="en-GB" sz="1200" kern="1200" dirty="0">
            <a:solidFill>
              <a:sysClr val="windowText" lastClr="000000">
                <a:hueOff val="0"/>
                <a:satOff val="0"/>
                <a:lumOff val="0"/>
                <a:alphaOff val="0"/>
              </a:sysClr>
            </a:solidFill>
            <a:latin typeface="Calibri"/>
            <a:ea typeface="+mn-ea"/>
            <a:cs typeface="+mn-cs"/>
          </a:endParaRPr>
        </a:p>
      </dsp:txBody>
      <dsp:txXfrm>
        <a:off x="2193560" y="2013674"/>
        <a:ext cx="1866796" cy="893396"/>
      </dsp:txXfrm>
    </dsp:sp>
    <dsp:sp modelId="{D3DAE692-909D-4A1B-8A38-0ADC9B53E696}">
      <dsp:nvSpPr>
        <dsp:cNvPr id="0" name=""/>
        <dsp:cNvSpPr/>
      </dsp:nvSpPr>
      <dsp:spPr>
        <a:xfrm>
          <a:off x="4387046" y="957450"/>
          <a:ext cx="653378" cy="6533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E5B4B2-A0F6-443F-BA64-463DB84BFFCA}">
      <dsp:nvSpPr>
        <dsp:cNvPr id="0" name=""/>
        <dsp:cNvSpPr/>
      </dsp:nvSpPr>
      <dsp:spPr>
        <a:xfrm>
          <a:off x="4387046" y="1694662"/>
          <a:ext cx="1866796" cy="28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GB" sz="1500" b="1" kern="1200" dirty="0">
              <a:solidFill>
                <a:sysClr val="windowText" lastClr="000000">
                  <a:hueOff val="0"/>
                  <a:satOff val="0"/>
                  <a:lumOff val="0"/>
                  <a:alphaOff val="0"/>
                </a:sysClr>
              </a:solidFill>
              <a:latin typeface="Calibri"/>
              <a:ea typeface="+mn-ea"/>
              <a:cs typeface="+mn-cs"/>
            </a:rPr>
            <a:t>Data Quality</a:t>
          </a:r>
        </a:p>
      </dsp:txBody>
      <dsp:txXfrm>
        <a:off x="4387046" y="1694662"/>
        <a:ext cx="1866796" cy="280019"/>
      </dsp:txXfrm>
    </dsp:sp>
    <dsp:sp modelId="{95E84A1E-A8E0-4A44-A027-A6CFC3AEE247}">
      <dsp:nvSpPr>
        <dsp:cNvPr id="0" name=""/>
        <dsp:cNvSpPr/>
      </dsp:nvSpPr>
      <dsp:spPr>
        <a:xfrm>
          <a:off x="4387046" y="2013674"/>
          <a:ext cx="1866796" cy="893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GB" sz="1200" kern="1200">
              <a:solidFill>
                <a:sysClr val="windowText" lastClr="000000">
                  <a:hueOff val="0"/>
                  <a:satOff val="0"/>
                  <a:lumOff val="0"/>
                  <a:alphaOff val="0"/>
                </a:sysClr>
              </a:solidFill>
              <a:latin typeface="Calibri"/>
              <a:ea typeface="+mn-ea"/>
              <a:cs typeface="+mn-cs"/>
            </a:rPr>
            <a:t>Lack of rich transaction data</a:t>
          </a:r>
        </a:p>
        <a:p>
          <a:pPr marL="0" lvl="0" indent="0" algn="l" defTabSz="533400">
            <a:lnSpc>
              <a:spcPct val="100000"/>
            </a:lnSpc>
            <a:spcBef>
              <a:spcPct val="0"/>
            </a:spcBef>
            <a:spcAft>
              <a:spcPct val="35000"/>
            </a:spcAft>
            <a:buNone/>
          </a:pPr>
          <a:r>
            <a:rPr lang="en-GB" sz="1200" kern="1200" dirty="0">
              <a:solidFill>
                <a:sysClr val="windowText" lastClr="000000">
                  <a:hueOff val="0"/>
                  <a:satOff val="0"/>
                  <a:lumOff val="0"/>
                  <a:alphaOff val="0"/>
                </a:sysClr>
              </a:solidFill>
              <a:latin typeface="Calibri"/>
              <a:ea typeface="+mn-ea"/>
              <a:cs typeface="+mn-cs"/>
            </a:rPr>
            <a:t>Regulatory Compliance</a:t>
          </a:r>
        </a:p>
        <a:p>
          <a:pPr marL="0" lvl="0" indent="0" algn="l" defTabSz="533400">
            <a:lnSpc>
              <a:spcPct val="100000"/>
            </a:lnSpc>
            <a:spcBef>
              <a:spcPct val="0"/>
            </a:spcBef>
            <a:spcAft>
              <a:spcPct val="35000"/>
            </a:spcAft>
            <a:buNone/>
          </a:pPr>
          <a:r>
            <a:rPr lang="en-GB" sz="1200" kern="1200">
              <a:solidFill>
                <a:sysClr val="windowText" lastClr="000000">
                  <a:hueOff val="0"/>
                  <a:satOff val="0"/>
                  <a:lumOff val="0"/>
                  <a:alphaOff val="0"/>
                </a:sysClr>
              </a:solidFill>
              <a:latin typeface="Calibri"/>
              <a:ea typeface="+mn-ea"/>
              <a:cs typeface="+mn-cs"/>
            </a:rPr>
            <a:t>Error rates</a:t>
          </a:r>
        </a:p>
      </dsp:txBody>
      <dsp:txXfrm>
        <a:off x="4387046" y="2013674"/>
        <a:ext cx="1866796" cy="893396"/>
      </dsp:txXfrm>
    </dsp:sp>
    <dsp:sp modelId="{110AA23F-B624-466F-8892-A714B19E47FB}">
      <dsp:nvSpPr>
        <dsp:cNvPr id="0" name=""/>
        <dsp:cNvSpPr/>
      </dsp:nvSpPr>
      <dsp:spPr>
        <a:xfrm>
          <a:off x="6737736" y="947193"/>
          <a:ext cx="653378" cy="6533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0B59E-CCD8-44F6-A479-69E5EE54D50A}">
      <dsp:nvSpPr>
        <dsp:cNvPr id="0" name=""/>
        <dsp:cNvSpPr/>
      </dsp:nvSpPr>
      <dsp:spPr>
        <a:xfrm>
          <a:off x="6737736" y="1684406"/>
          <a:ext cx="1866796" cy="280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GB" sz="1500" b="1" kern="1200">
              <a:solidFill>
                <a:sysClr val="windowText" lastClr="000000">
                  <a:hueOff val="0"/>
                  <a:satOff val="0"/>
                  <a:lumOff val="0"/>
                  <a:alphaOff val="0"/>
                </a:sysClr>
              </a:solidFill>
              <a:latin typeface="Calibri"/>
              <a:ea typeface="+mn-ea"/>
              <a:cs typeface="+mn-cs"/>
            </a:rPr>
            <a:t>Visibility</a:t>
          </a:r>
        </a:p>
      </dsp:txBody>
      <dsp:txXfrm>
        <a:off x="6737736" y="1684406"/>
        <a:ext cx="1866796" cy="280019"/>
      </dsp:txXfrm>
    </dsp:sp>
    <dsp:sp modelId="{DB6D4878-5DEB-4E22-9467-2D2100B81D72}">
      <dsp:nvSpPr>
        <dsp:cNvPr id="0" name=""/>
        <dsp:cNvSpPr/>
      </dsp:nvSpPr>
      <dsp:spPr>
        <a:xfrm>
          <a:off x="6580533" y="1982905"/>
          <a:ext cx="2181202" cy="934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GB" sz="1200" kern="1200" dirty="0">
              <a:solidFill>
                <a:sysClr val="windowText" lastClr="000000">
                  <a:hueOff val="0"/>
                  <a:satOff val="0"/>
                  <a:lumOff val="0"/>
                  <a:alphaOff val="0"/>
                </a:sysClr>
              </a:solidFill>
              <a:latin typeface="Calibri"/>
              <a:ea typeface="+mn-ea"/>
              <a:cs typeface="+mn-cs"/>
            </a:rPr>
            <a:t>Managing transactions end-to-end</a:t>
          </a:r>
        </a:p>
        <a:p>
          <a:pPr marL="0" lvl="0" indent="0" algn="l" defTabSz="533400">
            <a:lnSpc>
              <a:spcPct val="100000"/>
            </a:lnSpc>
            <a:spcBef>
              <a:spcPct val="0"/>
            </a:spcBef>
            <a:spcAft>
              <a:spcPct val="35000"/>
            </a:spcAft>
            <a:buNone/>
          </a:pPr>
          <a:r>
            <a:rPr lang="en-GB" sz="1200" kern="1200" dirty="0">
              <a:solidFill>
                <a:sysClr val="windowText" lastClr="000000">
                  <a:hueOff val="0"/>
                  <a:satOff val="0"/>
                  <a:lumOff val="0"/>
                  <a:alphaOff val="0"/>
                </a:sysClr>
              </a:solidFill>
              <a:latin typeface="Calibri"/>
              <a:ea typeface="+mn-ea"/>
              <a:cs typeface="+mn-cs"/>
            </a:rPr>
            <a:t>Transaction integrity and tracking</a:t>
          </a:r>
        </a:p>
        <a:p>
          <a:pPr marL="0" lvl="0" indent="0" algn="l" defTabSz="533400">
            <a:lnSpc>
              <a:spcPct val="100000"/>
            </a:lnSpc>
            <a:spcBef>
              <a:spcPct val="0"/>
            </a:spcBef>
            <a:spcAft>
              <a:spcPct val="35000"/>
            </a:spcAft>
            <a:buNone/>
          </a:pPr>
          <a:r>
            <a:rPr lang="en-GB" sz="1200" kern="1200" dirty="0">
              <a:solidFill>
                <a:sysClr val="windowText" lastClr="000000">
                  <a:hueOff val="0"/>
                  <a:satOff val="0"/>
                  <a:lumOff val="0"/>
                  <a:alphaOff val="0"/>
                </a:sysClr>
              </a:solidFill>
              <a:latin typeface="Calibri"/>
              <a:ea typeface="+mn-ea"/>
              <a:cs typeface="+mn-cs"/>
            </a:rPr>
            <a:t>Transparency</a:t>
          </a:r>
        </a:p>
      </dsp:txBody>
      <dsp:txXfrm>
        <a:off x="6580533" y="1982905"/>
        <a:ext cx="2181202" cy="934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BF8C5-61AE-4AF9-907A-A46784D410F6}">
      <dsp:nvSpPr>
        <dsp:cNvPr id="0" name=""/>
        <dsp:cNvSpPr/>
      </dsp:nvSpPr>
      <dsp:spPr>
        <a:xfrm>
          <a:off x="1211825" y="233603"/>
          <a:ext cx="996028" cy="996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ISO 20022 adoption with minimal disruption</a:t>
          </a:r>
          <a:endParaRPr lang="en-GB" sz="800" b="1" kern="1200" dirty="0"/>
        </a:p>
      </dsp:txBody>
      <dsp:txXfrm>
        <a:off x="1357690" y="379468"/>
        <a:ext cx="704298" cy="704298"/>
      </dsp:txXfrm>
    </dsp:sp>
    <dsp:sp modelId="{2A0E8C8A-4F68-4739-A4B3-E6E7E5F9924D}">
      <dsp:nvSpPr>
        <dsp:cNvPr id="0" name=""/>
        <dsp:cNvSpPr/>
      </dsp:nvSpPr>
      <dsp:spPr>
        <a:xfrm rot="2164387">
          <a:off x="2175776" y="999351"/>
          <a:ext cx="264602" cy="3361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183386" y="1043213"/>
        <a:ext cx="185221" cy="201695"/>
      </dsp:txXfrm>
    </dsp:sp>
    <dsp:sp modelId="{4C978B4F-B936-478D-A585-DF2FDC59C2BE}">
      <dsp:nvSpPr>
        <dsp:cNvPr id="0" name=""/>
        <dsp:cNvSpPr/>
      </dsp:nvSpPr>
      <dsp:spPr>
        <a:xfrm>
          <a:off x="2420408" y="1114049"/>
          <a:ext cx="996028" cy="996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ea typeface="Source Sans Pro" panose="020B0503030403020204" pitchFamily="34" charset="0"/>
            </a:rPr>
            <a:t>The foundation to support seamless, frictionless and instant transactions</a:t>
          </a:r>
          <a:endParaRPr lang="en-GB" sz="800" b="1" kern="1200" dirty="0"/>
        </a:p>
      </dsp:txBody>
      <dsp:txXfrm>
        <a:off x="2566273" y="1259914"/>
        <a:ext cx="704298" cy="704298"/>
      </dsp:txXfrm>
    </dsp:sp>
    <dsp:sp modelId="{52B66FB2-2D1C-4ACC-AF81-9EB28E66600C}">
      <dsp:nvSpPr>
        <dsp:cNvPr id="0" name=""/>
        <dsp:cNvSpPr/>
      </dsp:nvSpPr>
      <dsp:spPr>
        <a:xfrm rot="6480000">
          <a:off x="2557255" y="2148072"/>
          <a:ext cx="264789" cy="3361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2609247" y="2177529"/>
        <a:ext cx="185352" cy="201695"/>
      </dsp:txXfrm>
    </dsp:sp>
    <dsp:sp modelId="{9E088AAC-3EBD-4C5F-97DB-F518200D1B9B}">
      <dsp:nvSpPr>
        <dsp:cNvPr id="0" name=""/>
        <dsp:cNvSpPr/>
      </dsp:nvSpPr>
      <dsp:spPr>
        <a:xfrm>
          <a:off x="1958232" y="2536480"/>
          <a:ext cx="996028" cy="996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ea typeface="Source Sans Pro" panose="020B0503030403020204" pitchFamily="34" charset="0"/>
            </a:rPr>
            <a:t>Interoperability of different communication channels and message format</a:t>
          </a:r>
          <a:endParaRPr lang="en-GB" sz="800" b="1" kern="1200" dirty="0"/>
        </a:p>
      </dsp:txBody>
      <dsp:txXfrm>
        <a:off x="2104097" y="2682345"/>
        <a:ext cx="704298" cy="704298"/>
      </dsp:txXfrm>
    </dsp:sp>
    <dsp:sp modelId="{69CC6FBC-A784-4BCF-8165-22B0558A811A}">
      <dsp:nvSpPr>
        <dsp:cNvPr id="0" name=""/>
        <dsp:cNvSpPr/>
      </dsp:nvSpPr>
      <dsp:spPr>
        <a:xfrm rot="10800000">
          <a:off x="1583530" y="2866414"/>
          <a:ext cx="264789" cy="3361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1662967" y="2933646"/>
        <a:ext cx="185352" cy="201695"/>
      </dsp:txXfrm>
    </dsp:sp>
    <dsp:sp modelId="{7C3A1140-6D1F-4EAD-8B27-9F51B0437F2C}">
      <dsp:nvSpPr>
        <dsp:cNvPr id="0" name=""/>
        <dsp:cNvSpPr/>
      </dsp:nvSpPr>
      <dsp:spPr>
        <a:xfrm>
          <a:off x="462600" y="2536480"/>
          <a:ext cx="996028" cy="996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ea typeface="Source Sans Pro" panose="020B0503030403020204" pitchFamily="34" charset="0"/>
            </a:rPr>
            <a:t>Rich transaction data</a:t>
          </a:r>
          <a:endParaRPr lang="en-GB" sz="800" b="1" kern="1200" dirty="0"/>
        </a:p>
      </dsp:txBody>
      <dsp:txXfrm>
        <a:off x="608465" y="2682345"/>
        <a:ext cx="704298" cy="704298"/>
      </dsp:txXfrm>
    </dsp:sp>
    <dsp:sp modelId="{E69D7D75-8B76-4E2F-BE32-6D785709F054}">
      <dsp:nvSpPr>
        <dsp:cNvPr id="0" name=""/>
        <dsp:cNvSpPr/>
      </dsp:nvSpPr>
      <dsp:spPr>
        <a:xfrm rot="15120000">
          <a:off x="599447" y="2162326"/>
          <a:ext cx="264789" cy="3361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651439" y="2267333"/>
        <a:ext cx="185352" cy="201695"/>
      </dsp:txXfrm>
    </dsp:sp>
    <dsp:sp modelId="{20B7F98D-62AE-4BC5-BB3F-248C3F0FCB3E}">
      <dsp:nvSpPr>
        <dsp:cNvPr id="0" name=""/>
        <dsp:cNvSpPr/>
      </dsp:nvSpPr>
      <dsp:spPr>
        <a:xfrm>
          <a:off x="424" y="1114049"/>
          <a:ext cx="996028" cy="9960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ea typeface="Source Sans Pro" panose="020B0503030403020204" pitchFamily="34" charset="0"/>
            </a:rPr>
            <a:t>End-to-end transaction tracking</a:t>
          </a:r>
          <a:endParaRPr lang="en-GB" sz="800" b="1" kern="1200" dirty="0"/>
        </a:p>
      </dsp:txBody>
      <dsp:txXfrm>
        <a:off x="146289" y="1259914"/>
        <a:ext cx="704298" cy="704298"/>
      </dsp:txXfrm>
    </dsp:sp>
    <dsp:sp modelId="{B97A90B3-DFB7-49B1-82BD-E37A3B96D272}">
      <dsp:nvSpPr>
        <dsp:cNvPr id="0" name=""/>
        <dsp:cNvSpPr/>
      </dsp:nvSpPr>
      <dsp:spPr>
        <a:xfrm rot="19439421">
          <a:off x="965148" y="1008184"/>
          <a:ext cx="265809" cy="33615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972767" y="1098857"/>
        <a:ext cx="186066" cy="201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AC11D-1E86-4AF4-B2E2-9189F15EE8D5}">
      <dsp:nvSpPr>
        <dsp:cNvPr id="0" name=""/>
        <dsp:cNvSpPr/>
      </dsp:nvSpPr>
      <dsp:spPr>
        <a:xfrm>
          <a:off x="1964442" y="323"/>
          <a:ext cx="989425" cy="98942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Evolution of integration architectures towards web API</a:t>
          </a:r>
          <a:endParaRPr lang="en-GB" sz="800" b="1" kern="1200" dirty="0"/>
        </a:p>
      </dsp:txBody>
      <dsp:txXfrm>
        <a:off x="2109340" y="145221"/>
        <a:ext cx="699629" cy="699629"/>
      </dsp:txXfrm>
    </dsp:sp>
    <dsp:sp modelId="{1497AA57-C74E-4517-AFC6-2A9544700978}">
      <dsp:nvSpPr>
        <dsp:cNvPr id="0" name=""/>
        <dsp:cNvSpPr/>
      </dsp:nvSpPr>
      <dsp:spPr>
        <a:xfrm rot="2160000">
          <a:off x="2922809" y="760803"/>
          <a:ext cx="263901" cy="33393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2930369" y="804322"/>
        <a:ext cx="184731" cy="200359"/>
      </dsp:txXfrm>
    </dsp:sp>
    <dsp:sp modelId="{36D91A1B-16FC-4EB1-9546-152D45E4432D}">
      <dsp:nvSpPr>
        <dsp:cNvPr id="0" name=""/>
        <dsp:cNvSpPr/>
      </dsp:nvSpPr>
      <dsp:spPr>
        <a:xfrm>
          <a:off x="3167736" y="874568"/>
          <a:ext cx="989425" cy="98942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t>Managing transaction end-to-end</a:t>
          </a:r>
          <a:endParaRPr lang="en-GB" sz="800" b="1" kern="1200" dirty="0"/>
        </a:p>
      </dsp:txBody>
      <dsp:txXfrm>
        <a:off x="3312634" y="1019466"/>
        <a:ext cx="699629" cy="699629"/>
      </dsp:txXfrm>
    </dsp:sp>
    <dsp:sp modelId="{7E581C7C-4B21-4440-BBD9-BA2CB3AF1DD1}">
      <dsp:nvSpPr>
        <dsp:cNvPr id="0" name=""/>
        <dsp:cNvSpPr/>
      </dsp:nvSpPr>
      <dsp:spPr>
        <a:xfrm rot="6480000">
          <a:off x="3302998" y="1902490"/>
          <a:ext cx="263901" cy="33393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3354815" y="1931628"/>
        <a:ext cx="184731" cy="200359"/>
      </dsp:txXfrm>
    </dsp:sp>
    <dsp:sp modelId="{C3B2EFC1-6D03-4C8F-BB8F-542BF806609A}">
      <dsp:nvSpPr>
        <dsp:cNvPr id="0" name=""/>
        <dsp:cNvSpPr/>
      </dsp:nvSpPr>
      <dsp:spPr>
        <a:xfrm>
          <a:off x="2708119" y="2289125"/>
          <a:ext cx="989425" cy="98942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ea typeface="Source Sans Pro" panose="020B0503030403020204" pitchFamily="34" charset="0"/>
            </a:rPr>
            <a:t>Composable platform to add value added service</a:t>
          </a:r>
          <a:endParaRPr lang="en-GB" sz="800" b="1" kern="1200" dirty="0"/>
        </a:p>
      </dsp:txBody>
      <dsp:txXfrm>
        <a:off x="2853017" y="2434023"/>
        <a:ext cx="699629" cy="699629"/>
      </dsp:txXfrm>
    </dsp:sp>
    <dsp:sp modelId="{41737E3F-39C6-42A0-977B-9366D0362D1B}">
      <dsp:nvSpPr>
        <dsp:cNvPr id="0" name=""/>
        <dsp:cNvSpPr/>
      </dsp:nvSpPr>
      <dsp:spPr>
        <a:xfrm rot="10800000">
          <a:off x="2334673" y="2616872"/>
          <a:ext cx="263901" cy="33393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2413843" y="2683658"/>
        <a:ext cx="184731" cy="200359"/>
      </dsp:txXfrm>
    </dsp:sp>
    <dsp:sp modelId="{639C6F2D-AD09-4580-8D80-DBD86E97F724}">
      <dsp:nvSpPr>
        <dsp:cNvPr id="0" name=""/>
        <dsp:cNvSpPr/>
      </dsp:nvSpPr>
      <dsp:spPr>
        <a:xfrm>
          <a:off x="1220765" y="2289125"/>
          <a:ext cx="989425" cy="98942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Tooling that satisfies the need for contracts, documentation </a:t>
          </a:r>
          <a:br>
            <a:rPr lang="en-US" sz="800" b="1" kern="1200" dirty="0"/>
          </a:br>
          <a:r>
            <a:rPr lang="en-US" sz="800" b="1" kern="1200" dirty="0"/>
            <a:t>and discovery</a:t>
          </a:r>
          <a:endParaRPr lang="en-GB" sz="800" b="1" kern="1200" dirty="0"/>
        </a:p>
      </dsp:txBody>
      <dsp:txXfrm>
        <a:off x="1365663" y="2434023"/>
        <a:ext cx="699629" cy="699629"/>
      </dsp:txXfrm>
    </dsp:sp>
    <dsp:sp modelId="{E3D620C4-3B1D-4554-B55D-048B5A5F4881}">
      <dsp:nvSpPr>
        <dsp:cNvPr id="0" name=""/>
        <dsp:cNvSpPr/>
      </dsp:nvSpPr>
      <dsp:spPr>
        <a:xfrm rot="15120000">
          <a:off x="1356027" y="1916697"/>
          <a:ext cx="263901" cy="33393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rot="10800000">
        <a:off x="1407844" y="2021131"/>
        <a:ext cx="184731" cy="200359"/>
      </dsp:txXfrm>
    </dsp:sp>
    <dsp:sp modelId="{0093BBA6-FB6B-4A81-95B7-FFF0CF766CDF}">
      <dsp:nvSpPr>
        <dsp:cNvPr id="0" name=""/>
        <dsp:cNvSpPr/>
      </dsp:nvSpPr>
      <dsp:spPr>
        <a:xfrm>
          <a:off x="761148" y="874568"/>
          <a:ext cx="989425" cy="98942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GB" sz="800" b="1" kern="1200" dirty="0"/>
            <a:t>Respond to technology shift </a:t>
          </a:r>
        </a:p>
      </dsp:txBody>
      <dsp:txXfrm>
        <a:off x="906046" y="1019466"/>
        <a:ext cx="699629" cy="699629"/>
      </dsp:txXfrm>
    </dsp:sp>
    <dsp:sp modelId="{D29C2708-9D40-4E6C-BAB7-130C7F7FC46A}">
      <dsp:nvSpPr>
        <dsp:cNvPr id="0" name=""/>
        <dsp:cNvSpPr/>
      </dsp:nvSpPr>
      <dsp:spPr>
        <a:xfrm rot="19440000">
          <a:off x="1719515" y="769583"/>
          <a:ext cx="263901" cy="333931"/>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1727075" y="859636"/>
        <a:ext cx="184731" cy="2003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27651"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27652"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Tree>
    <p:extLst>
      <p:ext uri="{BB962C8B-B14F-4D97-AF65-F5344CB8AC3E}">
        <p14:creationId xmlns:p14="http://schemas.microsoft.com/office/powerpoint/2010/main" val="224399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3075"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3076" name="Rectangle 4"/>
          <p:cNvSpPr>
            <a:spLocks noGrp="1" noRot="1" noChangeAspect="1" noChangeArrowheads="1" noTextEdit="1"/>
          </p:cNvSpPr>
          <p:nvPr>
            <p:ph type="sldImg" idx="2"/>
          </p:nvPr>
        </p:nvSpPr>
        <p:spPr bwMode="auto">
          <a:xfrm>
            <a:off x="139700" y="742950"/>
            <a:ext cx="6604000" cy="3714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7575" y="4705350"/>
            <a:ext cx="5048250" cy="44577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78"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
        <p:nvSpPr>
          <p:cNvPr id="3079"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300">
                <a:latin typeface="Times New Roman" pitchFamily="18" charset="0"/>
              </a:defRPr>
            </a:lvl1pPr>
          </a:lstStyle>
          <a:p>
            <a:fld id="{CF25249E-1E51-4E7D-A7EE-849F86720824}" type="slidenum">
              <a:rPr lang="en-GB"/>
              <a:pPr/>
              <a:t>‹#›</a:t>
            </a:fld>
            <a:endParaRPr lang="en-GB"/>
          </a:p>
        </p:txBody>
      </p:sp>
    </p:spTree>
    <p:extLst>
      <p:ext uri="{BB962C8B-B14F-4D97-AF65-F5344CB8AC3E}">
        <p14:creationId xmlns:p14="http://schemas.microsoft.com/office/powerpoint/2010/main" val="28203800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Times New Roman" pitchFamily="18" charset="0"/>
        <a:ea typeface="+mn-ea"/>
        <a:cs typeface="+mn-cs"/>
      </a:defRPr>
    </a:lvl1pPr>
    <a:lvl2pPr marL="539856" algn="l" rtl="0" fontAlgn="base">
      <a:spcBef>
        <a:spcPct val="30000"/>
      </a:spcBef>
      <a:spcAft>
        <a:spcPct val="0"/>
      </a:spcAft>
      <a:defRPr sz="1400" kern="1200">
        <a:solidFill>
          <a:schemeClr val="tx1"/>
        </a:solidFill>
        <a:latin typeface="Times New Roman" pitchFamily="18" charset="0"/>
        <a:ea typeface="+mn-ea"/>
        <a:cs typeface="+mn-cs"/>
      </a:defRPr>
    </a:lvl2pPr>
    <a:lvl3pPr marL="1079708" algn="l" rtl="0" fontAlgn="base">
      <a:spcBef>
        <a:spcPct val="30000"/>
      </a:spcBef>
      <a:spcAft>
        <a:spcPct val="0"/>
      </a:spcAft>
      <a:defRPr sz="1400" kern="1200">
        <a:solidFill>
          <a:schemeClr val="tx1"/>
        </a:solidFill>
        <a:latin typeface="Times New Roman" pitchFamily="18" charset="0"/>
        <a:ea typeface="+mn-ea"/>
        <a:cs typeface="+mn-cs"/>
      </a:defRPr>
    </a:lvl3pPr>
    <a:lvl4pPr marL="1619564" algn="l" rtl="0" fontAlgn="base">
      <a:spcBef>
        <a:spcPct val="30000"/>
      </a:spcBef>
      <a:spcAft>
        <a:spcPct val="0"/>
      </a:spcAft>
      <a:defRPr sz="1400" kern="1200">
        <a:solidFill>
          <a:schemeClr val="tx1"/>
        </a:solidFill>
        <a:latin typeface="Times New Roman" pitchFamily="18" charset="0"/>
        <a:ea typeface="+mn-ea"/>
        <a:cs typeface="+mn-cs"/>
      </a:defRPr>
    </a:lvl4pPr>
    <a:lvl5pPr marL="2159418" algn="l" rtl="0" fontAlgn="base">
      <a:spcBef>
        <a:spcPct val="30000"/>
      </a:spcBef>
      <a:spcAft>
        <a:spcPct val="0"/>
      </a:spcAft>
      <a:defRPr sz="1400" kern="1200">
        <a:solidFill>
          <a:schemeClr val="tx1"/>
        </a:solidFill>
        <a:latin typeface="Times New Roman" pitchFamily="18" charset="0"/>
        <a:ea typeface="+mn-ea"/>
        <a:cs typeface="+mn-cs"/>
      </a:defRPr>
    </a:lvl5pPr>
    <a:lvl6pPr marL="2699273" algn="l" defTabSz="1079708" rtl="0" eaLnBrk="1" latinLnBrk="0" hangingPunct="1">
      <a:defRPr sz="1400" kern="1200">
        <a:solidFill>
          <a:schemeClr val="tx1"/>
        </a:solidFill>
        <a:latin typeface="+mn-lt"/>
        <a:ea typeface="+mn-ea"/>
        <a:cs typeface="+mn-cs"/>
      </a:defRPr>
    </a:lvl6pPr>
    <a:lvl7pPr marL="3239127" algn="l" defTabSz="1079708" rtl="0" eaLnBrk="1" latinLnBrk="0" hangingPunct="1">
      <a:defRPr sz="1400" kern="1200">
        <a:solidFill>
          <a:schemeClr val="tx1"/>
        </a:solidFill>
        <a:latin typeface="+mn-lt"/>
        <a:ea typeface="+mn-ea"/>
        <a:cs typeface="+mn-cs"/>
      </a:defRPr>
    </a:lvl7pPr>
    <a:lvl8pPr marL="3778982" algn="l" defTabSz="1079708" rtl="0" eaLnBrk="1" latinLnBrk="0" hangingPunct="1">
      <a:defRPr sz="1400" kern="1200">
        <a:solidFill>
          <a:schemeClr val="tx1"/>
        </a:solidFill>
        <a:latin typeface="+mn-lt"/>
        <a:ea typeface="+mn-ea"/>
        <a:cs typeface="+mn-cs"/>
      </a:defRPr>
    </a:lvl8pPr>
    <a:lvl9pPr marL="4318837" algn="l" defTabSz="107970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8850" rtl="0" eaLnBrk="0" fontAlgn="base" latinLnBrk="0" hangingPunct="0">
              <a:lnSpc>
                <a:spcPct val="100000"/>
              </a:lnSpc>
              <a:spcBef>
                <a:spcPct val="0"/>
              </a:spcBef>
              <a:spcAft>
                <a:spcPct val="0"/>
              </a:spcAft>
              <a:buClrTx/>
              <a:buSzTx/>
              <a:buFontTx/>
              <a:buNone/>
              <a:tabLst/>
              <a:defRPr/>
            </a:pPr>
            <a:fld id="{CF25249E-1E51-4E7D-A7EE-849F86720824}"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6379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25249E-1E51-4E7D-A7EE-849F86720824}" type="slidenum">
              <a:rPr lang="en-GB" smtClean="0"/>
              <a:pPr/>
              <a:t>2</a:t>
            </a:fld>
            <a:endParaRPr lang="en-GB"/>
          </a:p>
        </p:txBody>
      </p:sp>
    </p:spTree>
    <p:extLst>
      <p:ext uri="{BB962C8B-B14F-4D97-AF65-F5344CB8AC3E}">
        <p14:creationId xmlns:p14="http://schemas.microsoft.com/office/powerpoint/2010/main" val="1539378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8" y="561975"/>
            <a:ext cx="6473825" cy="36417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0E131-DBB5-406C-932E-F46DF52B90D4}" type="slidenum">
              <a:rPr kumimoji="0" lang="en-GB" sz="1300" b="0" i="0" u="none" strike="noStrike" kern="1200" cap="none" spc="0" normalizeH="0" baseline="0" noProof="0" smtClean="0">
                <a:ln>
                  <a:noFill/>
                </a:ln>
                <a:solidFill>
                  <a:srgbClr val="333D3E"/>
                </a:solidFill>
                <a:effectLst/>
                <a:uLnTx/>
                <a:uFillTx/>
                <a:latin typeface="Arial Nov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305302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3E0F0-28DF-40DD-9BA6-4120FAE27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68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to 10k USD/ EUR / GBP </a:t>
            </a:r>
          </a:p>
        </p:txBody>
      </p:sp>
      <p:sp>
        <p:nvSpPr>
          <p:cNvPr id="4" name="Slide Number Placeholder 3"/>
          <p:cNvSpPr>
            <a:spLocks noGrp="1"/>
          </p:cNvSpPr>
          <p:nvPr>
            <p:ph type="sldNum" sz="quarter" idx="10"/>
          </p:nvPr>
        </p:nvSpPr>
        <p:spPr/>
        <p:txBody>
          <a:bodyPr/>
          <a:lstStyle/>
          <a:p>
            <a:pPr marL="0" marR="0" lvl="0" indent="0" algn="r" defTabSz="958850" rtl="0" eaLnBrk="0" fontAlgn="base" latinLnBrk="0" hangingPunct="0">
              <a:lnSpc>
                <a:spcPct val="100000"/>
              </a:lnSpc>
              <a:spcBef>
                <a:spcPct val="0"/>
              </a:spcBef>
              <a:spcAft>
                <a:spcPct val="0"/>
              </a:spcAft>
              <a:buClrTx/>
              <a:buSzTx/>
              <a:buFontTx/>
              <a:buNone/>
              <a:tabLst/>
              <a:defRPr/>
            </a:pPr>
            <a:fld id="{CF25249E-1E51-4E7D-A7EE-849F86720824}"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8850" rtl="0" eaLnBrk="0" fontAlgn="base" latinLnBrk="0" hangingPunct="0">
                <a:lnSpc>
                  <a:spcPct val="100000"/>
                </a:lnSpc>
                <a:spcBef>
                  <a:spcPct val="0"/>
                </a:spcBef>
                <a:spcAft>
                  <a:spcPct val="0"/>
                </a:spcAft>
                <a:buClrTx/>
                <a:buSzTx/>
                <a:buFontTx/>
                <a:buNone/>
                <a:tabLst/>
                <a:defRPr/>
              </a:pPr>
              <a:t>26</a:t>
            </a:fld>
            <a:endParaRPr kumimoji="0" lang="en-GB" sz="13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80066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These are the currently Live available Payment Pre-validation API services.</a:t>
            </a:r>
          </a:p>
        </p:txBody>
      </p:sp>
      <p:sp>
        <p:nvSpPr>
          <p:cNvPr id="4" name="Slide Number Placeholder 3"/>
          <p:cNvSpPr>
            <a:spLocks noGrp="1"/>
          </p:cNvSpPr>
          <p:nvPr>
            <p:ph type="sldNum" sz="quarter" idx="10"/>
          </p:nvPr>
        </p:nvSpPr>
        <p:spPr/>
        <p:txBody>
          <a:bodyPr/>
          <a:lstStyle/>
          <a:p>
            <a:pPr marL="0" marR="0" lvl="0" indent="0" algn="r" defTabSz="958850" rtl="0" eaLnBrk="0" fontAlgn="base" latinLnBrk="0" hangingPunct="0">
              <a:lnSpc>
                <a:spcPct val="100000"/>
              </a:lnSpc>
              <a:spcBef>
                <a:spcPct val="0"/>
              </a:spcBef>
              <a:spcAft>
                <a:spcPct val="0"/>
              </a:spcAft>
              <a:buClrTx/>
              <a:buSzTx/>
              <a:buFontTx/>
              <a:buNone/>
              <a:tabLst/>
              <a:defRPr/>
            </a:pPr>
            <a:fld id="{CF25249E-1E51-4E7D-A7EE-849F86720824}"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8850" rtl="0" eaLnBrk="0" fontAlgn="base" latinLnBrk="0" hangingPunct="0">
                <a:lnSpc>
                  <a:spcPct val="100000"/>
                </a:lnSpc>
                <a:spcBef>
                  <a:spcPct val="0"/>
                </a:spcBef>
                <a:spcAft>
                  <a:spcPct val="0"/>
                </a:spcAft>
                <a:buClrTx/>
                <a:buSzTx/>
                <a:buFontTx/>
                <a:buNone/>
                <a:tabLst/>
                <a:defRPr/>
              </a:pPr>
              <a:t>33</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2589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266560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7538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90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rgbClr val="343C3F"/>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rgbClr val="A7F2EB"/>
                </a:solidFill>
              </a:rPr>
              <a:t>www.swift.com</a:t>
            </a:r>
            <a:endParaRPr lang="en-GB" sz="1050" dirty="0">
              <a:solidFill>
                <a:srgbClr val="A7F2EB"/>
              </a:solidFill>
            </a:endParaRPr>
          </a:p>
        </p:txBody>
      </p:sp>
      <p:grpSp>
        <p:nvGrpSpPr>
          <p:cNvPr id="14" name="Group 13"/>
          <p:cNvGrpSpPr/>
          <p:nvPr userDrawn="1"/>
        </p:nvGrpSpPr>
        <p:grpSpPr>
          <a:xfrm>
            <a:off x="4774949" y="2317121"/>
            <a:ext cx="1251449" cy="1253662"/>
            <a:chOff x="1230313" y="1433513"/>
            <a:chExt cx="898525" cy="900113"/>
          </a:xfrm>
          <a:solidFill>
            <a:srgbClr val="A7F2EB"/>
          </a:solidFill>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1162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Divider or highlight slide peppermint">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A7F2EB"/>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rgbClr val="343C3F"/>
                </a:solidFill>
              </a:defRPr>
            </a:lvl1pPr>
          </a:lstStyle>
          <a:p>
            <a:fld id="{F17889F7-7963-4A16-ADF8-FEE4D97DC541}" type="slidenum">
              <a:rPr lang="en-GB" smtClean="0"/>
              <a:pPr/>
              <a:t>‹#›</a:t>
            </a:fld>
            <a:endParaRPr lang="en-GB"/>
          </a:p>
        </p:txBody>
      </p:sp>
      <p:grpSp>
        <p:nvGrpSpPr>
          <p:cNvPr id="15" name="Group 14"/>
          <p:cNvGrpSpPr/>
          <p:nvPr userDrawn="1"/>
        </p:nvGrpSpPr>
        <p:grpSpPr>
          <a:xfrm>
            <a:off x="286419" y="5558756"/>
            <a:ext cx="288363" cy="288873"/>
            <a:chOff x="1230313" y="1433513"/>
            <a:chExt cx="898525" cy="900113"/>
          </a:xfrm>
          <a:solidFill>
            <a:srgbClr val="343C3F"/>
          </a:solidFill>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solidFill>
                  <a:srgbClr val="343C3F"/>
                </a:solidFill>
              </a:endParaRPr>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rgbClr val="343C3F"/>
                </a:solidFill>
              </a:defRPr>
            </a:lvl1pPr>
            <a:lvl2pPr>
              <a:defRPr sz="2799">
                <a:solidFill>
                  <a:srgbClr val="343C3F"/>
                </a:solidFill>
              </a:defRPr>
            </a:lvl2pPr>
            <a:lvl3pPr marL="985549" indent="-457080">
              <a:buFont typeface="Arial" panose="020B0604020202020204" pitchFamily="34" charset="0"/>
              <a:buChar char="−"/>
              <a:defRPr sz="2799">
                <a:solidFill>
                  <a:srgbClr val="343C3F"/>
                </a:solidFill>
              </a:defRPr>
            </a:lvl3pPr>
            <a:lvl4pPr>
              <a:defRPr sz="2799">
                <a:solidFill>
                  <a:srgbClr val="343C3F"/>
                </a:solidFill>
              </a:defRPr>
            </a:lvl4pPr>
            <a:lvl5pPr>
              <a:defRPr sz="2399">
                <a:solidFill>
                  <a:srgbClr val="343C3F"/>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3" y="5592196"/>
            <a:ext cx="8918847" cy="228600"/>
          </a:xfrm>
        </p:spPr>
        <p:txBody>
          <a:bodyPr/>
          <a:lstStyle>
            <a:lvl1pPr>
              <a:defRPr>
                <a:solidFill>
                  <a:srgbClr val="343C3F"/>
                </a:solidFill>
              </a:defRPr>
            </a:lvl1pPr>
          </a:lstStyle>
          <a:p>
            <a:r>
              <a:rPr lang="en-US"/>
              <a:t>Global webinar for third-party providers</a:t>
            </a:r>
            <a:endParaRPr lang="en-GB"/>
          </a:p>
        </p:txBody>
      </p:sp>
    </p:spTree>
    <p:extLst>
      <p:ext uri="{BB962C8B-B14F-4D97-AF65-F5344CB8AC3E}">
        <p14:creationId xmlns:p14="http://schemas.microsoft.com/office/powerpoint/2010/main" val="3668582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itle and 3 columns">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Text Placeholder 2"/>
          <p:cNvSpPr>
            <a:spLocks noGrp="1"/>
          </p:cNvSpPr>
          <p:nvPr>
            <p:ph type="body" idx="12" hasCustomPrompt="1"/>
          </p:nvPr>
        </p:nvSpPr>
        <p:spPr>
          <a:xfrm>
            <a:off x="284173" y="1022255"/>
            <a:ext cx="3097113" cy="4032448"/>
          </a:xfrm>
          <a:prstGeom prst="rect">
            <a:avLst/>
          </a:prstGeom>
        </p:spPr>
        <p:txBody>
          <a:bodyPr anchor="t" anchorCtr="0"/>
          <a:lstStyle>
            <a:lvl1pPr marL="0" indent="0">
              <a:buFont typeface="Arial" panose="020B0604020202020204" pitchFamily="34" charset="0"/>
              <a:buNone/>
              <a:defRPr sz="1400" b="0" baseline="0"/>
            </a:lvl1pPr>
            <a:lvl2pPr marL="742197" indent="-285461">
              <a:buFont typeface="Arial" panose="020B0604020202020204" pitchFamily="34" charset="0"/>
              <a:buChar char="•"/>
              <a:defRPr sz="1400"/>
            </a:lvl2pPr>
            <a:lvl3pPr marL="1198937" indent="-285461">
              <a:buFont typeface="Courier New" panose="02070309020205020404" pitchFamily="49" charset="0"/>
              <a:buChar char="o"/>
              <a:defRPr sz="1400" baseline="0"/>
            </a:lvl3pPr>
            <a:lvl4pPr marL="1370214" indent="0">
              <a:buFont typeface="+mj-lt"/>
              <a:buNone/>
              <a:defRPr sz="1400"/>
            </a:lvl4pPr>
            <a:lvl5pPr marL="1826952" indent="0">
              <a:buFont typeface="Wingdings" panose="05000000000000000000" pitchFamily="2" charset="2"/>
              <a:buNone/>
              <a:defRPr sz="1400"/>
            </a:lvl5pPr>
            <a:lvl6pPr marL="2283690" indent="0">
              <a:buNone/>
              <a:defRPr sz="1400"/>
            </a:lvl6pPr>
            <a:lvl7pPr marL="2740427" indent="0">
              <a:buNone/>
              <a:defRPr sz="1400"/>
            </a:lvl7pPr>
            <a:lvl8pPr marL="3197164" indent="0">
              <a:buNone/>
              <a:defRPr sz="1400"/>
            </a:lvl8pPr>
            <a:lvl9pPr marL="3653901" indent="0">
              <a:buNone/>
              <a:defRPr sz="1400"/>
            </a:lvl9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8" name="Text Placeholder 2"/>
          <p:cNvSpPr>
            <a:spLocks noGrp="1"/>
          </p:cNvSpPr>
          <p:nvPr>
            <p:ph type="body" idx="13" hasCustomPrompt="1"/>
          </p:nvPr>
        </p:nvSpPr>
        <p:spPr>
          <a:xfrm>
            <a:off x="3816504" y="1022255"/>
            <a:ext cx="3097113" cy="4032448"/>
          </a:xfrm>
          <a:prstGeom prst="rect">
            <a:avLst/>
          </a:prstGeom>
        </p:spPr>
        <p:txBody>
          <a:bodyPr anchor="t" anchorCtr="0"/>
          <a:lstStyle>
            <a:lvl1pPr marL="0" indent="0">
              <a:buFont typeface="Arial" panose="020B0604020202020204" pitchFamily="34" charset="0"/>
              <a:buNone/>
              <a:defRPr sz="1400" b="0" baseline="0"/>
            </a:lvl1pPr>
            <a:lvl2pPr marL="742197" indent="-285461">
              <a:buFont typeface="Arial" panose="020B0604020202020204" pitchFamily="34" charset="0"/>
              <a:buChar char="•"/>
              <a:defRPr sz="1400"/>
            </a:lvl2pPr>
            <a:lvl3pPr marL="1198937" indent="-285461">
              <a:buFont typeface="Courier New" panose="02070309020205020404" pitchFamily="49" charset="0"/>
              <a:buChar char="o"/>
              <a:defRPr sz="1400" baseline="0"/>
            </a:lvl3pPr>
            <a:lvl4pPr marL="1370214" indent="0">
              <a:buFont typeface="+mj-lt"/>
              <a:buNone/>
              <a:defRPr sz="1400"/>
            </a:lvl4pPr>
            <a:lvl5pPr marL="1826952" indent="0">
              <a:buFont typeface="Wingdings" panose="05000000000000000000" pitchFamily="2" charset="2"/>
              <a:buNone/>
              <a:defRPr sz="1400"/>
            </a:lvl5pPr>
            <a:lvl6pPr marL="2283690" indent="0">
              <a:buNone/>
              <a:defRPr sz="1400"/>
            </a:lvl6pPr>
            <a:lvl7pPr marL="2740427" indent="0">
              <a:buNone/>
              <a:defRPr sz="1400"/>
            </a:lvl7pPr>
            <a:lvl8pPr marL="3197164" indent="0">
              <a:buNone/>
              <a:defRPr sz="1400"/>
            </a:lvl8pPr>
            <a:lvl9pPr marL="3653901" indent="0">
              <a:buNone/>
              <a:defRPr sz="1400"/>
            </a:lvl9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9" name="Text Placeholder 2"/>
          <p:cNvSpPr>
            <a:spLocks noGrp="1"/>
          </p:cNvSpPr>
          <p:nvPr>
            <p:ph type="body" idx="14" hasCustomPrompt="1"/>
          </p:nvPr>
        </p:nvSpPr>
        <p:spPr>
          <a:xfrm>
            <a:off x="7399791" y="1022255"/>
            <a:ext cx="3096344" cy="4032448"/>
          </a:xfrm>
          <a:prstGeom prst="rect">
            <a:avLst/>
          </a:prstGeom>
        </p:spPr>
        <p:txBody>
          <a:bodyPr anchor="t" anchorCtr="0"/>
          <a:lstStyle>
            <a:lvl1pPr marL="0" indent="0">
              <a:buFont typeface="Arial" panose="020B0604020202020204" pitchFamily="34" charset="0"/>
              <a:buNone/>
              <a:defRPr sz="1400" b="0" baseline="0"/>
            </a:lvl1pPr>
            <a:lvl2pPr marL="742197" indent="-285461">
              <a:buFont typeface="Arial" panose="020B0604020202020204" pitchFamily="34" charset="0"/>
              <a:buChar char="•"/>
              <a:defRPr sz="1400"/>
            </a:lvl2pPr>
            <a:lvl3pPr marL="1198937" indent="-285461">
              <a:buFont typeface="Courier New" panose="02070309020205020404" pitchFamily="49" charset="0"/>
              <a:buChar char="o"/>
              <a:defRPr sz="1400" baseline="0"/>
            </a:lvl3pPr>
            <a:lvl4pPr marL="1370214" indent="0">
              <a:buFont typeface="+mj-lt"/>
              <a:buNone/>
              <a:defRPr sz="1400"/>
            </a:lvl4pPr>
            <a:lvl5pPr marL="1826952" indent="0">
              <a:buFont typeface="Wingdings" panose="05000000000000000000" pitchFamily="2" charset="2"/>
              <a:buNone/>
              <a:defRPr sz="1400"/>
            </a:lvl5pPr>
            <a:lvl6pPr marL="2283690" indent="0">
              <a:buNone/>
              <a:defRPr sz="1400"/>
            </a:lvl6pPr>
            <a:lvl7pPr marL="2740427" indent="0">
              <a:buNone/>
              <a:defRPr sz="1400"/>
            </a:lvl7pPr>
            <a:lvl8pPr marL="3197164" indent="0">
              <a:buNone/>
              <a:defRPr sz="1400"/>
            </a:lvl8pPr>
            <a:lvl9pPr marL="3653901" indent="0">
              <a:buNone/>
              <a:defRPr sz="1400"/>
            </a:lvl9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18" tIns="53959" rIns="107918" bIns="53959"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Tree>
    <p:extLst>
      <p:ext uri="{BB962C8B-B14F-4D97-AF65-F5344CB8AC3E}">
        <p14:creationId xmlns:p14="http://schemas.microsoft.com/office/powerpoint/2010/main" val="2325016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656349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0003138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6204461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5204052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5348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5054817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8598171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24787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3902998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3841755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29072683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6266059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5536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95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09316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450281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8765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4483724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819318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5147231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6141720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699181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160629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43027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3275293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4102508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95924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86118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23874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F28CA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83037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65C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4749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344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pPr defTabSz="810067" eaLnBrk="1" fontAlgn="auto" hangingPunct="1">
              <a:spcBef>
                <a:spcPts val="0"/>
              </a:spcBef>
              <a:spcAft>
                <a:spcPts val="0"/>
              </a:spcAft>
            </a:pPr>
            <a:r>
              <a:rPr lang="en-US">
                <a:solidFill>
                  <a:srgbClr val="766C62"/>
                </a:solidFill>
                <a:latin typeface="Arial"/>
              </a:rPr>
              <a:t>Global webinar for third-party providers</a:t>
            </a:r>
            <a:endParaRPr lang="en-GB">
              <a:solidFill>
                <a:srgbClr val="766C62"/>
              </a:solidFill>
              <a:latin typeface="Arial"/>
            </a:endParaRPr>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pPr defTabSz="810067" eaLnBrk="1" fontAlgn="auto" hangingPunct="1">
              <a:spcBef>
                <a:spcPts val="0"/>
              </a:spcBef>
              <a:spcAft>
                <a:spcPts val="0"/>
              </a:spcAft>
            </a:pPr>
            <a:fld id="{F17889F7-7963-4A16-ADF8-FEE4D97DC541}" type="slidenum">
              <a:rPr lang="en-GB" smtClean="0">
                <a:solidFill>
                  <a:srgbClr val="766C62"/>
                </a:solidFill>
                <a:latin typeface="Arial"/>
              </a:rPr>
              <a:pPr defTabSz="810067" eaLnBrk="1" fontAlgn="auto" hangingPunct="1">
                <a:spcBef>
                  <a:spcPts val="0"/>
                </a:spcBef>
                <a:spcAft>
                  <a:spcPts val="0"/>
                </a:spcAft>
              </a:pPr>
              <a:t>‹#›</a:t>
            </a:fld>
            <a:endParaRPr lang="en-GB">
              <a:solidFill>
                <a:srgbClr val="766C62"/>
              </a:solidFill>
              <a:latin typeface="Arial"/>
            </a:endParaRPr>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31868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r>
              <a:rPr lang="en-US"/>
              <a:t>Global webinar for third-party providers</a:t>
            </a:r>
            <a:endParaRPr lang="en-GB"/>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14639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25" tIns="53962" rIns="107925" bIns="53962" numCol="1" rtlCol="0" anchor="t" anchorCtr="0" compatLnSpc="1">
            <a:prstTxWarp prst="textNoShape">
              <a:avLst/>
            </a:prstTxWarp>
          </a:bodyPr>
          <a:lstStyle/>
          <a:p>
            <a:pPr defTabSz="1079110"/>
            <a:endParaRPr lang="en-GB" sz="1798" dirty="0"/>
          </a:p>
        </p:txBody>
      </p:sp>
      <p:sp>
        <p:nvSpPr>
          <p:cNvPr id="26" name="Title"/>
          <p:cNvSpPr>
            <a:spLocks noGrp="1" noChangeArrowheads="1"/>
          </p:cNvSpPr>
          <p:nvPr>
            <p:ph type="ctrTitle" hasCustomPrompt="1"/>
          </p:nvPr>
        </p:nvSpPr>
        <p:spPr>
          <a:xfrm>
            <a:off x="2598934" y="1484271"/>
            <a:ext cx="7053033" cy="2274284"/>
          </a:xfrm>
        </p:spPr>
        <p:txBody>
          <a:bodyPr/>
          <a:lstStyle>
            <a:lvl1pPr>
              <a:defRPr sz="3998"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5" y="4898443"/>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3"/>
            <a:ext cx="7059050" cy="622059"/>
          </a:xfrm>
        </p:spPr>
        <p:txBody>
          <a:bodyPr/>
          <a:lstStyle>
            <a:lvl1pPr>
              <a:defRPr sz="1798"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5"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Tree>
    <p:extLst>
      <p:ext uri="{BB962C8B-B14F-4D97-AF65-F5344CB8AC3E}">
        <p14:creationId xmlns:p14="http://schemas.microsoft.com/office/powerpoint/2010/main" val="32793340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40" y="301625"/>
            <a:ext cx="8066087" cy="4681538"/>
          </a:xfrm>
        </p:spPr>
        <p:txBody>
          <a:bodyPr/>
          <a:lstStyle>
            <a:lvl1pPr marL="342721" indent="-342721">
              <a:buFont typeface="Arial" panose="020B0604020202020204" pitchFamily="34" charset="0"/>
              <a:buChar char="−"/>
              <a:defRPr sz="1999"/>
            </a:lvl1pPr>
            <a:lvl2pPr>
              <a:defRPr sz="1600" baseline="0"/>
            </a:lvl2pPr>
            <a:lvl3pPr marL="528330"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45165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66017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698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53393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5026568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798"/>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40" y="1022251"/>
            <a:ext cx="8641729" cy="4176464"/>
          </a:xfrm>
        </p:spPr>
        <p:txBody>
          <a:bodyPr/>
          <a:lstStyle>
            <a:lvl1pPr>
              <a:defRPr sz="3198"/>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8462393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5" name="Text Placeholder 4"/>
          <p:cNvSpPr>
            <a:spLocks noGrp="1"/>
          </p:cNvSpPr>
          <p:nvPr>
            <p:ph type="body" sz="quarter" idx="12" hasCustomPrompt="1"/>
          </p:nvPr>
        </p:nvSpPr>
        <p:spPr>
          <a:xfrm>
            <a:off x="658292" y="517525"/>
            <a:ext cx="8064500" cy="3961110"/>
          </a:xfrm>
        </p:spPr>
        <p:txBody>
          <a:bodyPr/>
          <a:lstStyle>
            <a:lvl1pPr>
              <a:defRPr sz="3598" b="0">
                <a:latin typeface="+mj-lt"/>
              </a:defRPr>
            </a:lvl1pPr>
            <a:lvl2pPr>
              <a:defRPr sz="3998" b="1"/>
            </a:lvl2pPr>
            <a:lvl3pPr>
              <a:defRPr sz="3998" b="1"/>
            </a:lvl3pPr>
            <a:lvl4pPr>
              <a:defRPr sz="3998" b="1"/>
            </a:lvl4pPr>
            <a:lvl5pPr>
              <a:defRPr sz="3598"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4" y="4622800"/>
            <a:ext cx="8066088" cy="503238"/>
          </a:xfrm>
        </p:spPr>
        <p:txBody>
          <a:bodyPr/>
          <a:lstStyle>
            <a:lvl1pPr marL="285600" indent="-28560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44506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40" y="1022350"/>
            <a:ext cx="4105275" cy="4032250"/>
          </a:xfrm>
        </p:spPr>
        <p:txBody>
          <a:bodyPr/>
          <a:lstStyle>
            <a:lvl1pPr>
              <a:defRPr sz="1400" b="1"/>
            </a:lvl1pPr>
            <a:lvl2pPr>
              <a:defRPr b="0"/>
            </a:lvl2pPr>
            <a:lvl3pPr marL="743784" indent="-215454">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3800792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40" y="1022350"/>
            <a:ext cx="3097113"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501" y="1022251"/>
            <a:ext cx="3097113"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91" y="1022251"/>
            <a:ext cx="3097113"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972008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3784" indent="-215454">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4"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861154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8" name="Group 7"/>
          <p:cNvGrpSpPr/>
          <p:nvPr userDrawn="1"/>
        </p:nvGrpSpPr>
        <p:grpSpPr>
          <a:xfrm>
            <a:off x="286420" y="5558757"/>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
        <p:nvSpPr>
          <p:cNvPr id="3" name="Text Placeholder 2"/>
          <p:cNvSpPr>
            <a:spLocks noGrp="1"/>
          </p:cNvSpPr>
          <p:nvPr>
            <p:ph type="body" sz="quarter" idx="12" hasCustomPrompt="1"/>
          </p:nvPr>
        </p:nvSpPr>
        <p:spPr>
          <a:xfrm>
            <a:off x="283745" y="301627"/>
            <a:ext cx="10230268" cy="4897090"/>
          </a:xfrm>
        </p:spPr>
        <p:txBody>
          <a:bodyPr/>
          <a:lstStyle>
            <a:lvl1pPr marL="571202" indent="-571202">
              <a:buFont typeface="Arial" panose="020B0604020202020204" pitchFamily="34" charset="0"/>
              <a:buChar char="−"/>
              <a:defRPr sz="3598">
                <a:solidFill>
                  <a:schemeClr val="bg1"/>
                </a:solidFill>
              </a:defRPr>
            </a:lvl1pPr>
            <a:lvl2pPr>
              <a:defRPr sz="2799">
                <a:solidFill>
                  <a:schemeClr val="bg1"/>
                </a:solidFill>
              </a:defRPr>
            </a:lvl2pPr>
            <a:lvl3pPr marL="985291" indent="-456961">
              <a:buFont typeface="Arial" panose="020B0604020202020204" pitchFamily="34" charset="0"/>
              <a:buChar char="−"/>
              <a:defRPr sz="2799">
                <a:solidFill>
                  <a:schemeClr val="bg1"/>
                </a:solidFill>
              </a:defRPr>
            </a:lvl3pPr>
            <a:lvl4pPr>
              <a:defRPr sz="2799">
                <a:solidFill>
                  <a:schemeClr val="bg1"/>
                </a:solidFill>
              </a:defRPr>
            </a:lvl4pPr>
            <a:lvl5pPr>
              <a:defRPr sz="2398">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4"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592629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3921" rtl="0" eaLnBrk="0" fontAlgn="base" latinLnBrk="0" hangingPunct="0">
              <a:lnSpc>
                <a:spcPct val="100000"/>
              </a:lnSpc>
              <a:spcBef>
                <a:spcPct val="0"/>
              </a:spcBef>
              <a:spcAft>
                <a:spcPct val="0"/>
              </a:spcAft>
              <a:buClrTx/>
              <a:buSzTx/>
              <a:buFontTx/>
              <a:buNone/>
              <a:tabLst/>
            </a:pPr>
            <a:endParaRPr kumimoji="0" lang="en-GB" sz="2398"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20" y="5558757"/>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
        <p:nvSpPr>
          <p:cNvPr id="14" name="Text Placeholder 2"/>
          <p:cNvSpPr>
            <a:spLocks noGrp="1"/>
          </p:cNvSpPr>
          <p:nvPr>
            <p:ph type="body" sz="quarter" idx="12" hasCustomPrompt="1"/>
          </p:nvPr>
        </p:nvSpPr>
        <p:spPr>
          <a:xfrm>
            <a:off x="283745" y="301627"/>
            <a:ext cx="10230268" cy="4897090"/>
          </a:xfrm>
        </p:spPr>
        <p:txBody>
          <a:bodyPr/>
          <a:lstStyle>
            <a:lvl1pPr marL="571202" indent="-571202">
              <a:buFont typeface="Arial" panose="020B0604020202020204" pitchFamily="34" charset="0"/>
              <a:buChar char="−"/>
              <a:defRPr sz="3598">
                <a:solidFill>
                  <a:schemeClr val="bg1"/>
                </a:solidFill>
              </a:defRPr>
            </a:lvl1pPr>
            <a:lvl2pPr>
              <a:defRPr sz="2799">
                <a:solidFill>
                  <a:schemeClr val="bg1"/>
                </a:solidFill>
              </a:defRPr>
            </a:lvl2pPr>
            <a:lvl3pPr marL="985291" indent="-456961">
              <a:buFont typeface="Arial" panose="020B0604020202020204" pitchFamily="34" charset="0"/>
              <a:buChar char="−"/>
              <a:defRPr sz="2799">
                <a:solidFill>
                  <a:schemeClr val="bg1"/>
                </a:solidFill>
              </a:defRPr>
            </a:lvl3pPr>
            <a:lvl4pPr>
              <a:defRPr sz="2799">
                <a:solidFill>
                  <a:schemeClr val="bg1"/>
                </a:solidFill>
              </a:defRPr>
            </a:lvl4pPr>
            <a:lvl5pPr>
              <a:defRPr sz="2398">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4"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7735664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prstTxWarp prst="textNoShape">
              <a:avLst/>
            </a:prstTxWarp>
          </a:bodyPr>
          <a:lstStyle/>
          <a:p>
            <a:pPr marL="0" marR="0" indent="0" algn="l" defTabSz="913921" rtl="0" eaLnBrk="0" fontAlgn="base" latinLnBrk="0" hangingPunct="0">
              <a:lnSpc>
                <a:spcPct val="100000"/>
              </a:lnSpc>
              <a:spcBef>
                <a:spcPct val="0"/>
              </a:spcBef>
              <a:spcAft>
                <a:spcPct val="0"/>
              </a:spcAft>
              <a:buClrTx/>
              <a:buSzTx/>
              <a:buFontTx/>
              <a:buNone/>
              <a:tabLst/>
            </a:pPr>
            <a:endParaRPr kumimoji="0" lang="en-GB" sz="2398" b="0" i="0" u="none" strike="noStrike" cap="none" normalizeH="0" baseline="0" dirty="0">
              <a:ln>
                <a:noFill/>
              </a:ln>
              <a:solidFill>
                <a:schemeClr val="tx1"/>
              </a:solidFill>
              <a:effectLst/>
              <a:latin typeface="Arial" charset="0"/>
            </a:endParaRPr>
          </a:p>
        </p:txBody>
      </p:sp>
      <p:sp>
        <p:nvSpPr>
          <p:cNvPr id="4" name="Footer Placeholder 3"/>
          <p:cNvSpPr>
            <a:spLocks noGrp="1"/>
          </p:cNvSpPr>
          <p:nvPr>
            <p:ph type="ftr" sz="quarter" idx="10"/>
          </p:nvPr>
        </p:nvSpPr>
        <p:spPr>
          <a:xfrm>
            <a:off x="658294"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29" name="Group 28"/>
          <p:cNvGrpSpPr/>
          <p:nvPr userDrawn="1"/>
        </p:nvGrpSpPr>
        <p:grpSpPr>
          <a:xfrm>
            <a:off x="286420" y="5558757"/>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
        <p:nvSpPr>
          <p:cNvPr id="14" name="Text Placeholder 2"/>
          <p:cNvSpPr>
            <a:spLocks noGrp="1"/>
          </p:cNvSpPr>
          <p:nvPr>
            <p:ph type="body" sz="quarter" idx="12" hasCustomPrompt="1"/>
          </p:nvPr>
        </p:nvSpPr>
        <p:spPr>
          <a:xfrm>
            <a:off x="283745" y="301627"/>
            <a:ext cx="10230268" cy="4897090"/>
          </a:xfrm>
        </p:spPr>
        <p:txBody>
          <a:bodyPr/>
          <a:lstStyle>
            <a:lvl1pPr marL="571202" indent="-571202">
              <a:buFont typeface="Arial" panose="020B0604020202020204" pitchFamily="34" charset="0"/>
              <a:buChar char="−"/>
              <a:defRPr sz="3598">
                <a:solidFill>
                  <a:schemeClr val="bg1"/>
                </a:solidFill>
              </a:defRPr>
            </a:lvl1pPr>
            <a:lvl2pPr>
              <a:defRPr sz="2799">
                <a:solidFill>
                  <a:schemeClr val="bg1"/>
                </a:solidFill>
              </a:defRPr>
            </a:lvl2pPr>
            <a:lvl3pPr marL="985291" indent="-456961">
              <a:buFont typeface="Arial" panose="020B0604020202020204" pitchFamily="34" charset="0"/>
              <a:buChar char="−"/>
              <a:defRPr sz="2799">
                <a:solidFill>
                  <a:schemeClr val="bg1"/>
                </a:solidFill>
              </a:defRPr>
            </a:lvl3pPr>
            <a:lvl4pPr>
              <a:defRPr sz="2799">
                <a:solidFill>
                  <a:schemeClr val="bg1"/>
                </a:solidFill>
              </a:defRPr>
            </a:lvl4pPr>
            <a:lvl5pPr>
              <a:defRPr sz="2398">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842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vider 2">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0" indent="0">
              <a:buFont typeface="Arial" panose="020B0604020202020204" pitchFamily="34" charset="0"/>
              <a:buNone/>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36pt. If used as a divider slide, content can be much smaller – 18pt.</a:t>
            </a:r>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1661282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28" tIns="53964" rIns="107928" bIns="53964" numCol="1" spcCol="0" rtlCol="0" anchor="t" anchorCtr="0" compatLnSpc="1">
            <a:prstTxWarp prst="textNoShape">
              <a:avLst/>
            </a:prstTxWarp>
          </a:bodyPr>
          <a:lstStyle/>
          <a:p>
            <a:pPr defTabSz="1079142"/>
            <a:endParaRPr lang="en-GB" sz="1798" dirty="0"/>
          </a:p>
        </p:txBody>
      </p:sp>
      <p:sp>
        <p:nvSpPr>
          <p:cNvPr id="5" name="TextBox 4"/>
          <p:cNvSpPr txBox="1"/>
          <p:nvPr userDrawn="1"/>
        </p:nvSpPr>
        <p:spPr>
          <a:xfrm>
            <a:off x="4790674"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51" y="2317123"/>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Tree>
    <p:extLst>
      <p:ext uri="{BB962C8B-B14F-4D97-AF65-F5344CB8AC3E}">
        <p14:creationId xmlns:p14="http://schemas.microsoft.com/office/powerpoint/2010/main" val="26293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Divider 3">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8D0C8"/>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9" y="5558756"/>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0" marR="0" indent="0" algn="l" defTabSz="914160" rtl="0" eaLnBrk="1" fontAlgn="base" latinLnBrk="0" hangingPunct="1">
              <a:lnSpc>
                <a:spcPct val="100000"/>
              </a:lnSpc>
              <a:spcBef>
                <a:spcPct val="20000"/>
              </a:spcBef>
              <a:spcAft>
                <a:spcPct val="0"/>
              </a:spcAft>
              <a:buClrTx/>
              <a:buSzTx/>
              <a:buFont typeface="Arial" panose="020B0604020202020204" pitchFamily="34" charset="0"/>
              <a:buNone/>
              <a:tabLst/>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marL="0" marR="0" lvl="0" indent="0" algn="l" defTabSz="91416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dirty="0"/>
              <a:t>You can use it as divider or highlight slide. Make it short, clear and pretty. If used as a highlight slide, size of the text should be 36pt. If used as a divider slide, content can be much smaller – 18pt.</a:t>
            </a:r>
          </a:p>
          <a:p>
            <a:pPr lvl="0"/>
            <a:endParaRPr lang="en-GB" dirty="0"/>
          </a:p>
        </p:txBody>
      </p:sp>
      <p:sp>
        <p:nvSpPr>
          <p:cNvPr id="23"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926115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350917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108149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3315408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8087026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306325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00736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018465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15895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r>
              <a:rPr lang="en-US"/>
              <a:t>Global webinar for third-party providers</a:t>
            </a:r>
            <a:endParaRPr lang="en-GB"/>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64" tIns="53981" rIns="107964" bIns="53981"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371820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637776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74700384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209931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2077719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2214685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918544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96631345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86640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6600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4501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3282704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51468673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123956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0075258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2773090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83720859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0788479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9391958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8608295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26654756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94877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558584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33165532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34350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459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109451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3348915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5497366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1622050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5435181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990663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384637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426534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4120745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0805209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39748538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8279262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15250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8221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2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F28CA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0536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65C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64917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a:solidFill>
                  <a:schemeClr val="bg1"/>
                </a:solidFill>
              </a:rPr>
              <a:t>www.swift.com</a:t>
            </a:r>
            <a:endParaRPr lang="en-GB" sz="105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732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pPr defTabSz="810067" eaLnBrk="1" fontAlgn="auto" hangingPunct="1">
              <a:spcBef>
                <a:spcPts val="0"/>
              </a:spcBef>
              <a:spcAft>
                <a:spcPts val="0"/>
              </a:spcAft>
            </a:pPr>
            <a:r>
              <a:rPr lang="en-US">
                <a:solidFill>
                  <a:srgbClr val="766C62"/>
                </a:solidFill>
                <a:latin typeface="Arial"/>
              </a:rPr>
              <a:t>Global webinar for third-party providers</a:t>
            </a:r>
            <a:endParaRPr lang="en-GB">
              <a:solidFill>
                <a:srgbClr val="766C62"/>
              </a:solidFill>
              <a:latin typeface="Arial"/>
            </a:endParaRPr>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pPr defTabSz="810067" eaLnBrk="1" fontAlgn="auto" hangingPunct="1">
              <a:spcBef>
                <a:spcPts val="0"/>
              </a:spcBef>
              <a:spcAft>
                <a:spcPts val="0"/>
              </a:spcAft>
            </a:pPr>
            <a:fld id="{F17889F7-7963-4A16-ADF8-FEE4D97DC541}" type="slidenum">
              <a:rPr lang="en-GB" smtClean="0">
                <a:solidFill>
                  <a:srgbClr val="766C62"/>
                </a:solidFill>
                <a:latin typeface="Arial"/>
              </a:rPr>
              <a:pPr defTabSz="810067" eaLnBrk="1" fontAlgn="auto" hangingPunct="1">
                <a:spcBef>
                  <a:spcPts val="0"/>
                </a:spcBef>
                <a:spcAft>
                  <a:spcPts val="0"/>
                </a:spcAft>
              </a:pPr>
              <a:t>‹#›</a:t>
            </a:fld>
            <a:endParaRPr lang="en-GB">
              <a:solidFill>
                <a:srgbClr val="766C62"/>
              </a:solidFill>
              <a:latin typeface="Arial"/>
            </a:endParaRPr>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24503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4321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342978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_Title and content zone">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a:xfrm>
            <a:off x="658292" y="5592196"/>
            <a:ext cx="5678487" cy="228600"/>
          </a:xfrm>
        </p:spPr>
        <p:txBody>
          <a:bodyPr/>
          <a:lstStyle/>
          <a:p>
            <a:r>
              <a:rPr lang="en-US"/>
              <a:t>Global webinar for third-party providers</a:t>
            </a:r>
            <a:endParaRPr lang="en-GB"/>
          </a:p>
        </p:txBody>
      </p:sp>
      <p:sp>
        <p:nvSpPr>
          <p:cNvPr id="11"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3"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Tree>
    <p:extLst>
      <p:ext uri="{BB962C8B-B14F-4D97-AF65-F5344CB8AC3E}">
        <p14:creationId xmlns:p14="http://schemas.microsoft.com/office/powerpoint/2010/main" val="173333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6406617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4023366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US" dirty="0"/>
          </a:p>
        </p:txBody>
      </p:sp>
    </p:spTree>
    <p:extLst>
      <p:ext uri="{BB962C8B-B14F-4D97-AF65-F5344CB8AC3E}">
        <p14:creationId xmlns:p14="http://schemas.microsoft.com/office/powerpoint/2010/main" val="15762750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52302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6979" tIns="53496" rIns="106979" bIns="53496"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18963994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51367195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388110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US" dirty="0"/>
          </a:p>
        </p:txBody>
      </p:sp>
    </p:spTree>
    <p:extLst>
      <p:ext uri="{BB962C8B-B14F-4D97-AF65-F5344CB8AC3E}">
        <p14:creationId xmlns:p14="http://schemas.microsoft.com/office/powerpoint/2010/main" val="100227732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1667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5552024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6979" tIns="53496" rIns="106979" bIns="53496"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3653755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46" tIns="53972" rIns="107946" bIns="53972" numCol="1" rtlCol="0" anchor="t" anchorCtr="0" compatLnSpc="1">
            <a:prstTxWarp prst="textNoShape">
              <a:avLst/>
            </a:prstTxWarp>
          </a:bodyPr>
          <a:lstStyle/>
          <a:p>
            <a:pPr defTabSz="1079393"/>
            <a:endParaRPr lang="en-GB" sz="1799" dirty="0"/>
          </a:p>
        </p:txBody>
      </p:sp>
      <p:sp>
        <p:nvSpPr>
          <p:cNvPr id="26" name="Title"/>
          <p:cNvSpPr>
            <a:spLocks noGrp="1" noChangeArrowheads="1"/>
          </p:cNvSpPr>
          <p:nvPr>
            <p:ph type="ctrTitle" hasCustomPrompt="1"/>
          </p:nvPr>
        </p:nvSpPr>
        <p:spPr>
          <a:xfrm>
            <a:off x="2598933" y="1484271"/>
            <a:ext cx="7053033" cy="2274284"/>
          </a:xfrm>
        </p:spPr>
        <p:txBody>
          <a:bodyPr/>
          <a:lstStyle>
            <a:lvl1pPr>
              <a:defRPr sz="3999"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4" y="4898442"/>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2"/>
            <a:ext cx="7059050" cy="622059"/>
          </a:xfrm>
        </p:spPr>
        <p:txBody>
          <a:bodyPr/>
          <a:lstStyle>
            <a:lvl1pPr>
              <a:defRPr sz="1799"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4"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11537195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39" y="301625"/>
            <a:ext cx="8066087" cy="4681538"/>
          </a:xfrm>
        </p:spPr>
        <p:txBody>
          <a:bodyPr/>
          <a:lstStyle>
            <a:lvl1pPr marL="342811" indent="-342811">
              <a:buFont typeface="Arial" panose="020B0604020202020204" pitchFamily="34" charset="0"/>
              <a:buChar char="−"/>
              <a:defRPr sz="1999"/>
            </a:lvl1pPr>
            <a:lvl2pPr>
              <a:defRPr sz="1600" baseline="0"/>
            </a:lvl2pPr>
            <a:lvl3pPr marL="528469"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800679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16709879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92535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3259809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799"/>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9" y="1022251"/>
            <a:ext cx="8641729" cy="4176464"/>
          </a:xfrm>
        </p:spPr>
        <p:txBody>
          <a:bodyPr/>
          <a:lstStyle>
            <a:lvl1pPr>
              <a:defRPr sz="3199"/>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5089060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5" name="Text Placeholder 4"/>
          <p:cNvSpPr>
            <a:spLocks noGrp="1"/>
          </p:cNvSpPr>
          <p:nvPr>
            <p:ph type="body" sz="quarter" idx="12" hasCustomPrompt="1"/>
          </p:nvPr>
        </p:nvSpPr>
        <p:spPr>
          <a:xfrm>
            <a:off x="658292" y="517525"/>
            <a:ext cx="8064500" cy="3961110"/>
          </a:xfrm>
        </p:spPr>
        <p:txBody>
          <a:bodyPr/>
          <a:lstStyle>
            <a:lvl1pPr>
              <a:defRPr sz="3599" b="0">
                <a:latin typeface="+mj-lt"/>
              </a:defRPr>
            </a:lvl1pPr>
            <a:lvl2pPr>
              <a:defRPr sz="3999" b="1"/>
            </a:lvl2pPr>
            <a:lvl3pPr>
              <a:defRPr sz="3999" b="1"/>
            </a:lvl3pPr>
            <a:lvl4pPr>
              <a:defRPr sz="3999" b="1"/>
            </a:lvl4pPr>
            <a:lvl5pPr>
              <a:defRPr sz="3599"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3" y="4622800"/>
            <a:ext cx="8066088" cy="503238"/>
          </a:xfrm>
        </p:spPr>
        <p:txBody>
          <a:bodyPr/>
          <a:lstStyle>
            <a:lvl1pPr marL="285675" indent="-285675">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1915049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9" y="1022350"/>
            <a:ext cx="4105275" cy="4032250"/>
          </a:xfrm>
        </p:spPr>
        <p:txBody>
          <a:bodyPr/>
          <a:lstStyle>
            <a:lvl1pPr>
              <a:defRPr sz="1400" b="1"/>
            </a:lvl1pPr>
            <a:lvl2pPr>
              <a:defRPr b="0"/>
            </a:lvl2pPr>
            <a:lvl3pPr marL="743979" indent="-215510">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71555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9" y="1022350"/>
            <a:ext cx="3097113"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500" y="1022251"/>
            <a:ext cx="3097113"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90" y="1022251"/>
            <a:ext cx="3097113"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34534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870527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3979" indent="-215510">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3"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7488362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8" name="Group 7"/>
          <p:cNvGrpSpPr/>
          <p:nvPr userDrawn="1"/>
        </p:nvGrpSpPr>
        <p:grpSpPr>
          <a:xfrm>
            <a:off x="286419" y="5558756"/>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3"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8664205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9" y="5558756"/>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0343182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22" tIns="45711" rIns="91422" bIns="45711" numCol="1" rtlCol="0" anchor="t" anchorCtr="0" compatLnSpc="1">
            <a:prstTxWarp prst="textNoShape">
              <a:avLst/>
            </a:prstTxWarp>
          </a:bodyPr>
          <a:lstStyle/>
          <a:p>
            <a:pPr marL="0" marR="0" indent="0" algn="l" defTabSz="914160" rtl="0" eaLnBrk="0" fontAlgn="base" latinLnBrk="0" hangingPunct="0">
              <a:lnSpc>
                <a:spcPct val="100000"/>
              </a:lnSpc>
              <a:spcBef>
                <a:spcPct val="0"/>
              </a:spcBef>
              <a:spcAft>
                <a:spcPct val="0"/>
              </a:spcAft>
              <a:buClrTx/>
              <a:buSzTx/>
              <a:buFontTx/>
              <a:buNone/>
              <a:tabLst/>
            </a:pPr>
            <a:endParaRPr kumimoji="0" lang="en-GB" sz="2399" b="0" i="0" u="none" strike="noStrike" cap="none" normalizeH="0" baseline="0" dirty="0">
              <a:ln>
                <a:noFill/>
              </a:ln>
              <a:solidFill>
                <a:schemeClr val="tx1"/>
              </a:solidFill>
              <a:effectLst/>
              <a:latin typeface="Arial" charset="0"/>
            </a:endParaRPr>
          </a:p>
        </p:txBody>
      </p:sp>
      <p:sp>
        <p:nvSpPr>
          <p:cNvPr id="4" name="Footer Placeholder 3"/>
          <p:cNvSpPr>
            <a:spLocks noGrp="1"/>
          </p:cNvSpPr>
          <p:nvPr>
            <p:ph type="ftr" sz="quarter" idx="10"/>
          </p:nvPr>
        </p:nvSpPr>
        <p:spPr>
          <a:xfrm>
            <a:off x="658293"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29" name="Group 28"/>
          <p:cNvGrpSpPr/>
          <p:nvPr userDrawn="1"/>
        </p:nvGrpSpPr>
        <p:grpSpPr>
          <a:xfrm>
            <a:off x="286419" y="5558756"/>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
        <p:nvSpPr>
          <p:cNvPr id="14" name="Text Placeholder 2"/>
          <p:cNvSpPr>
            <a:spLocks noGrp="1"/>
          </p:cNvSpPr>
          <p:nvPr>
            <p:ph type="body" sz="quarter" idx="12" hasCustomPrompt="1"/>
          </p:nvPr>
        </p:nvSpPr>
        <p:spPr>
          <a:xfrm>
            <a:off x="283745" y="301626"/>
            <a:ext cx="10230268" cy="4897090"/>
          </a:xfrm>
        </p:spPr>
        <p:txBody>
          <a:bodyPr/>
          <a:lstStyle>
            <a:lvl1pPr marL="571351" indent="-571351">
              <a:buFont typeface="Arial" panose="020B0604020202020204" pitchFamily="34" charset="0"/>
              <a:buChar char="−"/>
              <a:defRPr sz="3599">
                <a:solidFill>
                  <a:schemeClr val="bg1"/>
                </a:solidFill>
              </a:defRPr>
            </a:lvl1pPr>
            <a:lvl2pPr>
              <a:defRPr sz="2799">
                <a:solidFill>
                  <a:schemeClr val="bg1"/>
                </a:solidFill>
              </a:defRPr>
            </a:lvl2pPr>
            <a:lvl3pPr marL="985549" indent="-457080">
              <a:buFont typeface="Arial" panose="020B0604020202020204" pitchFamily="34" charset="0"/>
              <a:buChar char="−"/>
              <a:defRPr sz="2799">
                <a:solidFill>
                  <a:schemeClr val="bg1"/>
                </a:solidFill>
              </a:defRPr>
            </a:lvl3pPr>
            <a:lvl4pPr>
              <a:defRPr sz="2799">
                <a:solidFill>
                  <a:schemeClr val="bg1"/>
                </a:solidFill>
              </a:defRPr>
            </a:lvl4pPr>
            <a:lvl5pPr>
              <a:defRPr sz="2399">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43476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49" tIns="53975" rIns="107949" bIns="53975" numCol="1" spcCol="0" rtlCol="0" anchor="t" anchorCtr="0" compatLnSpc="1">
            <a:prstTxWarp prst="textNoShape">
              <a:avLst/>
            </a:prstTxWarp>
          </a:bodyPr>
          <a:lstStyle/>
          <a:p>
            <a:pPr defTabSz="1079425"/>
            <a:endParaRPr lang="en-GB" sz="1799" dirty="0"/>
          </a:p>
        </p:txBody>
      </p:sp>
      <p:sp>
        <p:nvSpPr>
          <p:cNvPr id="5" name="TextBox 4"/>
          <p:cNvSpPr txBox="1"/>
          <p:nvPr userDrawn="1"/>
        </p:nvSpPr>
        <p:spPr>
          <a:xfrm>
            <a:off x="4790674"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50" y="2317122"/>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2522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92767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211208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05192219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1957965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038739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4556474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96062147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1960479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72200259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790380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626144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2804096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5228414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29878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6104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tx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p:spPr>
        <p:txBody>
          <a:bodyPr/>
          <a:lstStyle>
            <a:lvl1pPr>
              <a:defRPr sz="1240" spc="-18" baseline="0">
                <a:latin typeface="+mn-lt"/>
              </a:defRPr>
            </a:lvl1pPr>
          </a:lstStyle>
          <a:p>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tx1"/>
                </a:solidFill>
              </a:defRPr>
            </a:lvl1pPr>
            <a:lvl2pPr marL="255139"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lvl1pPr>
          </a:lstStyle>
          <a:p>
            <a:pPr lvl="0"/>
            <a:r>
              <a:rPr lang="en-US" dirty="0"/>
              <a:t>Confidentiality: Restricted</a:t>
            </a:r>
          </a:p>
        </p:txBody>
      </p:sp>
    </p:spTree>
    <p:extLst>
      <p:ext uri="{BB962C8B-B14F-4D97-AF65-F5344CB8AC3E}">
        <p14:creationId xmlns:p14="http://schemas.microsoft.com/office/powerpoint/2010/main" val="91769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47228219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0F860-2588-3E35-2A77-EE77CBE4268B}"/>
              </a:ext>
            </a:extLst>
          </p:cNvPr>
          <p:cNvSpPr>
            <a:spLocks noGrp="1"/>
          </p:cNvSpPr>
          <p:nvPr>
            <p:ph type="ctrTitle"/>
          </p:nvPr>
        </p:nvSpPr>
        <p:spPr>
          <a:xfrm>
            <a:off x="341763" y="272900"/>
            <a:ext cx="7468120" cy="2768388"/>
          </a:xfrm>
        </p:spPr>
        <p:txBody>
          <a:bodyPr anchor="t" anchorCtr="0"/>
          <a:lstStyle>
            <a:lvl1pPr algn="l">
              <a:lnSpc>
                <a:spcPct val="86000"/>
              </a:lnSpc>
              <a:defRPr sz="6201" b="0" spc="-159" baseline="0">
                <a:solidFill>
                  <a:schemeClr val="accent1"/>
                </a:solidFill>
                <a:latin typeface="+mj-lt"/>
              </a:defRPr>
            </a:lvl1pPr>
          </a:lstStyle>
          <a:p>
            <a:r>
              <a:rPr lang="en-US"/>
              <a:t>Click to edit Master title style</a:t>
            </a:r>
            <a:endParaRPr lang="en-GB" dirty="0"/>
          </a:p>
        </p:txBody>
      </p:sp>
      <p:sp>
        <p:nvSpPr>
          <p:cNvPr id="12" name="Date Placeholder 11">
            <a:extLst>
              <a:ext uri="{FF2B5EF4-FFF2-40B4-BE49-F238E27FC236}">
                <a16:creationId xmlns:a16="http://schemas.microsoft.com/office/drawing/2014/main" id="{5F7DEBDE-80C5-7B77-B246-60D2F7639FC1}"/>
              </a:ext>
            </a:extLst>
          </p:cNvPr>
          <p:cNvSpPr>
            <a:spLocks noGrp="1"/>
          </p:cNvSpPr>
          <p:nvPr>
            <p:ph type="dt" sz="half" idx="14"/>
          </p:nvPr>
        </p:nvSpPr>
        <p:spPr>
          <a:xfrm>
            <a:off x="8556695" y="5215228"/>
            <a:ext cx="1902419" cy="223300"/>
          </a:xfrm>
        </p:spPr>
        <p:txBody>
          <a:bodyPr/>
          <a:lstStyle>
            <a:lvl1pPr>
              <a:defRPr sz="1240" spc="-18" baseline="0">
                <a:solidFill>
                  <a:schemeClr val="accent1"/>
                </a:solidFill>
                <a:latin typeface="+mn-lt"/>
              </a:defRPr>
            </a:lvl1pPr>
          </a:lstStyle>
          <a:p>
            <a:endParaRPr lang="en-GB" dirty="0"/>
          </a:p>
        </p:txBody>
      </p:sp>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A213FA65-CE19-FAA1-082E-8B30946F1ED2}"/>
              </a:ext>
            </a:extLst>
          </p:cNvPr>
          <p:cNvSpPr>
            <a:spLocks noGrp="1"/>
          </p:cNvSpPr>
          <p:nvPr>
            <p:ph type="body" sz="quarter" idx="16" hasCustomPrompt="1"/>
          </p:nvPr>
        </p:nvSpPr>
        <p:spPr>
          <a:xfrm>
            <a:off x="8556694" y="4380662"/>
            <a:ext cx="1902895" cy="823020"/>
          </a:xfrm>
        </p:spPr>
        <p:txBody>
          <a:bodyPr anchor="b" anchorCtr="0"/>
          <a:lstStyle>
            <a:lvl1pPr marL="0" indent="0">
              <a:spcBef>
                <a:spcPts val="0"/>
              </a:spcBef>
              <a:buNone/>
              <a:defRPr sz="1240" spc="-18" baseline="0">
                <a:solidFill>
                  <a:schemeClr val="accent1"/>
                </a:solidFill>
              </a:defRPr>
            </a:lvl1pPr>
            <a:lvl2pPr marL="255139" indent="0">
              <a:buNone/>
              <a:defRPr/>
            </a:lvl2pPr>
          </a:lstStyle>
          <a:p>
            <a:pPr lvl="0"/>
            <a:r>
              <a:rPr lang="en-US" dirty="0"/>
              <a:t>Presentation to [Name]</a:t>
            </a:r>
          </a:p>
        </p:txBody>
      </p:sp>
      <p:sp>
        <p:nvSpPr>
          <p:cNvPr id="8" name="Text Placeholder 7">
            <a:extLst>
              <a:ext uri="{FF2B5EF4-FFF2-40B4-BE49-F238E27FC236}">
                <a16:creationId xmlns:a16="http://schemas.microsoft.com/office/drawing/2014/main" id="{0D0AA942-7BEC-239F-53CF-391491F48F1D}"/>
              </a:ext>
            </a:extLst>
          </p:cNvPr>
          <p:cNvSpPr>
            <a:spLocks noGrp="1"/>
          </p:cNvSpPr>
          <p:nvPr>
            <p:ph type="body" sz="quarter" idx="18" hasCustomPrompt="1"/>
          </p:nvPr>
        </p:nvSpPr>
        <p:spPr>
          <a:xfrm>
            <a:off x="8556694" y="5545583"/>
            <a:ext cx="1902895" cy="223300"/>
          </a:xfrm>
        </p:spPr>
        <p:txBody>
          <a:bodyPr anchor="b" anchorCtr="0"/>
          <a:lstStyle>
            <a:lvl1pPr>
              <a:spcBef>
                <a:spcPts val="0"/>
              </a:spcBef>
              <a:defRPr sz="1240" spc="-18" baseline="0">
                <a:solidFill>
                  <a:schemeClr val="accent1"/>
                </a:solidFill>
              </a:defRPr>
            </a:lvl1pPr>
          </a:lstStyle>
          <a:p>
            <a:pPr lvl="0"/>
            <a:r>
              <a:rPr lang="en-US" dirty="0"/>
              <a:t>Confidentiality: Restricted</a:t>
            </a:r>
          </a:p>
        </p:txBody>
      </p:sp>
    </p:spTree>
    <p:extLst>
      <p:ext uri="{BB962C8B-B14F-4D97-AF65-F5344CB8AC3E}">
        <p14:creationId xmlns:p14="http://schemas.microsoft.com/office/powerpoint/2010/main" val="8372235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Hello">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4" y="159500"/>
            <a:ext cx="2378547" cy="1314422"/>
          </a:xfrm>
          <a:prstGeom prst="rect">
            <a:avLst/>
          </a:prstGeom>
        </p:spPr>
        <p:txBody>
          <a:bodyPr wrap="square" lIns="0" tIns="0" rIns="0" bIns="0" rtlCol="0">
            <a:noAutofit/>
          </a:bodyPr>
          <a:lstStyle/>
          <a:p>
            <a:pPr algn="l">
              <a:lnSpc>
                <a:spcPct val="98000"/>
              </a:lnSpc>
            </a:pPr>
            <a:r>
              <a:rPr lang="en-GB" sz="6201" dirty="0" err="1">
                <a:latin typeface="+mj-lt"/>
              </a:rPr>
              <a:t>Hello</a:t>
            </a:r>
          </a:p>
        </p:txBody>
      </p:sp>
    </p:spTree>
    <p:extLst>
      <p:ext uri="{BB962C8B-B14F-4D97-AF65-F5344CB8AC3E}">
        <p14:creationId xmlns:p14="http://schemas.microsoft.com/office/powerpoint/2010/main" val="12027983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BB9FDA76-8E8F-6107-C449-B5F79D997D40}"/>
              </a:ext>
            </a:extLst>
          </p:cNvPr>
          <p:cNvSpPr>
            <a:spLocks noGrp="1"/>
          </p:cNvSpPr>
          <p:nvPr>
            <p:ph type="body" sz="quarter" idx="15"/>
          </p:nvPr>
        </p:nvSpPr>
        <p:spPr>
          <a:xfrm>
            <a:off x="4822634"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B3A2108-D089-72FC-2F0F-B2FD8FBEBA6C}"/>
              </a:ext>
            </a:extLst>
          </p:cNvPr>
          <p:cNvSpPr>
            <a:spLocks noGrp="1"/>
          </p:cNvSpPr>
          <p:nvPr>
            <p:ph type="body" sz="quarter" idx="16"/>
          </p:nvPr>
        </p:nvSpPr>
        <p:spPr>
          <a:xfrm>
            <a:off x="7807069" y="1644185"/>
            <a:ext cx="2651113" cy="4089530"/>
          </a:xfrm>
        </p:spPr>
        <p:txBody>
          <a:bodyPr/>
          <a:lstStyle>
            <a:lvl1pPr>
              <a:spcBef>
                <a:spcPts val="0"/>
              </a:spcBef>
              <a:tabLst>
                <a:tab pos="2650258" algn="r"/>
              </a:tabLst>
              <a:defRPr sz="1595" b="1" spc="-18" baseline="0">
                <a:solidFill>
                  <a:schemeClr val="tx1"/>
                </a:solidFill>
              </a:defRPr>
            </a:lvl1pPr>
            <a:lvl2pPr marL="0"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14121006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hasCustomPrompt="1"/>
          </p:nvPr>
        </p:nvSpPr>
        <p:spPr>
          <a:xfrm>
            <a:off x="1833979" y="1617330"/>
            <a:ext cx="7130579" cy="4116385"/>
          </a:xfrm>
        </p:spPr>
        <p:txBody>
          <a:bodyPr/>
          <a:lstStyle>
            <a:lvl1pPr marL="398655" indent="-398655">
              <a:spcBef>
                <a:spcPts val="886"/>
              </a:spcBef>
              <a:buFont typeface="+mj-lt"/>
              <a:buAutoNum type="arabicPeriod"/>
              <a:tabLst>
                <a:tab pos="2649594" algn="r"/>
              </a:tabLst>
              <a:defRPr sz="2303" b="0">
                <a:solidFill>
                  <a:schemeClr val="tx1"/>
                </a:solidFill>
                <a:latin typeface="+mj-lt"/>
              </a:defRPr>
            </a:lvl1pPr>
            <a:lvl2pPr marL="398655" indent="0">
              <a:spcBef>
                <a:spcPts val="0"/>
              </a:spcBef>
              <a:buNone/>
              <a:tabLst>
                <a:tab pos="2650258" algn="r"/>
              </a:tabLst>
              <a:defRPr sz="1595"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dirty="0"/>
              <a:t>Item one</a:t>
            </a:r>
          </a:p>
          <a:p>
            <a:pPr lvl="1"/>
            <a:r>
              <a:rPr lang="en-US" dirty="0"/>
              <a:t>Second level</a:t>
            </a:r>
          </a:p>
        </p:txBody>
      </p:sp>
      <p:sp>
        <p:nvSpPr>
          <p:cNvPr id="2" name="Date Placeholder 1">
            <a:extLst>
              <a:ext uri="{FF2B5EF4-FFF2-40B4-BE49-F238E27FC236}">
                <a16:creationId xmlns:a16="http://schemas.microsoft.com/office/drawing/2014/main" id="{B1D84DDC-13B6-9791-E29D-DBEBE16EA3A8}"/>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C8A0DBD5-AD34-C33B-61E6-56D70145B837}"/>
              </a:ext>
            </a:extLst>
          </p:cNvPr>
          <p:cNvSpPr>
            <a:spLocks noGrp="1"/>
          </p:cNvSpPr>
          <p:nvPr>
            <p:ph type="ftr" sz="quarter" idx="18"/>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9D7224CC-DA07-F5F2-76DD-8AAB05217CDF}"/>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59864103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Dark Gre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1"/>
                </a:solidFill>
                <a:latin typeface="+mj-lt"/>
              </a:defRPr>
            </a:lvl1pPr>
          </a:lstStyle>
          <a:p>
            <a:r>
              <a:rPr lang="en-US"/>
              <a:t>Click to edit Master title style</a:t>
            </a:r>
            <a:endParaRPr lang="en-GB" dirty="0"/>
          </a:p>
        </p:txBody>
      </p:sp>
      <p:pic>
        <p:nvPicPr>
          <p:cNvPr id="8" name="Graphic 7">
            <a:extLst>
              <a:ext uri="{FF2B5EF4-FFF2-40B4-BE49-F238E27FC236}">
                <a16:creationId xmlns:a16="http://schemas.microsoft.com/office/drawing/2014/main" id="{4E788879-A856-60AD-2E89-1B401D689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1"/>
                </a:solidFill>
              </a:defRPr>
            </a:lvl1pPr>
          </a:lstStyle>
          <a:p>
            <a:r>
              <a:rPr lang="en-US"/>
              <a:t>Global webinar for third-party providers</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86398571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Highlight or Divider Peppermi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F4C6D-DBF3-B4B4-5B61-C8FCEDB48550}"/>
              </a:ext>
            </a:extLst>
          </p:cNvPr>
          <p:cNvSpPr>
            <a:spLocks noGrp="1"/>
          </p:cNvSpPr>
          <p:nvPr>
            <p:ph type="title"/>
          </p:nvPr>
        </p:nvSpPr>
        <p:spPr>
          <a:xfrm>
            <a:off x="1833980" y="240834"/>
            <a:ext cx="7130579" cy="5494734"/>
          </a:xfrm>
        </p:spPr>
        <p:txBody>
          <a:bodyPr/>
          <a:lstStyle>
            <a:lvl1pPr>
              <a:defRPr sz="3544" b="0" spc="-71" baseline="0">
                <a:solidFill>
                  <a:schemeClr val="accent2"/>
                </a:solidFill>
                <a:latin typeface="+mj-lt"/>
              </a:defRPr>
            </a:lvl1pPr>
          </a:lstStyle>
          <a:p>
            <a:r>
              <a:rPr lang="en-US"/>
              <a:t>Click to edit Master title style</a:t>
            </a:r>
            <a:endParaRPr lang="en-GB" dirty="0"/>
          </a:p>
        </p:txBody>
      </p:sp>
      <p:cxnSp>
        <p:nvCxnSpPr>
          <p:cNvPr id="9" name="Straight Connector 8">
            <a:extLst>
              <a:ext uri="{FF2B5EF4-FFF2-40B4-BE49-F238E27FC236}">
                <a16:creationId xmlns:a16="http://schemas.microsoft.com/office/drawing/2014/main" id="{36D4D8BF-6ACB-429A-90DD-07514C53B674}"/>
              </a:ext>
            </a:extLst>
          </p:cNvPr>
          <p:cNvCxnSpPr>
            <a:cxnSpLocks/>
          </p:cNvCxnSpPr>
          <p:nvPr userDrawn="1"/>
        </p:nvCxnSpPr>
        <p:spPr>
          <a:xfrm>
            <a:off x="1665208" y="341829"/>
            <a:ext cx="0" cy="539373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00E2D7-B83F-E6C5-C698-E57AEF6BE2DA}"/>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4C0C54A7-74E3-F652-7FCD-3476EE4FDCEC}"/>
              </a:ext>
            </a:extLst>
          </p:cNvPr>
          <p:cNvSpPr>
            <a:spLocks noGrp="1"/>
          </p:cNvSpPr>
          <p:nvPr>
            <p:ph type="dt" sz="half" idx="10"/>
          </p:nvPr>
        </p:nvSpPr>
        <p:spPr/>
        <p:txBody>
          <a:bodyPr/>
          <a:lstStyle>
            <a:lvl1pPr>
              <a:defRPr>
                <a:solidFill>
                  <a:schemeClr val="accent2"/>
                </a:solidFill>
              </a:defRPr>
            </a:lvl1pPr>
          </a:lstStyle>
          <a:p>
            <a:endParaRPr lang="en-GB" dirty="0"/>
          </a:p>
        </p:txBody>
      </p:sp>
      <p:sp>
        <p:nvSpPr>
          <p:cNvPr id="7" name="Footer Placeholder 6">
            <a:extLst>
              <a:ext uri="{FF2B5EF4-FFF2-40B4-BE49-F238E27FC236}">
                <a16:creationId xmlns:a16="http://schemas.microsoft.com/office/drawing/2014/main" id="{52F54FB2-2874-0791-96FD-58593F29532B}"/>
              </a:ext>
            </a:extLst>
          </p:cNvPr>
          <p:cNvSpPr>
            <a:spLocks noGrp="1"/>
          </p:cNvSpPr>
          <p:nvPr>
            <p:ph type="ftr" sz="quarter" idx="11"/>
          </p:nvPr>
        </p:nvSpPr>
        <p:spPr/>
        <p:txBody>
          <a:bodyPr/>
          <a:lstStyle>
            <a:lvl1pPr>
              <a:defRPr>
                <a:solidFill>
                  <a:schemeClr val="accent2"/>
                </a:solidFill>
              </a:defRPr>
            </a:lvl1pPr>
          </a:lstStyle>
          <a:p>
            <a:r>
              <a:rPr lang="en-US"/>
              <a:t>Global webinar for third-party providers</a:t>
            </a:r>
            <a:endParaRPr lang="en-GB" dirty="0"/>
          </a:p>
        </p:txBody>
      </p:sp>
      <p:sp>
        <p:nvSpPr>
          <p:cNvPr id="11" name="Slide Number Placeholder 10">
            <a:extLst>
              <a:ext uri="{FF2B5EF4-FFF2-40B4-BE49-F238E27FC236}">
                <a16:creationId xmlns:a16="http://schemas.microsoft.com/office/drawing/2014/main" id="{C3E9EA2C-10DB-9870-AF0C-869AD3D10C96}"/>
              </a:ext>
            </a:extLst>
          </p:cNvPr>
          <p:cNvSpPr>
            <a:spLocks noGrp="1"/>
          </p:cNvSpPr>
          <p:nvPr>
            <p:ph type="sldNum" sz="quarter" idx="12"/>
          </p:nvPr>
        </p:nvSpPr>
        <p:spPr/>
        <p:txBody>
          <a:bodyPr/>
          <a:lstStyle>
            <a:lvl1pPr>
              <a:defRPr>
                <a:solidFill>
                  <a:schemeClr val="accent2"/>
                </a:solidFill>
              </a:defRPr>
            </a:lvl1pPr>
          </a:lstStyle>
          <a:p>
            <a:r>
              <a:rPr lang="en-GB"/>
              <a:t>Page </a:t>
            </a:r>
            <a:fld id="{12F85B76-E480-4901-BAB3-25AC276908A3}" type="slidenum">
              <a:rPr lang="en-GB" smtClean="0"/>
              <a:pPr/>
              <a:t>‹#›</a:t>
            </a:fld>
            <a:endParaRPr lang="en-GB" dirty="0"/>
          </a:p>
        </p:txBody>
      </p:sp>
      <p:pic>
        <p:nvPicPr>
          <p:cNvPr id="12" name="Graphic 11">
            <a:extLst>
              <a:ext uri="{FF2B5EF4-FFF2-40B4-BE49-F238E27FC236}">
                <a16:creationId xmlns:a16="http://schemas.microsoft.com/office/drawing/2014/main" id="{B7BAAA78-DBBE-4AC8-B448-7A3DAAC72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spTree>
    <p:extLst>
      <p:ext uri="{BB962C8B-B14F-4D97-AF65-F5344CB8AC3E}">
        <p14:creationId xmlns:p14="http://schemas.microsoft.com/office/powerpoint/2010/main" val="6530261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BB7E-0BB9-B4A2-D17A-34622AD356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7CFC2A-0F8F-B7A1-154C-7AEDAEA6E9FF}"/>
              </a:ext>
            </a:extLst>
          </p:cNvPr>
          <p:cNvSpPr>
            <a:spLocks noGrp="1"/>
          </p:cNvSpPr>
          <p:nvPr>
            <p:ph idx="1"/>
          </p:nvPr>
        </p:nvSpPr>
        <p:spPr>
          <a:xfrm>
            <a:off x="1833979" y="1688042"/>
            <a:ext cx="7877388" cy="4045672"/>
          </a:xfrm>
        </p:spPr>
        <p:txBody>
          <a:bodyPr/>
          <a:lstStyle>
            <a:lvl3pPr>
              <a:defRPr spc="-18" baseline="0"/>
            </a:lvl3pPr>
            <a:lvl4pPr>
              <a:defRPr spc="-18" baseline="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08CCCFEF-3BED-1DE0-7278-1BAD60173E76}"/>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5A1738D9-0B18-4AF1-D59D-632350E6B043}"/>
              </a:ext>
            </a:extLst>
          </p:cNvPr>
          <p:cNvSpPr>
            <a:spLocks noGrp="1"/>
          </p:cNvSpPr>
          <p:nvPr>
            <p:ph type="ftr" sz="quarter" idx="11"/>
          </p:nvPr>
        </p:nvSpPr>
        <p:spPr/>
        <p:txBody>
          <a:bodyPr/>
          <a:lstStyle/>
          <a:p>
            <a:r>
              <a:rPr lang="en-US"/>
              <a:t>Global webinar for third-party providers</a:t>
            </a:r>
            <a:endParaRPr lang="en-GB" dirty="0"/>
          </a:p>
        </p:txBody>
      </p:sp>
      <p:sp>
        <p:nvSpPr>
          <p:cNvPr id="10" name="Slide Number Placeholder 9">
            <a:extLst>
              <a:ext uri="{FF2B5EF4-FFF2-40B4-BE49-F238E27FC236}">
                <a16:creationId xmlns:a16="http://schemas.microsoft.com/office/drawing/2014/main" id="{D1B422F2-553D-6FA3-CE5D-5B4A1F73245D}"/>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9430121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17706"/>
            <a:ext cx="7877391" cy="41151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a:extLst>
              <a:ext uri="{FF2B5EF4-FFF2-40B4-BE49-F238E27FC236}">
                <a16:creationId xmlns:a16="http://schemas.microsoft.com/office/drawing/2014/main" id="{62E21A5C-D7A9-D074-8210-138F7A8D5DB3}"/>
              </a:ext>
            </a:extLst>
          </p:cNvPr>
          <p:cNvSpPr>
            <a:spLocks noGrp="1"/>
          </p:cNvSpPr>
          <p:nvPr>
            <p:ph type="dt" sz="half" idx="15"/>
          </p:nvPr>
        </p:nvSpPr>
        <p:spPr/>
        <p:txBody>
          <a:bodyPr/>
          <a:lstStyle/>
          <a:p>
            <a:endParaRPr lang="en-GB" dirty="0"/>
          </a:p>
        </p:txBody>
      </p:sp>
      <p:sp>
        <p:nvSpPr>
          <p:cNvPr id="8" name="Footer Placeholder 7">
            <a:extLst>
              <a:ext uri="{FF2B5EF4-FFF2-40B4-BE49-F238E27FC236}">
                <a16:creationId xmlns:a16="http://schemas.microsoft.com/office/drawing/2014/main" id="{66EF7CBF-1D37-984D-B421-33953CAB6F5B}"/>
              </a:ext>
            </a:extLst>
          </p:cNvPr>
          <p:cNvSpPr>
            <a:spLocks noGrp="1"/>
          </p:cNvSpPr>
          <p:nvPr>
            <p:ph type="ftr" sz="quarter" idx="16"/>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F6CB070F-7A12-EBBD-ACE8-6EDE949175E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5310961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2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56131"/>
            <a:ext cx="4144737"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36D511FE-2C99-A3E9-5036-CEEA9FF8E574}"/>
              </a:ext>
            </a:extLst>
          </p:cNvPr>
          <p:cNvSpPr>
            <a:spLocks noGrp="1"/>
          </p:cNvSpPr>
          <p:nvPr>
            <p:ph type="dt" sz="half" idx="16"/>
          </p:nvPr>
        </p:nvSpPr>
        <p:spPr/>
        <p:txBody>
          <a:bodyPr/>
          <a:lstStyle/>
          <a:p>
            <a:endParaRPr lang="en-GB" dirty="0"/>
          </a:p>
        </p:txBody>
      </p:sp>
      <p:sp>
        <p:nvSpPr>
          <p:cNvPr id="3" name="Footer Placeholder 2">
            <a:extLst>
              <a:ext uri="{FF2B5EF4-FFF2-40B4-BE49-F238E27FC236}">
                <a16:creationId xmlns:a16="http://schemas.microsoft.com/office/drawing/2014/main" id="{8BF5B198-DA8D-0247-3339-D43A6BB7BDC8}"/>
              </a:ext>
            </a:extLst>
          </p:cNvPr>
          <p:cNvSpPr>
            <a:spLocks noGrp="1"/>
          </p:cNvSpPr>
          <p:nvPr>
            <p:ph type="ftr" sz="quarter" idx="17"/>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73BC120B-7FC8-EBF7-A46F-30955FA7598A}"/>
              </a:ext>
            </a:extLst>
          </p:cNvPr>
          <p:cNvSpPr>
            <a:spLocks noGrp="1"/>
          </p:cNvSpPr>
          <p:nvPr>
            <p:ph type="sldNum" sz="quarter" idx="1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75785690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3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0"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2">
            <a:extLst>
              <a:ext uri="{FF2B5EF4-FFF2-40B4-BE49-F238E27FC236}">
                <a16:creationId xmlns:a16="http://schemas.microsoft.com/office/drawing/2014/main" id="{734942F8-3EF7-73CD-A922-D58F58BE88ED}"/>
              </a:ext>
            </a:extLst>
          </p:cNvPr>
          <p:cNvSpPr>
            <a:spLocks noGrp="1"/>
          </p:cNvSpPr>
          <p:nvPr>
            <p:ph type="body" sz="quarter" idx="15"/>
          </p:nvPr>
        </p:nvSpPr>
        <p:spPr>
          <a:xfrm>
            <a:off x="481982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12">
            <a:extLst>
              <a:ext uri="{FF2B5EF4-FFF2-40B4-BE49-F238E27FC236}">
                <a16:creationId xmlns:a16="http://schemas.microsoft.com/office/drawing/2014/main" id="{5EB41658-7BFA-2D0F-EAD0-687DDC90EB83}"/>
              </a:ext>
            </a:extLst>
          </p:cNvPr>
          <p:cNvSpPr>
            <a:spLocks noGrp="1"/>
          </p:cNvSpPr>
          <p:nvPr>
            <p:ph type="body" sz="quarter" idx="16"/>
          </p:nvPr>
        </p:nvSpPr>
        <p:spPr>
          <a:xfrm>
            <a:off x="7805661" y="1656131"/>
            <a:ext cx="2651113"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27E87D07-8617-0E31-0A91-39338ED9674B}"/>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62B896A9-8084-769B-CD42-EB77E47B0AEB}"/>
              </a:ext>
            </a:extLst>
          </p:cNvPr>
          <p:cNvSpPr>
            <a:spLocks noGrp="1"/>
          </p:cNvSpPr>
          <p:nvPr>
            <p:ph type="ftr" sz="quarter" idx="18"/>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0427673-8F8E-3796-25F9-C8BEA37D0B7A}"/>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1891598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45166509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4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2">
            <a:extLst>
              <a:ext uri="{FF2B5EF4-FFF2-40B4-BE49-F238E27FC236}">
                <a16:creationId xmlns:a16="http://schemas.microsoft.com/office/drawing/2014/main" id="{02E17317-8CB0-94C4-170F-F18397F46684}"/>
              </a:ext>
            </a:extLst>
          </p:cNvPr>
          <p:cNvSpPr>
            <a:spLocks noGrp="1"/>
          </p:cNvSpPr>
          <p:nvPr>
            <p:ph type="body" sz="quarter" idx="15"/>
          </p:nvPr>
        </p:nvSpPr>
        <p:spPr>
          <a:xfrm>
            <a:off x="4072893"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2">
            <a:extLst>
              <a:ext uri="{FF2B5EF4-FFF2-40B4-BE49-F238E27FC236}">
                <a16:creationId xmlns:a16="http://schemas.microsoft.com/office/drawing/2014/main" id="{A12C21D1-A680-4C05-1A3A-0A5A04274BA4}"/>
              </a:ext>
            </a:extLst>
          </p:cNvPr>
          <p:cNvSpPr>
            <a:spLocks noGrp="1"/>
          </p:cNvSpPr>
          <p:nvPr>
            <p:ph type="body" sz="quarter" idx="17"/>
          </p:nvPr>
        </p:nvSpPr>
        <p:spPr>
          <a:xfrm>
            <a:off x="8550717"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44245769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Image Right and Text Lef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6316259"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a:extLst>
              <a:ext uri="{FF2B5EF4-FFF2-40B4-BE49-F238E27FC236}">
                <a16:creationId xmlns:a16="http://schemas.microsoft.com/office/drawing/2014/main" id="{538B7F99-C3B5-1292-090A-2607CEAACD72}"/>
              </a:ext>
            </a:extLst>
          </p:cNvPr>
          <p:cNvSpPr>
            <a:spLocks noGrp="1"/>
          </p:cNvSpPr>
          <p:nvPr>
            <p:ph type="pic" sz="quarter" idx="16"/>
          </p:nvPr>
        </p:nvSpPr>
        <p:spPr>
          <a:xfrm>
            <a:off x="1833980" y="1688042"/>
            <a:ext cx="4144737" cy="4045673"/>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AF0B506C-38CD-9CC1-BC48-5C7B320293EF}"/>
              </a:ext>
            </a:extLst>
          </p:cNvPr>
          <p:cNvSpPr>
            <a:spLocks noGrp="1"/>
          </p:cNvSpPr>
          <p:nvPr>
            <p:ph type="dt" sz="half" idx="17"/>
          </p:nvPr>
        </p:nvSpPr>
        <p:spPr/>
        <p:txBody>
          <a:bodyPr/>
          <a:lstStyle/>
          <a:p>
            <a:endParaRPr lang="en-GB" dirty="0"/>
          </a:p>
        </p:txBody>
      </p:sp>
      <p:sp>
        <p:nvSpPr>
          <p:cNvPr id="7" name="Footer Placeholder 6">
            <a:extLst>
              <a:ext uri="{FF2B5EF4-FFF2-40B4-BE49-F238E27FC236}">
                <a16:creationId xmlns:a16="http://schemas.microsoft.com/office/drawing/2014/main" id="{50328489-1DE4-811B-DB8A-477E908EF8C0}"/>
              </a:ext>
            </a:extLst>
          </p:cNvPr>
          <p:cNvSpPr>
            <a:spLocks noGrp="1"/>
          </p:cNvSpPr>
          <p:nvPr>
            <p:ph type="ftr" sz="quarter" idx="18"/>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29698419-77AB-8E2C-5AC2-8C8C3D839D4D}"/>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037323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Text Left and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1688042"/>
            <a:ext cx="4144737" cy="4045673"/>
          </a:xfrm>
        </p:spPr>
        <p:txBody>
          <a:bodyPr/>
          <a:lstStyle>
            <a:lvl1pPr>
              <a:defRPr sz="974"/>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1971131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Text Left and Full Height Image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5E065CB7-129B-EDC3-A831-00E8925B4250}"/>
              </a:ext>
            </a:extLst>
          </p:cNvPr>
          <p:cNvSpPr>
            <a:spLocks noGrp="1"/>
          </p:cNvSpPr>
          <p:nvPr>
            <p:ph type="body" sz="quarter" idx="15"/>
          </p:nvPr>
        </p:nvSpPr>
        <p:spPr>
          <a:xfrm>
            <a:off x="1833980" y="1645581"/>
            <a:ext cx="4144737" cy="4088133"/>
          </a:xfrm>
        </p:spPr>
        <p:txBody>
          <a:bodyPr/>
          <a:lstStyle>
            <a:lvl1pPr marL="0" indent="0">
              <a:spcBef>
                <a:spcPts val="1240"/>
              </a:spcBef>
              <a:buNone/>
              <a:defRPr sz="1595" spc="-18" baseline="0">
                <a:solidFill>
                  <a:schemeClr val="tx1"/>
                </a:solidFill>
              </a:defRPr>
            </a:lvl1pPr>
            <a:lvl2pPr marL="159462" indent="-159462">
              <a:spcBef>
                <a:spcPts val="1240"/>
              </a:spcBef>
              <a:defRPr sz="1595" spc="-18" baseline="0">
                <a:solidFill>
                  <a:schemeClr val="tx1"/>
                </a:solidFill>
              </a:defRPr>
            </a:lvl2pPr>
            <a:lvl3pPr marL="0" indent="0">
              <a:spcBef>
                <a:spcPts val="1063"/>
              </a:spcBef>
              <a:buNone/>
              <a:defRPr sz="1152" spc="-18" baseline="0">
                <a:solidFill>
                  <a:schemeClr val="tx1"/>
                </a:solidFill>
              </a:defRPr>
            </a:lvl3pPr>
            <a:lvl4pPr marL="159462" indent="-159462">
              <a:spcBef>
                <a:spcPts val="1063"/>
              </a:spcBef>
              <a:defRPr sz="1152">
                <a:solidFill>
                  <a:schemeClr val="tx1"/>
                </a:solidFill>
              </a:defRPr>
            </a:lvl4pPr>
            <a:lvl5pPr marL="287032" indent="-127570">
              <a:spcBef>
                <a:spcPts val="886"/>
              </a:spcBef>
              <a:defRPr sz="974">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6316259" y="341829"/>
            <a:ext cx="4144737" cy="5391886"/>
          </a:xfr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63355081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nd Image Below">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Picture Placeholder 2">
            <a:extLst>
              <a:ext uri="{FF2B5EF4-FFF2-40B4-BE49-F238E27FC236}">
                <a16:creationId xmlns:a16="http://schemas.microsoft.com/office/drawing/2014/main" id="{791AEF97-D25C-60F3-606D-7EF0BA0A52A4}"/>
              </a:ext>
            </a:extLst>
          </p:cNvPr>
          <p:cNvSpPr>
            <a:spLocks noGrp="1"/>
          </p:cNvSpPr>
          <p:nvPr>
            <p:ph type="pic" sz="quarter" idx="17"/>
          </p:nvPr>
        </p:nvSpPr>
        <p:spPr>
          <a:xfrm>
            <a:off x="1833847" y="1015639"/>
            <a:ext cx="8627150" cy="4718076"/>
          </a:xfrm>
        </p:spPr>
        <p:txBody>
          <a:bodyPr/>
          <a:lstStyle>
            <a:lvl1pPr>
              <a:defRPr sz="974"/>
            </a:lvl1pPr>
          </a:lstStyle>
          <a:p>
            <a:r>
              <a:rPr lang="en-US"/>
              <a:t>Click icon to add picture</a:t>
            </a:r>
            <a:endParaRPr lang="en-GB" dirty="0"/>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7140668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88065082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76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Meet Our Peopl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F77A64C5-7DCF-C927-18B5-8CE83C04AA62}"/>
              </a:ext>
            </a:extLst>
          </p:cNvPr>
          <p:cNvSpPr>
            <a:spLocks noGrp="1"/>
          </p:cNvSpPr>
          <p:nvPr>
            <p:ph type="body" sz="quarter" idx="14"/>
          </p:nvPr>
        </p:nvSpPr>
        <p:spPr>
          <a:xfrm>
            <a:off x="3329011"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8" name="Straight Connector 7">
            <a:extLst>
              <a:ext uri="{FF2B5EF4-FFF2-40B4-BE49-F238E27FC236}">
                <a16:creationId xmlns:a16="http://schemas.microsoft.com/office/drawing/2014/main" id="{265C18A1-3F58-186B-FC6C-FCA7288CD727}"/>
              </a:ext>
            </a:extLst>
          </p:cNvPr>
          <p:cNvCxnSpPr/>
          <p:nvPr userDrawn="1"/>
        </p:nvCxnSpPr>
        <p:spPr>
          <a:xfrm>
            <a:off x="1833979"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46117199-C816-B84E-4DF2-F454026CC7FC}"/>
              </a:ext>
            </a:extLst>
          </p:cNvPr>
          <p:cNvSpPr>
            <a:spLocks noGrp="1"/>
          </p:cNvSpPr>
          <p:nvPr>
            <p:ph type="pic" sz="quarter" idx="15"/>
          </p:nvPr>
        </p:nvSpPr>
        <p:spPr>
          <a:xfrm>
            <a:off x="1833979" y="1781588"/>
            <a:ext cx="1160302" cy="1160529"/>
          </a:xfrm>
          <a:prstGeom prst="ellipse">
            <a:avLst/>
          </a:prstGeom>
        </p:spPr>
        <p:txBody>
          <a:bodyPr/>
          <a:lstStyle>
            <a:lvl1pPr>
              <a:defRPr sz="974"/>
            </a:lvl1pPr>
          </a:lstStyle>
          <a:p>
            <a:r>
              <a:rPr lang="en-US"/>
              <a:t>Click icon to add picture</a:t>
            </a:r>
            <a:endParaRPr lang="en-GB"/>
          </a:p>
        </p:txBody>
      </p:sp>
      <p:sp>
        <p:nvSpPr>
          <p:cNvPr id="12" name="Text Placeholder 2">
            <a:extLst>
              <a:ext uri="{FF2B5EF4-FFF2-40B4-BE49-F238E27FC236}">
                <a16:creationId xmlns:a16="http://schemas.microsoft.com/office/drawing/2014/main" id="{5C593CD6-083B-48F3-082A-866ACDD351B3}"/>
              </a:ext>
            </a:extLst>
          </p:cNvPr>
          <p:cNvSpPr>
            <a:spLocks noGrp="1"/>
          </p:cNvSpPr>
          <p:nvPr>
            <p:ph type="body" sz="quarter" idx="16"/>
          </p:nvPr>
        </p:nvSpPr>
        <p:spPr>
          <a:xfrm>
            <a:off x="6314852" y="1818865"/>
            <a:ext cx="1156082" cy="957000"/>
          </a:xfrm>
        </p:spPr>
        <p:txBody>
          <a:bodyPr/>
          <a:lstStyle>
            <a:lvl1pPr>
              <a:spcBef>
                <a:spcPts val="0"/>
              </a:spcBef>
              <a:defRPr sz="974" b="1" spc="-18" baseline="0"/>
            </a:lvl1pPr>
            <a:lvl2pPr marL="0" indent="0">
              <a:spcBef>
                <a:spcPts val="0"/>
              </a:spcBef>
              <a:buNone/>
              <a:defRPr sz="974"/>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BB7CDB10-FF5D-CBAE-44F7-BBBA07F1DA35}"/>
              </a:ext>
            </a:extLst>
          </p:cNvPr>
          <p:cNvCxnSpPr/>
          <p:nvPr userDrawn="1"/>
        </p:nvCxnSpPr>
        <p:spPr>
          <a:xfrm>
            <a:off x="4819821"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9">
            <a:extLst>
              <a:ext uri="{FF2B5EF4-FFF2-40B4-BE49-F238E27FC236}">
                <a16:creationId xmlns:a16="http://schemas.microsoft.com/office/drawing/2014/main" id="{61ECCAA8-06BB-7B14-98E8-3B645607357C}"/>
              </a:ext>
            </a:extLst>
          </p:cNvPr>
          <p:cNvSpPr>
            <a:spLocks noGrp="1"/>
          </p:cNvSpPr>
          <p:nvPr>
            <p:ph type="pic" sz="quarter" idx="17"/>
          </p:nvPr>
        </p:nvSpPr>
        <p:spPr>
          <a:xfrm>
            <a:off x="4819821" y="1781588"/>
            <a:ext cx="1160302" cy="1160529"/>
          </a:xfrm>
          <a:prstGeom prst="ellipse">
            <a:avLst/>
          </a:prstGeom>
        </p:spPr>
        <p:txBody>
          <a:bodyPr/>
          <a:lstStyle>
            <a:lvl1pPr>
              <a:defRPr sz="974"/>
            </a:lvl1pPr>
          </a:lstStyle>
          <a:p>
            <a:r>
              <a:rPr lang="en-US"/>
              <a:t>Click icon to add picture</a:t>
            </a:r>
            <a:endParaRPr lang="en-GB"/>
          </a:p>
        </p:txBody>
      </p:sp>
      <p:sp>
        <p:nvSpPr>
          <p:cNvPr id="15" name="Text Placeholder 2">
            <a:extLst>
              <a:ext uri="{FF2B5EF4-FFF2-40B4-BE49-F238E27FC236}">
                <a16:creationId xmlns:a16="http://schemas.microsoft.com/office/drawing/2014/main" id="{B1DE80F1-723B-6AA6-33DA-488AECB29C54}"/>
              </a:ext>
            </a:extLst>
          </p:cNvPr>
          <p:cNvSpPr>
            <a:spLocks noGrp="1"/>
          </p:cNvSpPr>
          <p:nvPr>
            <p:ph type="body" sz="quarter" idx="18"/>
          </p:nvPr>
        </p:nvSpPr>
        <p:spPr>
          <a:xfrm>
            <a:off x="9300694" y="1818865"/>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5156B982-633C-A3E0-CD3C-C8FCBD90ABB4}"/>
              </a:ext>
            </a:extLst>
          </p:cNvPr>
          <p:cNvCxnSpPr/>
          <p:nvPr userDrawn="1"/>
        </p:nvCxnSpPr>
        <p:spPr>
          <a:xfrm>
            <a:off x="7805662" y="1684320"/>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9">
            <a:extLst>
              <a:ext uri="{FF2B5EF4-FFF2-40B4-BE49-F238E27FC236}">
                <a16:creationId xmlns:a16="http://schemas.microsoft.com/office/drawing/2014/main" id="{93618373-2EC7-7B01-C9DD-8C55A35B698B}"/>
              </a:ext>
            </a:extLst>
          </p:cNvPr>
          <p:cNvSpPr>
            <a:spLocks noGrp="1"/>
          </p:cNvSpPr>
          <p:nvPr>
            <p:ph type="pic" sz="quarter" idx="19"/>
          </p:nvPr>
        </p:nvSpPr>
        <p:spPr>
          <a:xfrm>
            <a:off x="7805662" y="1781588"/>
            <a:ext cx="1160302" cy="1160529"/>
          </a:xfrm>
          <a:prstGeom prst="ellipse">
            <a:avLst/>
          </a:prstGeom>
        </p:spPr>
        <p:txBody>
          <a:bodyPr/>
          <a:lstStyle>
            <a:lvl1pPr>
              <a:defRPr sz="974"/>
            </a:lvl1pPr>
          </a:lstStyle>
          <a:p>
            <a:r>
              <a:rPr lang="en-US"/>
              <a:t>Click icon to add picture</a:t>
            </a:r>
            <a:endParaRPr lang="en-GB"/>
          </a:p>
        </p:txBody>
      </p:sp>
      <p:sp>
        <p:nvSpPr>
          <p:cNvPr id="18" name="Text Placeholder 2">
            <a:extLst>
              <a:ext uri="{FF2B5EF4-FFF2-40B4-BE49-F238E27FC236}">
                <a16:creationId xmlns:a16="http://schemas.microsoft.com/office/drawing/2014/main" id="{5F092E05-F1B4-C063-62A0-2EE67E0C82A6}"/>
              </a:ext>
            </a:extLst>
          </p:cNvPr>
          <p:cNvSpPr>
            <a:spLocks noGrp="1"/>
          </p:cNvSpPr>
          <p:nvPr>
            <p:ph type="body" sz="quarter" idx="20"/>
          </p:nvPr>
        </p:nvSpPr>
        <p:spPr>
          <a:xfrm>
            <a:off x="3329011"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19" name="Straight Connector 18">
            <a:extLst>
              <a:ext uri="{FF2B5EF4-FFF2-40B4-BE49-F238E27FC236}">
                <a16:creationId xmlns:a16="http://schemas.microsoft.com/office/drawing/2014/main" id="{9FDBAC7C-181A-844C-D40F-F98598DC3E63}"/>
              </a:ext>
            </a:extLst>
          </p:cNvPr>
          <p:cNvCxnSpPr/>
          <p:nvPr userDrawn="1"/>
        </p:nvCxnSpPr>
        <p:spPr>
          <a:xfrm>
            <a:off x="1833979"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9">
            <a:extLst>
              <a:ext uri="{FF2B5EF4-FFF2-40B4-BE49-F238E27FC236}">
                <a16:creationId xmlns:a16="http://schemas.microsoft.com/office/drawing/2014/main" id="{1239B048-471E-DD24-B378-A6F36FB6B735}"/>
              </a:ext>
            </a:extLst>
          </p:cNvPr>
          <p:cNvSpPr>
            <a:spLocks noGrp="1"/>
          </p:cNvSpPr>
          <p:nvPr>
            <p:ph type="pic" sz="quarter" idx="21"/>
          </p:nvPr>
        </p:nvSpPr>
        <p:spPr>
          <a:xfrm>
            <a:off x="1833979" y="3131523"/>
            <a:ext cx="1160302" cy="1160529"/>
          </a:xfrm>
          <a:prstGeom prst="ellipse">
            <a:avLst/>
          </a:prstGeom>
        </p:spPr>
        <p:txBody>
          <a:bodyPr/>
          <a:lstStyle>
            <a:lvl1pPr>
              <a:defRPr sz="974"/>
            </a:lvl1pPr>
          </a:lstStyle>
          <a:p>
            <a:r>
              <a:rPr lang="en-US"/>
              <a:t>Click icon to add picture</a:t>
            </a:r>
            <a:endParaRPr lang="en-GB"/>
          </a:p>
        </p:txBody>
      </p:sp>
      <p:sp>
        <p:nvSpPr>
          <p:cNvPr id="21" name="Text Placeholder 2">
            <a:extLst>
              <a:ext uri="{FF2B5EF4-FFF2-40B4-BE49-F238E27FC236}">
                <a16:creationId xmlns:a16="http://schemas.microsoft.com/office/drawing/2014/main" id="{11C7174F-ED8E-8D7E-8EA5-06F2BEDBF14A}"/>
              </a:ext>
            </a:extLst>
          </p:cNvPr>
          <p:cNvSpPr>
            <a:spLocks noGrp="1"/>
          </p:cNvSpPr>
          <p:nvPr>
            <p:ph type="body" sz="quarter" idx="22"/>
          </p:nvPr>
        </p:nvSpPr>
        <p:spPr>
          <a:xfrm>
            <a:off x="6314852"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6351D64D-4E3D-D570-AEB5-67BAD73C556D}"/>
              </a:ext>
            </a:extLst>
          </p:cNvPr>
          <p:cNvCxnSpPr/>
          <p:nvPr userDrawn="1"/>
        </p:nvCxnSpPr>
        <p:spPr>
          <a:xfrm>
            <a:off x="4819821"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icture Placeholder 9">
            <a:extLst>
              <a:ext uri="{FF2B5EF4-FFF2-40B4-BE49-F238E27FC236}">
                <a16:creationId xmlns:a16="http://schemas.microsoft.com/office/drawing/2014/main" id="{FFCADCC4-7E24-BF7A-D2E5-BB35D821DE80}"/>
              </a:ext>
            </a:extLst>
          </p:cNvPr>
          <p:cNvSpPr>
            <a:spLocks noGrp="1"/>
          </p:cNvSpPr>
          <p:nvPr>
            <p:ph type="pic" sz="quarter" idx="23"/>
          </p:nvPr>
        </p:nvSpPr>
        <p:spPr>
          <a:xfrm>
            <a:off x="4819821" y="3131523"/>
            <a:ext cx="1160302" cy="1160529"/>
          </a:xfrm>
          <a:prstGeom prst="ellipse">
            <a:avLst/>
          </a:prstGeom>
        </p:spPr>
        <p:txBody>
          <a:bodyPr/>
          <a:lstStyle>
            <a:lvl1pPr>
              <a:defRPr sz="974"/>
            </a:lvl1pPr>
          </a:lstStyle>
          <a:p>
            <a:r>
              <a:rPr lang="en-US"/>
              <a:t>Click icon to add picture</a:t>
            </a:r>
            <a:endParaRPr lang="en-GB"/>
          </a:p>
        </p:txBody>
      </p:sp>
      <p:sp>
        <p:nvSpPr>
          <p:cNvPr id="24" name="Text Placeholder 2">
            <a:extLst>
              <a:ext uri="{FF2B5EF4-FFF2-40B4-BE49-F238E27FC236}">
                <a16:creationId xmlns:a16="http://schemas.microsoft.com/office/drawing/2014/main" id="{36AFBC92-1139-EA71-55EC-681670D4A03E}"/>
              </a:ext>
            </a:extLst>
          </p:cNvPr>
          <p:cNvSpPr>
            <a:spLocks noGrp="1"/>
          </p:cNvSpPr>
          <p:nvPr>
            <p:ph type="body" sz="quarter" idx="24"/>
          </p:nvPr>
        </p:nvSpPr>
        <p:spPr>
          <a:xfrm>
            <a:off x="9300694" y="3168801"/>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5" name="Straight Connector 24">
            <a:extLst>
              <a:ext uri="{FF2B5EF4-FFF2-40B4-BE49-F238E27FC236}">
                <a16:creationId xmlns:a16="http://schemas.microsoft.com/office/drawing/2014/main" id="{106C7C73-1BDA-EABC-9E6D-17AF57245A1A}"/>
              </a:ext>
            </a:extLst>
          </p:cNvPr>
          <p:cNvCxnSpPr/>
          <p:nvPr userDrawn="1"/>
        </p:nvCxnSpPr>
        <p:spPr>
          <a:xfrm>
            <a:off x="7805662" y="3034255"/>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icture Placeholder 9">
            <a:extLst>
              <a:ext uri="{FF2B5EF4-FFF2-40B4-BE49-F238E27FC236}">
                <a16:creationId xmlns:a16="http://schemas.microsoft.com/office/drawing/2014/main" id="{11AD876B-B69A-35A8-AE41-741C31F9CB69}"/>
              </a:ext>
            </a:extLst>
          </p:cNvPr>
          <p:cNvSpPr>
            <a:spLocks noGrp="1"/>
          </p:cNvSpPr>
          <p:nvPr>
            <p:ph type="pic" sz="quarter" idx="25"/>
          </p:nvPr>
        </p:nvSpPr>
        <p:spPr>
          <a:xfrm>
            <a:off x="7805662" y="3131523"/>
            <a:ext cx="1160302" cy="1160529"/>
          </a:xfrm>
          <a:prstGeom prst="ellipse">
            <a:avLst/>
          </a:prstGeom>
        </p:spPr>
        <p:txBody>
          <a:bodyPr/>
          <a:lstStyle>
            <a:lvl1pPr>
              <a:defRPr sz="974"/>
            </a:lvl1pPr>
          </a:lstStyle>
          <a:p>
            <a:r>
              <a:rPr lang="en-US"/>
              <a:t>Click icon to add picture</a:t>
            </a:r>
            <a:endParaRPr lang="en-GB"/>
          </a:p>
        </p:txBody>
      </p:sp>
      <p:sp>
        <p:nvSpPr>
          <p:cNvPr id="27" name="Text Placeholder 2">
            <a:extLst>
              <a:ext uri="{FF2B5EF4-FFF2-40B4-BE49-F238E27FC236}">
                <a16:creationId xmlns:a16="http://schemas.microsoft.com/office/drawing/2014/main" id="{4C181912-F13E-A8CD-073E-C152DD0B7E01}"/>
              </a:ext>
            </a:extLst>
          </p:cNvPr>
          <p:cNvSpPr>
            <a:spLocks noGrp="1"/>
          </p:cNvSpPr>
          <p:nvPr>
            <p:ph type="body" sz="quarter" idx="26"/>
          </p:nvPr>
        </p:nvSpPr>
        <p:spPr>
          <a:xfrm>
            <a:off x="3329011"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401D1FB8-EFEA-8529-2358-36BC898F97EC}"/>
              </a:ext>
            </a:extLst>
          </p:cNvPr>
          <p:cNvCxnSpPr/>
          <p:nvPr userDrawn="1"/>
        </p:nvCxnSpPr>
        <p:spPr>
          <a:xfrm>
            <a:off x="1833979"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Picture Placeholder 9">
            <a:extLst>
              <a:ext uri="{FF2B5EF4-FFF2-40B4-BE49-F238E27FC236}">
                <a16:creationId xmlns:a16="http://schemas.microsoft.com/office/drawing/2014/main" id="{4A304C8C-D9F9-8769-BB54-F946BDC0CA49}"/>
              </a:ext>
            </a:extLst>
          </p:cNvPr>
          <p:cNvSpPr>
            <a:spLocks noGrp="1"/>
          </p:cNvSpPr>
          <p:nvPr>
            <p:ph type="pic" sz="quarter" idx="27"/>
          </p:nvPr>
        </p:nvSpPr>
        <p:spPr>
          <a:xfrm>
            <a:off x="1833979" y="4477736"/>
            <a:ext cx="1160302" cy="1160529"/>
          </a:xfrm>
          <a:prstGeom prst="ellipse">
            <a:avLst/>
          </a:prstGeom>
        </p:spPr>
        <p:txBody>
          <a:bodyPr/>
          <a:lstStyle>
            <a:lvl1pPr>
              <a:defRPr sz="974"/>
            </a:lvl1pPr>
          </a:lstStyle>
          <a:p>
            <a:r>
              <a:rPr lang="en-US"/>
              <a:t>Click icon to add picture</a:t>
            </a:r>
            <a:endParaRPr lang="en-GB"/>
          </a:p>
        </p:txBody>
      </p:sp>
      <p:sp>
        <p:nvSpPr>
          <p:cNvPr id="30" name="Text Placeholder 2">
            <a:extLst>
              <a:ext uri="{FF2B5EF4-FFF2-40B4-BE49-F238E27FC236}">
                <a16:creationId xmlns:a16="http://schemas.microsoft.com/office/drawing/2014/main" id="{228C120A-4D4B-3946-F6A8-67125A6BC25B}"/>
              </a:ext>
            </a:extLst>
          </p:cNvPr>
          <p:cNvSpPr>
            <a:spLocks noGrp="1"/>
          </p:cNvSpPr>
          <p:nvPr>
            <p:ph type="body" sz="quarter" idx="28"/>
          </p:nvPr>
        </p:nvSpPr>
        <p:spPr>
          <a:xfrm>
            <a:off x="6314852"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1" name="Straight Connector 30">
            <a:extLst>
              <a:ext uri="{FF2B5EF4-FFF2-40B4-BE49-F238E27FC236}">
                <a16:creationId xmlns:a16="http://schemas.microsoft.com/office/drawing/2014/main" id="{CA55D347-5750-CC24-D204-3AAE76B2B386}"/>
              </a:ext>
            </a:extLst>
          </p:cNvPr>
          <p:cNvCxnSpPr/>
          <p:nvPr userDrawn="1"/>
        </p:nvCxnSpPr>
        <p:spPr>
          <a:xfrm>
            <a:off x="4819821"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cture Placeholder 9">
            <a:extLst>
              <a:ext uri="{FF2B5EF4-FFF2-40B4-BE49-F238E27FC236}">
                <a16:creationId xmlns:a16="http://schemas.microsoft.com/office/drawing/2014/main" id="{C26675D6-A943-0387-4E58-88CCEFC5DF4C}"/>
              </a:ext>
            </a:extLst>
          </p:cNvPr>
          <p:cNvSpPr>
            <a:spLocks noGrp="1"/>
          </p:cNvSpPr>
          <p:nvPr>
            <p:ph type="pic" sz="quarter" idx="29"/>
          </p:nvPr>
        </p:nvSpPr>
        <p:spPr>
          <a:xfrm>
            <a:off x="4819821" y="4477736"/>
            <a:ext cx="1160302" cy="1160529"/>
          </a:xfrm>
          <a:prstGeom prst="ellipse">
            <a:avLst/>
          </a:prstGeom>
        </p:spPr>
        <p:txBody>
          <a:bodyPr/>
          <a:lstStyle>
            <a:lvl1pPr>
              <a:defRPr sz="974"/>
            </a:lvl1pPr>
          </a:lstStyle>
          <a:p>
            <a:r>
              <a:rPr lang="en-US"/>
              <a:t>Click icon to add picture</a:t>
            </a:r>
            <a:endParaRPr lang="en-GB"/>
          </a:p>
        </p:txBody>
      </p:sp>
      <p:sp>
        <p:nvSpPr>
          <p:cNvPr id="33" name="Text Placeholder 2">
            <a:extLst>
              <a:ext uri="{FF2B5EF4-FFF2-40B4-BE49-F238E27FC236}">
                <a16:creationId xmlns:a16="http://schemas.microsoft.com/office/drawing/2014/main" id="{7702F31A-5291-1DB0-9A99-58BFBFF39752}"/>
              </a:ext>
            </a:extLst>
          </p:cNvPr>
          <p:cNvSpPr>
            <a:spLocks noGrp="1"/>
          </p:cNvSpPr>
          <p:nvPr>
            <p:ph type="body" sz="quarter" idx="30"/>
          </p:nvPr>
        </p:nvSpPr>
        <p:spPr>
          <a:xfrm>
            <a:off x="9300694" y="4515013"/>
            <a:ext cx="1156082" cy="957000"/>
          </a:xfrm>
        </p:spPr>
        <p:txBody>
          <a:bodyPr/>
          <a:lstStyle>
            <a:lvl1pPr>
              <a:spcBef>
                <a:spcPts val="0"/>
              </a:spcBef>
              <a:defRPr sz="974" b="1" spc="-18" baseline="0"/>
            </a:lvl1pPr>
            <a:lvl2pPr marL="0" indent="0">
              <a:spcBef>
                <a:spcPts val="0"/>
              </a:spcBef>
              <a:buNone/>
              <a:defRPr sz="974" spc="-18" baseline="0"/>
            </a:lvl2pPr>
            <a:lvl3pPr>
              <a:defRPr sz="974"/>
            </a:lvl3pPr>
            <a:lvl4pPr>
              <a:defRPr sz="974"/>
            </a:lvl4pPr>
            <a:lvl5pPr>
              <a:defRPr sz="974"/>
            </a:lvl5pPr>
          </a:lstStyle>
          <a:p>
            <a:pPr lvl="0"/>
            <a:r>
              <a:rPr lang="en-US"/>
              <a:t>Click to edit Master text styles</a:t>
            </a:r>
          </a:p>
          <a:p>
            <a:pPr lvl="1"/>
            <a:r>
              <a:rPr lang="en-US"/>
              <a:t>Second level</a:t>
            </a:r>
          </a:p>
        </p:txBody>
      </p:sp>
      <p:cxnSp>
        <p:nvCxnSpPr>
          <p:cNvPr id="34" name="Straight Connector 33">
            <a:extLst>
              <a:ext uri="{FF2B5EF4-FFF2-40B4-BE49-F238E27FC236}">
                <a16:creationId xmlns:a16="http://schemas.microsoft.com/office/drawing/2014/main" id="{6736D261-E204-F58F-E4CA-7E42BC8ED246}"/>
              </a:ext>
            </a:extLst>
          </p:cNvPr>
          <p:cNvCxnSpPr/>
          <p:nvPr userDrawn="1"/>
        </p:nvCxnSpPr>
        <p:spPr>
          <a:xfrm>
            <a:off x="7805662" y="4380468"/>
            <a:ext cx="26511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477736"/>
            <a:ext cx="1160302" cy="1160529"/>
          </a:xfrm>
          <a:prstGeom prst="ellipse">
            <a:avLst/>
          </a:prstGeom>
        </p:spPr>
        <p:txBody>
          <a:bodyPr/>
          <a:lstStyle>
            <a:lvl1pPr>
              <a:defRPr sz="974"/>
            </a:lvl1pPr>
          </a:lstStyle>
          <a:p>
            <a:r>
              <a:rPr lang="en-US"/>
              <a:t>Click icon to add picture</a:t>
            </a:r>
            <a:endParaRPr lang="en-GB"/>
          </a:p>
        </p:txBody>
      </p:sp>
      <p:sp>
        <p:nvSpPr>
          <p:cNvPr id="2" name="Date Placeholder 1">
            <a:extLst>
              <a:ext uri="{FF2B5EF4-FFF2-40B4-BE49-F238E27FC236}">
                <a16:creationId xmlns:a16="http://schemas.microsoft.com/office/drawing/2014/main" id="{D808892C-4201-A6AC-CC47-A12CD032EB4A}"/>
              </a:ext>
            </a:extLst>
          </p:cNvPr>
          <p:cNvSpPr>
            <a:spLocks noGrp="1"/>
          </p:cNvSpPr>
          <p:nvPr>
            <p:ph type="dt" sz="half" idx="32"/>
          </p:nvPr>
        </p:nvSpPr>
        <p:spPr/>
        <p:txBody>
          <a:bodyPr/>
          <a:lstStyle/>
          <a:p>
            <a:endParaRPr lang="en-GB" dirty="0"/>
          </a:p>
        </p:txBody>
      </p:sp>
      <p:sp>
        <p:nvSpPr>
          <p:cNvPr id="7" name="Footer Placeholder 6">
            <a:extLst>
              <a:ext uri="{FF2B5EF4-FFF2-40B4-BE49-F238E27FC236}">
                <a16:creationId xmlns:a16="http://schemas.microsoft.com/office/drawing/2014/main" id="{4BE75CEB-5B11-43CA-9B09-97FAE6B4BD2E}"/>
              </a:ext>
            </a:extLst>
          </p:cNvPr>
          <p:cNvSpPr>
            <a:spLocks noGrp="1"/>
          </p:cNvSpPr>
          <p:nvPr>
            <p:ph type="ftr" sz="quarter" idx="33"/>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7AC5A7C7-65F3-D2A9-46E5-48E22EF05AD8}"/>
              </a:ext>
            </a:extLst>
          </p:cNvPr>
          <p:cNvSpPr>
            <a:spLocks noGrp="1"/>
          </p:cNvSpPr>
          <p:nvPr>
            <p:ph type="sldNum" sz="quarter" idx="34"/>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04756550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C9888-8610-E4C4-857B-26FA11BA4E67}"/>
              </a:ext>
            </a:extLst>
          </p:cNvPr>
          <p:cNvSpPr>
            <a:spLocks noGrp="1"/>
          </p:cNvSpPr>
          <p:nvPr>
            <p:ph type="dt" sz="half" idx="15"/>
          </p:nvPr>
        </p:nvSpPr>
        <p:spPr/>
        <p:txBody>
          <a:bodyPr/>
          <a:lstStyle/>
          <a:p>
            <a:endParaRPr lang="en-GB" dirty="0"/>
          </a:p>
        </p:txBody>
      </p:sp>
      <p:sp>
        <p:nvSpPr>
          <p:cNvPr id="3" name="Footer Placeholder 2">
            <a:extLst>
              <a:ext uri="{FF2B5EF4-FFF2-40B4-BE49-F238E27FC236}">
                <a16:creationId xmlns:a16="http://schemas.microsoft.com/office/drawing/2014/main" id="{DB997F6F-D546-2691-307F-583CFE738A05}"/>
              </a:ext>
            </a:extLst>
          </p:cNvPr>
          <p:cNvSpPr>
            <a:spLocks noGrp="1"/>
          </p:cNvSpPr>
          <p:nvPr>
            <p:ph type="ftr" sz="quarter" idx="16"/>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81579E4-7EA0-7240-AA41-4E56B8821E87}"/>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
        <p:nvSpPr>
          <p:cNvPr id="5" name="Text Placeholder 4">
            <a:extLst>
              <a:ext uri="{FF2B5EF4-FFF2-40B4-BE49-F238E27FC236}">
                <a16:creationId xmlns:a16="http://schemas.microsoft.com/office/drawing/2014/main" id="{AE8F96A6-C4E4-9985-E3B0-5ED94C8B33F9}"/>
              </a:ext>
            </a:extLst>
          </p:cNvPr>
          <p:cNvSpPr>
            <a:spLocks noGrp="1"/>
          </p:cNvSpPr>
          <p:nvPr>
            <p:ph type="body" sz="quarter" idx="18"/>
          </p:nvPr>
        </p:nvSpPr>
        <p:spPr>
          <a:xfrm>
            <a:off x="1833979" y="1583945"/>
            <a:ext cx="8624203" cy="4149770"/>
          </a:xfrm>
        </p:spPr>
        <p:txBody>
          <a:bodyPr/>
          <a:lstStyle>
            <a:lvl1pPr>
              <a:spcBef>
                <a:spcPts val="0"/>
              </a:spcBef>
              <a:defRPr sz="3544" spc="-71" baseline="0">
                <a:solidFill>
                  <a:schemeClr val="tx1"/>
                </a:solidFill>
                <a:latin typeface="+mj-lt"/>
              </a:defRPr>
            </a:lvl1pPr>
            <a:lvl2pPr marL="0" indent="0">
              <a:spcBef>
                <a:spcPts val="1772"/>
              </a:spcBef>
              <a:buNone/>
              <a:defRPr sz="1595" spc="-18" baseline="0">
                <a:solidFill>
                  <a:schemeClr val="tx1"/>
                </a:solidFill>
              </a:defRPr>
            </a:lvl2pPr>
            <a:lvl3pPr marL="0" indent="0">
              <a:spcBef>
                <a:spcPts val="0"/>
              </a:spcBef>
              <a:buNone/>
              <a:defRPr spc="-18" baseline="0">
                <a:solidFill>
                  <a:schemeClr val="tx1"/>
                </a:solidFill>
                <a:latin typeface="+mj-lt"/>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44343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Text and 3 Char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hart Placeholder 2">
            <a:extLst>
              <a:ext uri="{FF2B5EF4-FFF2-40B4-BE49-F238E27FC236}">
                <a16:creationId xmlns:a16="http://schemas.microsoft.com/office/drawing/2014/main" id="{3F622CF4-2F8B-B81A-F45D-A5503E26A826}"/>
              </a:ext>
            </a:extLst>
          </p:cNvPr>
          <p:cNvSpPr>
            <a:spLocks noGrp="1"/>
          </p:cNvSpPr>
          <p:nvPr>
            <p:ph type="chart" sz="quarter" idx="18"/>
          </p:nvPr>
        </p:nvSpPr>
        <p:spPr>
          <a:xfrm>
            <a:off x="4485093" y="1363294"/>
            <a:ext cx="3324791" cy="3695204"/>
          </a:xfrm>
        </p:spPr>
        <p:txBody>
          <a:bodyPr/>
          <a:lstStyle>
            <a:lvl1pPr>
              <a:defRPr sz="974"/>
            </a:lvl1pPr>
          </a:lstStyle>
          <a:p>
            <a:r>
              <a:rPr lang="en-US"/>
              <a:t>Click icon to add chart</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3324791" cy="3695204"/>
          </a:xfrm>
        </p:spPr>
        <p:txBody>
          <a:bodyPr/>
          <a:lstStyle>
            <a:lvl1pPr>
              <a:defRPr sz="974"/>
            </a:lvl1pPr>
          </a:lstStyle>
          <a:p>
            <a:r>
              <a:rPr lang="en-US"/>
              <a:t>Click icon to add chart</a:t>
            </a:r>
            <a:endParaRPr lang="en-GB" dirty="0"/>
          </a:p>
        </p:txBody>
      </p:sp>
      <p:sp>
        <p:nvSpPr>
          <p:cNvPr id="19" name="Chart Placeholder 2">
            <a:extLst>
              <a:ext uri="{FF2B5EF4-FFF2-40B4-BE49-F238E27FC236}">
                <a16:creationId xmlns:a16="http://schemas.microsoft.com/office/drawing/2014/main" id="{42A9717F-D12E-D81B-FCF3-C466FBEED629}"/>
              </a:ext>
            </a:extLst>
          </p:cNvPr>
          <p:cNvSpPr>
            <a:spLocks noGrp="1"/>
          </p:cNvSpPr>
          <p:nvPr>
            <p:ph type="chart" sz="quarter" idx="20"/>
          </p:nvPr>
        </p:nvSpPr>
        <p:spPr>
          <a:xfrm>
            <a:off x="7133391" y="1363294"/>
            <a:ext cx="3324791" cy="3695204"/>
          </a:xfrm>
        </p:spPr>
        <p:txBody>
          <a:bodyPr/>
          <a:lstStyle>
            <a:lvl1pPr>
              <a:defRPr sz="974"/>
            </a:lvl1pPr>
          </a:lstStyle>
          <a:p>
            <a:r>
              <a:rPr lang="en-US"/>
              <a:t>Click icon to add chart</a:t>
            </a:r>
            <a:endParaRPr lang="en-GB" dirty="0"/>
          </a:p>
        </p:txBody>
      </p:sp>
      <p:sp>
        <p:nvSpPr>
          <p:cNvPr id="2" name="Date Placeholder 1">
            <a:extLst>
              <a:ext uri="{FF2B5EF4-FFF2-40B4-BE49-F238E27FC236}">
                <a16:creationId xmlns:a16="http://schemas.microsoft.com/office/drawing/2014/main" id="{78B338F1-B108-DEF6-ED7E-0820611C1F73}"/>
              </a:ext>
            </a:extLst>
          </p:cNvPr>
          <p:cNvSpPr>
            <a:spLocks noGrp="1"/>
          </p:cNvSpPr>
          <p:nvPr>
            <p:ph type="dt" sz="half" idx="21"/>
          </p:nvPr>
        </p:nvSpPr>
        <p:spPr/>
        <p:txBody>
          <a:bodyPr/>
          <a:lstStyle/>
          <a:p>
            <a:endParaRPr lang="en-GB" dirty="0"/>
          </a:p>
        </p:txBody>
      </p:sp>
      <p:sp>
        <p:nvSpPr>
          <p:cNvPr id="3" name="Footer Placeholder 2">
            <a:extLst>
              <a:ext uri="{FF2B5EF4-FFF2-40B4-BE49-F238E27FC236}">
                <a16:creationId xmlns:a16="http://schemas.microsoft.com/office/drawing/2014/main" id="{B5D12F05-FD7D-DAF1-B1C1-BC4FE6F5FEE1}"/>
              </a:ext>
            </a:extLst>
          </p:cNvPr>
          <p:cNvSpPr>
            <a:spLocks noGrp="1"/>
          </p:cNvSpPr>
          <p:nvPr>
            <p:ph type="ftr" sz="quarter" idx="22"/>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0FCF4DCE-47E0-3DA9-E07F-484494D72DC1}"/>
              </a:ext>
            </a:extLst>
          </p:cNvPr>
          <p:cNvSpPr>
            <a:spLocks noGrp="1"/>
          </p:cNvSpPr>
          <p:nvPr>
            <p:ph type="sldNum" sz="quarter" idx="23"/>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82192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3790296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Text and 1 Char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6311805" y="307219"/>
            <a:ext cx="4146378"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hart Placeholder 2">
            <a:extLst>
              <a:ext uri="{FF2B5EF4-FFF2-40B4-BE49-F238E27FC236}">
                <a16:creationId xmlns:a16="http://schemas.microsoft.com/office/drawing/2014/main" id="{9F6422EF-596A-3198-057C-5B3F9C070AF7}"/>
              </a:ext>
            </a:extLst>
          </p:cNvPr>
          <p:cNvSpPr>
            <a:spLocks noGrp="1"/>
          </p:cNvSpPr>
          <p:nvPr>
            <p:ph type="chart" sz="quarter" idx="19"/>
          </p:nvPr>
        </p:nvSpPr>
        <p:spPr>
          <a:xfrm>
            <a:off x="1833979" y="1363294"/>
            <a:ext cx="8624203" cy="3695204"/>
          </a:xfrm>
        </p:spPr>
        <p:txBody>
          <a:bodyPr/>
          <a:lstStyle>
            <a:lvl1pPr>
              <a:defRPr sz="974"/>
            </a:lvl1pPr>
          </a:lstStyle>
          <a:p>
            <a:r>
              <a:rPr lang="en-US"/>
              <a:t>Click icon to add chart</a:t>
            </a:r>
            <a:endParaRPr lang="en-GB" dirty="0"/>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4315784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Media Foot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5845DBC-593A-968A-16DD-F95DF380B17E}"/>
              </a:ext>
            </a:extLst>
          </p:cNvPr>
          <p:cNvSpPr>
            <a:spLocks noGrp="1"/>
          </p:cNvSpPr>
          <p:nvPr>
            <p:ph type="dt" sz="half" idx="20"/>
          </p:nvPr>
        </p:nvSpPr>
        <p:spPr/>
        <p:txBody>
          <a:bodyPr/>
          <a:lstStyle/>
          <a:p>
            <a:endParaRPr lang="en-GB" dirty="0"/>
          </a:p>
        </p:txBody>
      </p:sp>
      <p:sp>
        <p:nvSpPr>
          <p:cNvPr id="3" name="Footer Placeholder 2">
            <a:extLst>
              <a:ext uri="{FF2B5EF4-FFF2-40B4-BE49-F238E27FC236}">
                <a16:creationId xmlns:a16="http://schemas.microsoft.com/office/drawing/2014/main" id="{8EADF688-A4AF-02FD-4E44-6F291172EEB0}"/>
              </a:ext>
            </a:extLst>
          </p:cNvPr>
          <p:cNvSpPr>
            <a:spLocks noGrp="1"/>
          </p:cNvSpPr>
          <p:nvPr>
            <p:ph type="ftr" sz="quarter" idx="21"/>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49523DC6-6FA0-DDA6-1368-56300DA853BE}"/>
              </a:ext>
            </a:extLst>
          </p:cNvPr>
          <p:cNvSpPr>
            <a:spLocks noGrp="1"/>
          </p:cNvSpPr>
          <p:nvPr>
            <p:ph type="sldNum" sz="quarter" idx="22"/>
          </p:nvPr>
        </p:nvSpPr>
        <p:spPr/>
        <p:txBody>
          <a:bodyPr/>
          <a:lstStyle/>
          <a:p>
            <a:r>
              <a:rPr lang="en-GB"/>
              <a:t>Page </a:t>
            </a:r>
            <a:fld id="{12F85B76-E480-4901-BAB3-25AC276908A3}" type="slidenum">
              <a:rPr lang="en-GB" smtClean="0"/>
              <a:pPr/>
              <a:t>‹#›</a:t>
            </a:fld>
            <a:endParaRPr lang="en-GB" dirty="0"/>
          </a:p>
        </p:txBody>
      </p:sp>
      <p:sp>
        <p:nvSpPr>
          <p:cNvPr id="5" name="Media Placeholder 4">
            <a:extLst>
              <a:ext uri="{FF2B5EF4-FFF2-40B4-BE49-F238E27FC236}">
                <a16:creationId xmlns:a16="http://schemas.microsoft.com/office/drawing/2014/main" id="{87411B31-3C80-DACB-9911-0B381A605AD2}"/>
              </a:ext>
            </a:extLst>
          </p:cNvPr>
          <p:cNvSpPr>
            <a:spLocks noGrp="1"/>
          </p:cNvSpPr>
          <p:nvPr>
            <p:ph type="media" sz="quarter" idx="23"/>
          </p:nvPr>
        </p:nvSpPr>
        <p:spPr>
          <a:xfrm>
            <a:off x="1833979" y="1015639"/>
            <a:ext cx="8624203" cy="4718076"/>
          </a:xfrm>
          <a:solidFill>
            <a:schemeClr val="bg2"/>
          </a:solidFill>
        </p:spPr>
        <p:txBody>
          <a:bodyPr/>
          <a:lstStyle>
            <a:lvl1pPr>
              <a:defRPr sz="974"/>
            </a:lvl1pPr>
          </a:lstStyle>
          <a:p>
            <a:r>
              <a:rPr lang="en-US"/>
              <a:t>Click icon to add media</a:t>
            </a:r>
            <a:endParaRPr lang="en-GB" dirty="0"/>
          </a:p>
        </p:txBody>
      </p:sp>
    </p:spTree>
    <p:extLst>
      <p:ext uri="{BB962C8B-B14F-4D97-AF65-F5344CB8AC3E}">
        <p14:creationId xmlns:p14="http://schemas.microsoft.com/office/powerpoint/2010/main" val="8689589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5" name="Picture Placeholder 9">
            <a:extLst>
              <a:ext uri="{FF2B5EF4-FFF2-40B4-BE49-F238E27FC236}">
                <a16:creationId xmlns:a16="http://schemas.microsoft.com/office/drawing/2014/main" id="{1D06E787-F757-4620-ECB5-F0F9C348A61D}"/>
              </a:ext>
            </a:extLst>
          </p:cNvPr>
          <p:cNvSpPr>
            <a:spLocks noGrp="1"/>
          </p:cNvSpPr>
          <p:nvPr>
            <p:ph type="pic" sz="quarter" idx="31"/>
          </p:nvPr>
        </p:nvSpPr>
        <p:spPr>
          <a:xfrm>
            <a:off x="7805662" y="4573186"/>
            <a:ext cx="1160302" cy="1160529"/>
          </a:xfrm>
          <a:prstGeom prst="ellipse">
            <a:avLst/>
          </a:prstGeom>
        </p:spPr>
        <p:txBody>
          <a:bodyPr/>
          <a:lstStyle>
            <a:lvl1pPr>
              <a:defRPr sz="974"/>
            </a:lvl1pPr>
          </a:lstStyle>
          <a:p>
            <a:r>
              <a:rPr lang="en-US"/>
              <a:t>Click icon to add picture</a:t>
            </a:r>
            <a:endParaRPr lang="en-GB" dirty="0"/>
          </a:p>
        </p:txBody>
      </p:sp>
      <p:sp>
        <p:nvSpPr>
          <p:cNvPr id="36" name="Text Placeholder 12">
            <a:extLst>
              <a:ext uri="{FF2B5EF4-FFF2-40B4-BE49-F238E27FC236}">
                <a16:creationId xmlns:a16="http://schemas.microsoft.com/office/drawing/2014/main" id="{C339FC8C-E964-2149-8557-1DC44FE00B9A}"/>
              </a:ext>
            </a:extLst>
          </p:cNvPr>
          <p:cNvSpPr>
            <a:spLocks noGrp="1"/>
          </p:cNvSpPr>
          <p:nvPr>
            <p:ph type="body" sz="quarter" idx="14"/>
          </p:nvPr>
        </p:nvSpPr>
        <p:spPr>
          <a:xfrm>
            <a:off x="1833980" y="1662461"/>
            <a:ext cx="2651113" cy="2328700"/>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spc="-18" baseline="0">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 name="Straight Connector 6">
            <a:extLst>
              <a:ext uri="{FF2B5EF4-FFF2-40B4-BE49-F238E27FC236}">
                <a16:creationId xmlns:a16="http://schemas.microsoft.com/office/drawing/2014/main" id="{CDB67AD3-632A-1404-8651-EFAA32125CB3}"/>
              </a:ext>
            </a:extLst>
          </p:cNvPr>
          <p:cNvCxnSpPr/>
          <p:nvPr userDrawn="1"/>
        </p:nvCxnSpPr>
        <p:spPr>
          <a:xfrm>
            <a:off x="465245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 Placeholder 12">
            <a:extLst>
              <a:ext uri="{FF2B5EF4-FFF2-40B4-BE49-F238E27FC236}">
                <a16:creationId xmlns:a16="http://schemas.microsoft.com/office/drawing/2014/main" id="{D45BD2F2-BC8A-5D39-1A69-0335C919C2D3}"/>
              </a:ext>
            </a:extLst>
          </p:cNvPr>
          <p:cNvSpPr>
            <a:spLocks noGrp="1"/>
          </p:cNvSpPr>
          <p:nvPr>
            <p:ph type="body" sz="quarter" idx="16"/>
          </p:nvPr>
        </p:nvSpPr>
        <p:spPr>
          <a:xfrm>
            <a:off x="7805661" y="1647692"/>
            <a:ext cx="2651113" cy="2732776"/>
          </a:xfrm>
        </p:spPr>
        <p:txBody>
          <a:bodyPr/>
          <a:lstStyle>
            <a:lvl1pPr marL="0" indent="0">
              <a:spcBef>
                <a:spcPts val="1063"/>
              </a:spcBef>
              <a:buNone/>
              <a:defRPr sz="1417" spc="-18" baseline="0">
                <a:solidFill>
                  <a:schemeClr val="tx1"/>
                </a:solidFill>
                <a:latin typeface="+mj-lt"/>
              </a:defRPr>
            </a:lvl1pPr>
            <a:lvl2pPr marL="0" indent="0">
              <a:spcBef>
                <a:spcPts val="532"/>
              </a:spcBef>
              <a:buNone/>
              <a:defRPr sz="974" spc="-18" baseline="0">
                <a:solidFill>
                  <a:schemeClr val="tx1"/>
                </a:solidFill>
              </a:defRPr>
            </a:lvl2pPr>
            <a:lvl3pPr marL="159462" indent="0">
              <a:spcBef>
                <a:spcPts val="886"/>
              </a:spcBef>
              <a:buNone/>
              <a:defRPr sz="974">
                <a:solidFill>
                  <a:srgbClr val="FF0000"/>
                </a:solidFill>
              </a:defRPr>
            </a:lvl3pPr>
            <a:lvl4pPr marL="382709" indent="-95677">
              <a:spcBef>
                <a:spcPts val="709"/>
              </a:spcBef>
              <a:defRPr sz="797">
                <a:solidFill>
                  <a:srgbClr val="FF0000"/>
                </a:solidFill>
              </a:defRPr>
            </a:lvl4pPr>
            <a:lvl5pPr marL="478386" indent="-95677">
              <a:spcBef>
                <a:spcPts val="709"/>
              </a:spcBef>
              <a:defRPr sz="797">
                <a:solidFill>
                  <a:srgbClr val="FF0000"/>
                </a:solidFill>
              </a:defRPr>
            </a:lvl5pPr>
          </a:lstStyle>
          <a:p>
            <a:pPr lvl="0"/>
            <a:r>
              <a:rPr lang="en-US"/>
              <a:t>Click to edit Master text styles</a:t>
            </a:r>
          </a:p>
          <a:p>
            <a:pPr lvl="1"/>
            <a:r>
              <a:rPr lang="en-US"/>
              <a:t>Second level</a:t>
            </a:r>
          </a:p>
        </p:txBody>
      </p:sp>
      <p:cxnSp>
        <p:nvCxnSpPr>
          <p:cNvPr id="39" name="Straight Connector 38">
            <a:extLst>
              <a:ext uri="{FF2B5EF4-FFF2-40B4-BE49-F238E27FC236}">
                <a16:creationId xmlns:a16="http://schemas.microsoft.com/office/drawing/2014/main" id="{7E27CF78-965A-C5FA-1707-E83BF4AC894C}"/>
              </a:ext>
            </a:extLst>
          </p:cNvPr>
          <p:cNvCxnSpPr/>
          <p:nvPr userDrawn="1"/>
        </p:nvCxnSpPr>
        <p:spPr>
          <a:xfrm>
            <a:off x="7638296"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C23FDD01-4D9B-5FF1-D77A-D8B50763F21A}"/>
              </a:ext>
            </a:extLst>
          </p:cNvPr>
          <p:cNvSpPr>
            <a:spLocks noGrp="1"/>
          </p:cNvSpPr>
          <p:nvPr>
            <p:ph type="body" sz="quarter" idx="33"/>
          </p:nvPr>
        </p:nvSpPr>
        <p:spPr>
          <a:xfrm>
            <a:off x="4819820" y="1662461"/>
            <a:ext cx="2651113" cy="4071254"/>
          </a:xfrm>
        </p:spPr>
        <p:txBody>
          <a:bodyPr/>
          <a:lstStyle>
            <a:lvl1pPr marL="0" indent="0">
              <a:spcBef>
                <a:spcPts val="1240"/>
              </a:spcBef>
              <a:buNone/>
              <a:defRPr sz="974" b="1" spc="-18" baseline="0">
                <a:solidFill>
                  <a:schemeClr val="tx1"/>
                </a:solidFill>
              </a:defRPr>
            </a:lvl1pPr>
            <a:lvl2pPr marL="0" indent="0">
              <a:spcBef>
                <a:spcPts val="0"/>
              </a:spcBef>
              <a:buNone/>
              <a:defRPr sz="974" spc="-18" baseline="0">
                <a:solidFill>
                  <a:schemeClr val="tx1"/>
                </a:solidFill>
              </a:defRPr>
            </a:lvl2pPr>
            <a:lvl3pPr marL="127570" indent="-127570">
              <a:spcBef>
                <a:spcPts val="886"/>
              </a:spcBef>
              <a:defRPr sz="974">
                <a:solidFill>
                  <a:schemeClr val="tx1"/>
                </a:solidFill>
              </a:defRPr>
            </a:lvl3pPr>
            <a:lvl4pPr marL="223247" indent="-95677">
              <a:spcBef>
                <a:spcPts val="709"/>
              </a:spcBef>
              <a:defRPr sz="797">
                <a:solidFill>
                  <a:schemeClr val="tx1"/>
                </a:solidFill>
              </a:defRPr>
            </a:lvl4pPr>
            <a:lvl5pPr marL="318924"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41403592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D658362-5153-BE09-403D-A5CDF51DAEDA}"/>
              </a:ext>
            </a:extLst>
          </p:cNvPr>
          <p:cNvSpPr>
            <a:spLocks noGrp="1"/>
          </p:cNvSpPr>
          <p:nvPr>
            <p:ph type="dt" sz="half" idx="35"/>
          </p:nvPr>
        </p:nvSpPr>
        <p:spPr/>
        <p:txBody>
          <a:bodyPr/>
          <a:lstStyle/>
          <a:p>
            <a:endParaRPr lang="en-GB" dirty="0"/>
          </a:p>
        </p:txBody>
      </p:sp>
      <p:sp>
        <p:nvSpPr>
          <p:cNvPr id="3" name="Footer Placeholder 2">
            <a:extLst>
              <a:ext uri="{FF2B5EF4-FFF2-40B4-BE49-F238E27FC236}">
                <a16:creationId xmlns:a16="http://schemas.microsoft.com/office/drawing/2014/main" id="{306B3B20-DB10-68E0-E14B-E3D734041D6B}"/>
              </a:ext>
            </a:extLst>
          </p:cNvPr>
          <p:cNvSpPr>
            <a:spLocks noGrp="1"/>
          </p:cNvSpPr>
          <p:nvPr>
            <p:ph type="ftr" sz="quarter" idx="36"/>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A52F368D-5744-11A9-FDAD-6A7EA9CC9D62}"/>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93454227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Who We Are">
    <p:bg>
      <p:bgPr>
        <a:solidFill>
          <a:schemeClr val="tx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583945"/>
            <a:ext cx="6722716" cy="4149770"/>
          </a:xfrm>
        </p:spPr>
        <p:txBody>
          <a:bodyPr/>
          <a:lstStyle>
            <a:lvl1pPr>
              <a:spcBef>
                <a:spcPts val="0"/>
              </a:spcBef>
              <a:defRPr sz="3544" spc="-71" baseline="0">
                <a:solidFill>
                  <a:schemeClr val="accent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6E45A002-3EC1-464D-5B49-D0EA25E417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10" name="Straight Connector 9">
            <a:extLst>
              <a:ext uri="{FF2B5EF4-FFF2-40B4-BE49-F238E27FC236}">
                <a16:creationId xmlns:a16="http://schemas.microsoft.com/office/drawing/2014/main" id="{079C10A7-8A45-CDD7-2341-1E3E552F12DC}"/>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7B09177-A39A-3973-451F-30B2DEF99652}"/>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54FB40A-44F8-4369-9267-191E911618D1}"/>
              </a:ext>
            </a:extLst>
          </p:cNvPr>
          <p:cNvSpPr>
            <a:spLocks noGrp="1"/>
          </p:cNvSpPr>
          <p:nvPr>
            <p:ph type="dt" sz="half" idx="35"/>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B46E2CE9-295C-1043-438A-52899EDCAA47}"/>
              </a:ext>
            </a:extLst>
          </p:cNvPr>
          <p:cNvSpPr>
            <a:spLocks noGrp="1"/>
          </p:cNvSpPr>
          <p:nvPr>
            <p:ph type="ftr" sz="quarter" idx="36"/>
          </p:nvPr>
        </p:nvSpPr>
        <p:spPr/>
        <p:txBody>
          <a:bodyPr/>
          <a:lstStyle>
            <a:lvl1pPr>
              <a:defRPr>
                <a:solidFill>
                  <a:schemeClr val="accent1"/>
                </a:solidFill>
              </a:defRPr>
            </a:lvl1pPr>
          </a:lstStyle>
          <a:p>
            <a:r>
              <a:rPr lang="en-US"/>
              <a:t>Global webinar for third-party providers</a:t>
            </a:r>
            <a:endParaRPr lang="en-GB" dirty="0"/>
          </a:p>
        </p:txBody>
      </p:sp>
      <p:sp>
        <p:nvSpPr>
          <p:cNvPr id="14" name="Slide Number Placeholder 13">
            <a:extLst>
              <a:ext uri="{FF2B5EF4-FFF2-40B4-BE49-F238E27FC236}">
                <a16:creationId xmlns:a16="http://schemas.microsoft.com/office/drawing/2014/main" id="{3B39278A-EB0C-2780-BDA4-60965D041392}"/>
              </a:ext>
            </a:extLst>
          </p:cNvPr>
          <p:cNvSpPr>
            <a:spLocks noGrp="1"/>
          </p:cNvSpPr>
          <p:nvPr>
            <p:ph type="sldNum" sz="quarter" idx="3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03457426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Large Mess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9D491451-B624-781F-792D-AF1552F4586F}"/>
              </a:ext>
            </a:extLst>
          </p:cNvPr>
          <p:cNvSpPr>
            <a:spLocks noGrp="1"/>
          </p:cNvSpPr>
          <p:nvPr>
            <p:ph type="dt" sz="half" idx="34"/>
          </p:nvPr>
        </p:nvSpPr>
        <p:spPr/>
        <p:txBody>
          <a:bodyPr/>
          <a:lstStyle/>
          <a:p>
            <a:endParaRPr lang="en-GB" dirty="0"/>
          </a:p>
        </p:txBody>
      </p:sp>
      <p:sp>
        <p:nvSpPr>
          <p:cNvPr id="3" name="Footer Placeholder 2">
            <a:extLst>
              <a:ext uri="{FF2B5EF4-FFF2-40B4-BE49-F238E27FC236}">
                <a16:creationId xmlns:a16="http://schemas.microsoft.com/office/drawing/2014/main" id="{26EB4370-07BD-88DC-A093-7242A3161099}"/>
              </a:ext>
            </a:extLst>
          </p:cNvPr>
          <p:cNvSpPr>
            <a:spLocks noGrp="1"/>
          </p:cNvSpPr>
          <p:nvPr>
            <p:ph type="ftr" sz="quarter" idx="35"/>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9391A00D-6C70-A67C-930D-23FC547AEA08}"/>
              </a:ext>
            </a:extLst>
          </p:cNvPr>
          <p:cNvSpPr>
            <a:spLocks noGrp="1"/>
          </p:cNvSpPr>
          <p:nvPr>
            <p:ph type="sldNum" sz="quarter" idx="36"/>
          </p:nvPr>
        </p:nvSpPr>
        <p:spPr/>
        <p:txBody>
          <a:bodyPr/>
          <a:lstStyle/>
          <a:p>
            <a:r>
              <a:rPr lang="en-GB"/>
              <a:t>Page </a:t>
            </a:r>
            <a:fld id="{12F85B76-E480-4901-BAB3-25AC276908A3}" type="slidenum">
              <a:rPr lang="en-GB" smtClean="0"/>
              <a:pPr/>
              <a:t>‹#›</a:t>
            </a:fld>
            <a:endParaRPr lang="en-GB" dirty="0"/>
          </a:p>
        </p:txBody>
      </p:sp>
      <p:sp>
        <p:nvSpPr>
          <p:cNvPr id="4" name="Text Placeholder 12">
            <a:extLst>
              <a:ext uri="{FF2B5EF4-FFF2-40B4-BE49-F238E27FC236}">
                <a16:creationId xmlns:a16="http://schemas.microsoft.com/office/drawing/2014/main" id="{52E60AFA-6055-54E7-FFAB-1947AA79D6ED}"/>
              </a:ext>
            </a:extLst>
          </p:cNvPr>
          <p:cNvSpPr>
            <a:spLocks noGrp="1"/>
          </p:cNvSpPr>
          <p:nvPr>
            <p:ph type="body" sz="quarter" idx="14"/>
          </p:nvPr>
        </p:nvSpPr>
        <p:spPr>
          <a:xfrm>
            <a:off x="1833978" y="1583945"/>
            <a:ext cx="8216341" cy="4149770"/>
          </a:xfrm>
        </p:spPr>
        <p:txBody>
          <a:bodyPr/>
          <a:lstStyle>
            <a:lvl1pPr>
              <a:spcBef>
                <a:spcPts val="0"/>
              </a:spcBef>
              <a:defRPr sz="3544" spc="-71"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04197452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ision">
    <p:bg>
      <p:bgPr>
        <a:solidFill>
          <a:schemeClr val="accent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8" y="1624181"/>
            <a:ext cx="3735469" cy="4109534"/>
          </a:xfrm>
        </p:spPr>
        <p:txBody>
          <a:bodyPr/>
          <a:lstStyle>
            <a:lvl1pPr>
              <a:spcBef>
                <a:spcPts val="0"/>
              </a:spcBef>
              <a:defRPr sz="2303" spc="-35"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8" name="Text Placeholder 10">
            <a:extLst>
              <a:ext uri="{FF2B5EF4-FFF2-40B4-BE49-F238E27FC236}">
                <a16:creationId xmlns:a16="http://schemas.microsoft.com/office/drawing/2014/main" id="{133AED46-5486-FE2E-9EF6-43F0BEAA150E}"/>
              </a:ext>
            </a:extLst>
          </p:cNvPr>
          <p:cNvSpPr>
            <a:spLocks noGrp="1"/>
          </p:cNvSpPr>
          <p:nvPr>
            <p:ph type="body" sz="quarter" idx="34"/>
          </p:nvPr>
        </p:nvSpPr>
        <p:spPr>
          <a:xfrm>
            <a:off x="1833891"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1547E0BA-5AD0-94AF-508F-C0A8D288600A}"/>
              </a:ext>
            </a:extLst>
          </p:cNvPr>
          <p:cNvSpPr>
            <a:spLocks noGrp="1"/>
          </p:cNvSpPr>
          <p:nvPr>
            <p:ph type="body" sz="quarter" idx="35"/>
          </p:nvPr>
        </p:nvSpPr>
        <p:spPr>
          <a:xfrm>
            <a:off x="6316259" y="1563100"/>
            <a:ext cx="4142977" cy="4566154"/>
          </a:xfrm>
        </p:spPr>
        <p:txBody>
          <a:bodyPr/>
          <a:lstStyle>
            <a:lvl1pPr>
              <a:lnSpc>
                <a:spcPct val="92000"/>
              </a:lnSpc>
              <a:spcBef>
                <a:spcPts val="0"/>
              </a:spcBef>
              <a:defRPr sz="6201" spc="-159" baseline="0">
                <a:solidFill>
                  <a:schemeClr val="tx1"/>
                </a:solidFill>
                <a:latin typeface="+mj-lt"/>
              </a:defRPr>
            </a:lvl1pPr>
            <a:lvl2pPr marL="0" indent="0">
              <a:spcBef>
                <a:spcPts val="1772"/>
              </a:spcBef>
              <a:buNone/>
              <a:defRPr sz="1595">
                <a:solidFill>
                  <a:schemeClr val="tx1"/>
                </a:solidFill>
              </a:defRPr>
            </a:lvl2pPr>
            <a:lvl3pPr marL="255139" indent="0">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 name="Date Placeholder 1">
            <a:extLst>
              <a:ext uri="{FF2B5EF4-FFF2-40B4-BE49-F238E27FC236}">
                <a16:creationId xmlns:a16="http://schemas.microsoft.com/office/drawing/2014/main" id="{24BFAA6C-A7A2-8C7C-1177-8368AB6B935F}"/>
              </a:ext>
            </a:extLst>
          </p:cNvPr>
          <p:cNvSpPr>
            <a:spLocks noGrp="1"/>
          </p:cNvSpPr>
          <p:nvPr>
            <p:ph type="dt" sz="half" idx="36"/>
          </p:nvPr>
        </p:nvSpPr>
        <p:spPr/>
        <p:txBody>
          <a:bodyPr/>
          <a:lstStyle/>
          <a:p>
            <a:endParaRPr lang="en-GB" dirty="0"/>
          </a:p>
        </p:txBody>
      </p:sp>
      <p:sp>
        <p:nvSpPr>
          <p:cNvPr id="3" name="Footer Placeholder 2">
            <a:extLst>
              <a:ext uri="{FF2B5EF4-FFF2-40B4-BE49-F238E27FC236}">
                <a16:creationId xmlns:a16="http://schemas.microsoft.com/office/drawing/2014/main" id="{6F568E12-8E65-AFB4-7469-BA0B4C07A7C4}"/>
              </a:ext>
            </a:extLst>
          </p:cNvPr>
          <p:cNvSpPr>
            <a:spLocks noGrp="1"/>
          </p:cNvSpPr>
          <p:nvPr>
            <p:ph type="ftr" sz="quarter" idx="37"/>
          </p:nvPr>
        </p:nvSpPr>
        <p:spPr/>
        <p:txBody>
          <a:bodyPr/>
          <a:lstStyle/>
          <a:p>
            <a:r>
              <a:rPr lang="en-US"/>
              <a:t>Global webinar for third-party providers</a:t>
            </a:r>
            <a:endParaRPr lang="en-GB" dirty="0"/>
          </a:p>
        </p:txBody>
      </p:sp>
      <p:sp>
        <p:nvSpPr>
          <p:cNvPr id="9" name="Slide Number Placeholder 8">
            <a:extLst>
              <a:ext uri="{FF2B5EF4-FFF2-40B4-BE49-F238E27FC236}">
                <a16:creationId xmlns:a16="http://schemas.microsoft.com/office/drawing/2014/main" id="{F28CCBAB-E93D-99A6-6ABB-A8538642FB45}"/>
              </a:ext>
            </a:extLst>
          </p:cNvPr>
          <p:cNvSpPr>
            <a:spLocks noGrp="1"/>
          </p:cNvSpPr>
          <p:nvPr>
            <p:ph type="sldNum" sz="quarter" idx="38"/>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846419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Detailed Proces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E54D4C19-19FD-13E6-48BF-33B725BEC1B9}"/>
              </a:ext>
            </a:extLst>
          </p:cNvPr>
          <p:cNvSpPr>
            <a:spLocks noGrp="1"/>
          </p:cNvSpPr>
          <p:nvPr>
            <p:ph type="body" sz="quarter" idx="14"/>
          </p:nvPr>
        </p:nvSpPr>
        <p:spPr>
          <a:xfrm>
            <a:off x="481919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406BD7BC-312A-8218-ABCA-CAF2F1A7B10F}"/>
              </a:ext>
            </a:extLst>
          </p:cNvPr>
          <p:cNvSpPr>
            <a:spLocks noGrp="1"/>
          </p:cNvSpPr>
          <p:nvPr>
            <p:ph type="body" sz="quarter" idx="15"/>
          </p:nvPr>
        </p:nvSpPr>
        <p:spPr>
          <a:xfrm>
            <a:off x="1833979" y="1661989"/>
            <a:ext cx="2650371" cy="1959845"/>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7A54E74A-ED88-D910-38E4-02DAB3E9315F}"/>
              </a:ext>
            </a:extLst>
          </p:cNvPr>
          <p:cNvSpPr>
            <a:spLocks noGrp="1"/>
          </p:cNvSpPr>
          <p:nvPr>
            <p:ph type="body" sz="quarter" idx="16"/>
          </p:nvPr>
        </p:nvSpPr>
        <p:spPr>
          <a:xfrm>
            <a:off x="7804400" y="2505335"/>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6B11FD16-5859-CFE6-8037-509D20CD722D}"/>
              </a:ext>
            </a:extLst>
          </p:cNvPr>
          <p:cNvSpPr>
            <a:spLocks noGrp="1"/>
          </p:cNvSpPr>
          <p:nvPr>
            <p:ph type="body" sz="quarter" idx="17"/>
          </p:nvPr>
        </p:nvSpPr>
        <p:spPr>
          <a:xfrm>
            <a:off x="481919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B0CFB9CD-7CD3-7E10-9644-7894BAF2DA3F}"/>
              </a:ext>
            </a:extLst>
          </p:cNvPr>
          <p:cNvSpPr>
            <a:spLocks noGrp="1"/>
          </p:cNvSpPr>
          <p:nvPr>
            <p:ph type="body" sz="quarter" idx="18"/>
          </p:nvPr>
        </p:nvSpPr>
        <p:spPr>
          <a:xfrm>
            <a:off x="7804400" y="1688041"/>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FB54B724-0DDA-D089-6115-766D4DDEC486}"/>
              </a:ext>
            </a:extLst>
          </p:cNvPr>
          <p:cNvSpPr>
            <a:spLocks noGrp="1"/>
          </p:cNvSpPr>
          <p:nvPr>
            <p:ph type="body" sz="quarter" idx="19"/>
          </p:nvPr>
        </p:nvSpPr>
        <p:spPr>
          <a:xfrm>
            <a:off x="481919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4" name="Text Placeholder 2">
            <a:extLst>
              <a:ext uri="{FF2B5EF4-FFF2-40B4-BE49-F238E27FC236}">
                <a16:creationId xmlns:a16="http://schemas.microsoft.com/office/drawing/2014/main" id="{FEB3E3F7-287A-8D56-9E61-0E48AA62111F}"/>
              </a:ext>
            </a:extLst>
          </p:cNvPr>
          <p:cNvSpPr>
            <a:spLocks noGrp="1"/>
          </p:cNvSpPr>
          <p:nvPr>
            <p:ph type="body" sz="quarter" idx="20"/>
          </p:nvPr>
        </p:nvSpPr>
        <p:spPr>
          <a:xfrm>
            <a:off x="7804400"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5" name="Text Placeholder 2">
            <a:extLst>
              <a:ext uri="{FF2B5EF4-FFF2-40B4-BE49-F238E27FC236}">
                <a16:creationId xmlns:a16="http://schemas.microsoft.com/office/drawing/2014/main" id="{AB825DBD-78E0-962A-E81B-8033CB8055D8}"/>
              </a:ext>
            </a:extLst>
          </p:cNvPr>
          <p:cNvSpPr>
            <a:spLocks noGrp="1"/>
          </p:cNvSpPr>
          <p:nvPr>
            <p:ph type="body" sz="quarter" idx="21"/>
          </p:nvPr>
        </p:nvSpPr>
        <p:spPr>
          <a:xfrm>
            <a:off x="481919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6" name="Text Placeholder 2">
            <a:extLst>
              <a:ext uri="{FF2B5EF4-FFF2-40B4-BE49-F238E27FC236}">
                <a16:creationId xmlns:a16="http://schemas.microsoft.com/office/drawing/2014/main" id="{A38BC2FD-B7D6-6CFA-6170-DA0025B8D38D}"/>
              </a:ext>
            </a:extLst>
          </p:cNvPr>
          <p:cNvSpPr>
            <a:spLocks noGrp="1"/>
          </p:cNvSpPr>
          <p:nvPr>
            <p:ph type="body" sz="quarter" idx="22"/>
          </p:nvPr>
        </p:nvSpPr>
        <p:spPr>
          <a:xfrm>
            <a:off x="7804400"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7" name="Text Placeholder 2">
            <a:extLst>
              <a:ext uri="{FF2B5EF4-FFF2-40B4-BE49-F238E27FC236}">
                <a16:creationId xmlns:a16="http://schemas.microsoft.com/office/drawing/2014/main" id="{A3B90B9D-5DC7-4C27-8D98-C8594AE7418A}"/>
              </a:ext>
            </a:extLst>
          </p:cNvPr>
          <p:cNvSpPr>
            <a:spLocks noGrp="1"/>
          </p:cNvSpPr>
          <p:nvPr>
            <p:ph type="body" sz="quarter" idx="23"/>
          </p:nvPr>
        </p:nvSpPr>
        <p:spPr>
          <a:xfrm>
            <a:off x="1833979" y="4523952"/>
            <a:ext cx="2650371" cy="1116500"/>
          </a:xfrm>
        </p:spPr>
        <p:txBody>
          <a:bodyPr/>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3706658"/>
            <a:ext cx="2650371" cy="673810"/>
          </a:xfrm>
          <a:solidFill>
            <a:schemeClr val="accent1"/>
          </a:solidFill>
        </p:spPr>
        <p:txBody>
          <a:bodyPr lIns="108000" tIns="72000" rIns="108000" bIns="72000"/>
          <a:lstStyle>
            <a:lvl1pPr>
              <a:spcBef>
                <a:spcPts val="0"/>
              </a:spcBef>
              <a:defRPr sz="974" b="1" spc="-18" baseline="0"/>
            </a:lvl1pPr>
            <a:lvl2pPr marL="0" indent="0">
              <a:spcBef>
                <a:spcPts val="0"/>
              </a:spcBef>
              <a:buNone/>
              <a:defRPr sz="974" spc="-18" baseline="0"/>
            </a:lvl2pPr>
            <a:lvl3pPr marL="127570" indent="-127570">
              <a:spcBef>
                <a:spcPts val="0"/>
              </a:spcBef>
              <a:defRPr sz="974"/>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402B057B-9E30-2383-5C0E-F906DF53149B}"/>
              </a:ext>
            </a:extLst>
          </p:cNvPr>
          <p:cNvSpPr>
            <a:spLocks noGrp="1"/>
          </p:cNvSpPr>
          <p:nvPr>
            <p:ph type="dt" sz="half" idx="25"/>
          </p:nvPr>
        </p:nvSpPr>
        <p:spPr/>
        <p:txBody>
          <a:bodyPr/>
          <a:lstStyle/>
          <a:p>
            <a:endParaRPr lang="en-GB" dirty="0"/>
          </a:p>
        </p:txBody>
      </p:sp>
      <p:sp>
        <p:nvSpPr>
          <p:cNvPr id="7" name="Footer Placeholder 6">
            <a:extLst>
              <a:ext uri="{FF2B5EF4-FFF2-40B4-BE49-F238E27FC236}">
                <a16:creationId xmlns:a16="http://schemas.microsoft.com/office/drawing/2014/main" id="{1226A8EF-4269-E935-E2DF-104DE81D5A87}"/>
              </a:ext>
            </a:extLst>
          </p:cNvPr>
          <p:cNvSpPr>
            <a:spLocks noGrp="1"/>
          </p:cNvSpPr>
          <p:nvPr>
            <p:ph type="ftr" sz="quarter" idx="26"/>
          </p:nvPr>
        </p:nvSpPr>
        <p:spPr/>
        <p:txBody>
          <a:bodyPr/>
          <a:lstStyle/>
          <a:p>
            <a:r>
              <a:rPr lang="en-US"/>
              <a:t>Global webinar for third-party providers</a:t>
            </a:r>
            <a:endParaRPr lang="en-GB" dirty="0"/>
          </a:p>
        </p:txBody>
      </p:sp>
      <p:sp>
        <p:nvSpPr>
          <p:cNvPr id="19" name="Slide Number Placeholder 18">
            <a:extLst>
              <a:ext uri="{FF2B5EF4-FFF2-40B4-BE49-F238E27FC236}">
                <a16:creationId xmlns:a16="http://schemas.microsoft.com/office/drawing/2014/main" id="{B22E5182-EB6B-5E93-B6FD-C0B5CD0B013B}"/>
              </a:ext>
            </a:extLst>
          </p:cNvPr>
          <p:cNvSpPr>
            <a:spLocks noGrp="1"/>
          </p:cNvSpPr>
          <p:nvPr>
            <p:ph type="sldNum" sz="quarter" idx="2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52918685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4144737" cy="4045674"/>
          </a:xfrm>
          <a:solidFill>
            <a:srgbClr val="ACF9E9"/>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6316259" y="1688041"/>
            <a:ext cx="4141923" cy="4045674"/>
          </a:xfrm>
          <a:solidFill>
            <a:schemeClr val="tx1"/>
          </a:solidFill>
        </p:spPr>
        <p:txBody>
          <a:bodyPr lIns="180000" tIns="144000" rIns="180000" bIns="144000"/>
          <a:lstStyle>
            <a:lvl1pPr>
              <a:spcBef>
                <a:spcPts val="0"/>
              </a:spcBef>
              <a:spcAft>
                <a:spcPts val="443"/>
              </a:spcAft>
              <a:defRPr sz="1152" b="1" spc="-18" baseline="0">
                <a:solidFill>
                  <a:schemeClr val="bg1"/>
                </a:solidFill>
              </a:defRPr>
            </a:lvl1pPr>
            <a:lvl2pPr marL="127570" indent="-127570">
              <a:spcBef>
                <a:spcPts val="1063"/>
              </a:spcBef>
              <a:buFont typeface="Arial Nova" panose="020B0604020202020204" pitchFamily="34" charset="0"/>
              <a:buChar char="•"/>
              <a:defRPr sz="1152" spc="-18" baseline="0">
                <a:solidFill>
                  <a:schemeClr val="bg1"/>
                </a:solidFill>
              </a:defRPr>
            </a:lvl2pPr>
            <a:lvl3pPr marL="0" indent="0">
              <a:spcBef>
                <a:spcPts val="1063"/>
              </a:spcBef>
              <a:buNone/>
              <a:defRPr sz="1152" spc="-18" baseline="0">
                <a:solidFill>
                  <a:schemeClr val="bg1"/>
                </a:solidFill>
              </a:defRPr>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1206221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Key Takeaway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9875B6-DCB4-0D66-5625-C6172900EC2E}"/>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id="{D0932167-7C71-94ED-712C-8E9E62E2D67B}"/>
              </a:ext>
            </a:extLst>
          </p:cNvPr>
          <p:cNvSpPr>
            <a:spLocks noGrp="1"/>
          </p:cNvSpPr>
          <p:nvPr>
            <p:ph type="sldNum" sz="quarter" idx="11"/>
          </p:nvPr>
        </p:nvSpPr>
        <p:spPr/>
        <p:txBody>
          <a:bodyPr/>
          <a:lstStyle/>
          <a:p>
            <a:r>
              <a:rPr lang="en-GB"/>
              <a:t>Page </a:t>
            </a:r>
            <a:fld id="{12F85B76-E480-4901-BAB3-25AC276908A3}" type="slidenum">
              <a:rPr lang="en-GB" smtClean="0"/>
              <a:pPr/>
              <a:t>‹#›</a:t>
            </a:fld>
            <a:endParaRPr lang="en-GB" dirty="0"/>
          </a:p>
        </p:txBody>
      </p:sp>
      <p:sp>
        <p:nvSpPr>
          <p:cNvPr id="5" name="Footer Placeholder 4">
            <a:extLst>
              <a:ext uri="{FF2B5EF4-FFF2-40B4-BE49-F238E27FC236}">
                <a16:creationId xmlns:a16="http://schemas.microsoft.com/office/drawing/2014/main" id="{3AB5BBFD-2016-9416-1CC5-6844CC1327A7}"/>
              </a:ext>
            </a:extLst>
          </p:cNvPr>
          <p:cNvSpPr>
            <a:spLocks noGrp="1"/>
          </p:cNvSpPr>
          <p:nvPr>
            <p:ph type="ftr" sz="quarter" idx="12"/>
          </p:nvPr>
        </p:nvSpPr>
        <p:spPr/>
        <p:txBody>
          <a:bodyPr/>
          <a:lstStyle/>
          <a:p>
            <a:r>
              <a:rPr lang="en-US"/>
              <a:t>Global webinar for third-party providers</a:t>
            </a:r>
            <a:endParaRPr lang="en-GB" dirty="0"/>
          </a:p>
        </p:txBody>
      </p:sp>
      <p:sp>
        <p:nvSpPr>
          <p:cNvPr id="6" name="Text Placeholder 10">
            <a:extLst>
              <a:ext uri="{FF2B5EF4-FFF2-40B4-BE49-F238E27FC236}">
                <a16:creationId xmlns:a16="http://schemas.microsoft.com/office/drawing/2014/main" id="{38E24316-39F4-EA4B-417B-CCC8865A7BD3}"/>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A4141DCC-FB62-C3FB-4DFD-1693776115E9}"/>
              </a:ext>
            </a:extLst>
          </p:cNvPr>
          <p:cNvSpPr>
            <a:spLocks noGrp="1"/>
          </p:cNvSpPr>
          <p:nvPr>
            <p:ph type="body" sz="quarter" idx="14"/>
          </p:nvPr>
        </p:nvSpPr>
        <p:spPr>
          <a:xfrm>
            <a:off x="1828354" y="1646040"/>
            <a:ext cx="4150363" cy="4087675"/>
          </a:xfrm>
        </p:spPr>
        <p:txBody>
          <a:bodyPr tIns="0"/>
          <a:lstStyle>
            <a:lvl1pPr>
              <a:spcBef>
                <a:spcPts val="0"/>
              </a:spcBef>
              <a:spcAft>
                <a:spcPts val="1240"/>
              </a:spcAft>
              <a:defRPr sz="1595" spc="-18" baseline="0">
                <a:solidFill>
                  <a:schemeClr val="tx1"/>
                </a:solidFill>
              </a:defRPr>
            </a:lvl1pPr>
            <a:lvl2pPr marL="0" indent="0">
              <a:spcBef>
                <a:spcPts val="0"/>
              </a:spcBef>
              <a:spcAft>
                <a:spcPts val="1240"/>
              </a:spcAft>
              <a:buNone/>
              <a:defRPr sz="1595" b="1" spc="-18" baseline="0">
                <a:solidFill>
                  <a:schemeClr val="tx1"/>
                </a:solidFill>
              </a:defRPr>
            </a:lvl2pPr>
            <a:lvl3pPr marL="191354">
              <a:spcBef>
                <a:spcPts val="0"/>
              </a:spcBef>
              <a:spcAft>
                <a:spcPts val="709"/>
              </a:spcAft>
              <a:defRPr sz="1595">
                <a:solidFill>
                  <a:schemeClr val="tx1"/>
                </a:solidFill>
              </a:defRPr>
            </a:lvl3pPr>
            <a:lvl4pPr marL="382709" indent="-191354">
              <a:spcBef>
                <a:spcPts val="0"/>
              </a:spcBef>
              <a:spcAft>
                <a:spcPts val="709"/>
              </a:spcAft>
              <a:defRPr sz="1595">
                <a:solidFill>
                  <a:schemeClr val="tx1"/>
                </a:solidFill>
              </a:defRPr>
            </a:lvl4pPr>
            <a:lvl5pPr marL="574063" indent="-191354">
              <a:spcBef>
                <a:spcPts val="0"/>
              </a:spcBef>
              <a:spcAft>
                <a:spcPts val="709"/>
              </a:spcAft>
              <a:defRPr sz="159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40776E4A-0B61-1E19-3FE9-FFD5E8EFF927}"/>
              </a:ext>
            </a:extLst>
          </p:cNvPr>
          <p:cNvSpPr>
            <a:spLocks noGrp="1"/>
          </p:cNvSpPr>
          <p:nvPr>
            <p:ph type="body" sz="quarter" idx="15"/>
          </p:nvPr>
        </p:nvSpPr>
        <p:spPr>
          <a:xfrm>
            <a:off x="6307820" y="1617330"/>
            <a:ext cx="4150363" cy="4116385"/>
          </a:xfrm>
        </p:spPr>
        <p:txBody>
          <a:bodyPr tIns="0"/>
          <a:lstStyle>
            <a:lvl1pPr>
              <a:spcBef>
                <a:spcPts val="1417"/>
              </a:spcBef>
              <a:defRPr sz="2303">
                <a:solidFill>
                  <a:schemeClr val="tx1"/>
                </a:solidFill>
              </a:defRPr>
            </a:lvl1pPr>
            <a:lvl2pPr marL="0" indent="0">
              <a:spcBef>
                <a:spcPts val="1417"/>
              </a:spcBef>
              <a:buNone/>
              <a:defRPr sz="2303" b="1">
                <a:solidFill>
                  <a:schemeClr val="tx1"/>
                </a:solidFill>
              </a:defRPr>
            </a:lvl2pPr>
            <a:lvl3pPr marL="255139" indent="-255139">
              <a:defRPr sz="2303" spc="-35" baseline="0">
                <a:solidFill>
                  <a:schemeClr val="tx1"/>
                </a:solidFill>
              </a:defRPr>
            </a:lvl3pPr>
            <a:lvl4pPr marL="382709" indent="-191354">
              <a:spcBef>
                <a:spcPts val="1240"/>
              </a:spcBef>
              <a:defRPr sz="2303">
                <a:solidFill>
                  <a:srgbClr val="FF0000"/>
                </a:solidFill>
              </a:defRPr>
            </a:lvl4pPr>
            <a:lvl5pPr marL="574063" indent="-191354">
              <a:spcBef>
                <a:spcPts val="1240"/>
              </a:spcBef>
              <a:defRPr sz="2303">
                <a:solidFill>
                  <a:srgbClr val="FF0000"/>
                </a:solidFill>
              </a:defRPr>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AEEEAC83-8DE7-5410-C85D-95D547DFCA8A}"/>
              </a:ext>
            </a:extLst>
          </p:cNvPr>
          <p:cNvCxnSpPr>
            <a:cxnSpLocks/>
          </p:cNvCxnSpPr>
          <p:nvPr userDrawn="1"/>
        </p:nvCxnSpPr>
        <p:spPr>
          <a:xfrm>
            <a:off x="6148601" y="1688042"/>
            <a:ext cx="0" cy="404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224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98469289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Key Points with Summary Dark Green">
    <p:bg>
      <p:bgPr>
        <a:solidFill>
          <a:schemeClr val="tx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9875B6-DCB4-0D66-5625-C6172900EC2E}"/>
              </a:ext>
            </a:extLst>
          </p:cNvPr>
          <p:cNvSpPr>
            <a:spLocks noGrp="1"/>
          </p:cNvSpPr>
          <p:nvPr>
            <p:ph type="dt" sz="half" idx="10"/>
          </p:nvPr>
        </p:nvSpPr>
        <p:spPr/>
        <p:txBody>
          <a:bodyPr/>
          <a:lstStyle>
            <a:lvl1pPr>
              <a:defRPr>
                <a:solidFill>
                  <a:schemeClr val="accent1"/>
                </a:solidFill>
              </a:defRPr>
            </a:lvl1pPr>
          </a:lstStyle>
          <a:p>
            <a:endParaRPr lang="en-GB" dirty="0"/>
          </a:p>
        </p:txBody>
      </p:sp>
      <p:sp>
        <p:nvSpPr>
          <p:cNvPr id="4" name="Slide Number Placeholder 3">
            <a:extLst>
              <a:ext uri="{FF2B5EF4-FFF2-40B4-BE49-F238E27FC236}">
                <a16:creationId xmlns:a16="http://schemas.microsoft.com/office/drawing/2014/main" id="{D0932167-7C71-94ED-712C-8E9E62E2D67B}"/>
              </a:ext>
            </a:extLst>
          </p:cNvPr>
          <p:cNvSpPr>
            <a:spLocks noGrp="1"/>
          </p:cNvSpPr>
          <p:nvPr>
            <p:ph type="sldNum" sz="quarter" idx="1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
        <p:nvSpPr>
          <p:cNvPr id="5" name="Footer Placeholder 4">
            <a:extLst>
              <a:ext uri="{FF2B5EF4-FFF2-40B4-BE49-F238E27FC236}">
                <a16:creationId xmlns:a16="http://schemas.microsoft.com/office/drawing/2014/main" id="{3AB5BBFD-2016-9416-1CC5-6844CC1327A7}"/>
              </a:ext>
            </a:extLst>
          </p:cNvPr>
          <p:cNvSpPr>
            <a:spLocks noGrp="1"/>
          </p:cNvSpPr>
          <p:nvPr>
            <p:ph type="ftr" sz="quarter" idx="12"/>
          </p:nvPr>
        </p:nvSpPr>
        <p:spPr/>
        <p:txBody>
          <a:bodyPr/>
          <a:lstStyle>
            <a:lvl1pPr>
              <a:defRPr>
                <a:solidFill>
                  <a:schemeClr val="accent1"/>
                </a:solidFill>
              </a:defRPr>
            </a:lvl1pPr>
          </a:lstStyle>
          <a:p>
            <a:r>
              <a:rPr lang="en-US"/>
              <a:t>Global webinar for third-party providers</a:t>
            </a:r>
            <a:endParaRPr lang="en-GB" dirty="0"/>
          </a:p>
        </p:txBody>
      </p:sp>
      <p:sp>
        <p:nvSpPr>
          <p:cNvPr id="6" name="Text Placeholder 10">
            <a:extLst>
              <a:ext uri="{FF2B5EF4-FFF2-40B4-BE49-F238E27FC236}">
                <a16:creationId xmlns:a16="http://schemas.microsoft.com/office/drawing/2014/main" id="{38E24316-39F4-EA4B-417B-CCC8865A7BD3}"/>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A4141DCC-FB62-C3FB-4DFD-1693776115E9}"/>
              </a:ext>
            </a:extLst>
          </p:cNvPr>
          <p:cNvSpPr>
            <a:spLocks noGrp="1"/>
          </p:cNvSpPr>
          <p:nvPr>
            <p:ph type="body" sz="quarter" idx="14"/>
          </p:nvPr>
        </p:nvSpPr>
        <p:spPr>
          <a:xfrm>
            <a:off x="6307820" y="1646040"/>
            <a:ext cx="4150363" cy="4087675"/>
          </a:xfrm>
        </p:spPr>
        <p:txBody>
          <a:bodyPr tIns="0"/>
          <a:lstStyle>
            <a:lvl1pPr>
              <a:spcBef>
                <a:spcPts val="0"/>
              </a:spcBef>
              <a:spcAft>
                <a:spcPts val="1063"/>
              </a:spcAft>
              <a:defRPr sz="1152" spc="-18" baseline="0">
                <a:solidFill>
                  <a:schemeClr val="accent1"/>
                </a:solidFill>
              </a:defRPr>
            </a:lvl1pPr>
            <a:lvl2pPr marL="0" indent="0">
              <a:spcBef>
                <a:spcPts val="0"/>
              </a:spcBef>
              <a:spcAft>
                <a:spcPts val="1063"/>
              </a:spcAft>
              <a:buNone/>
              <a:defRPr sz="1152" b="1" spc="-18" baseline="0">
                <a:solidFill>
                  <a:schemeClr val="accent1"/>
                </a:solidFill>
              </a:defRPr>
            </a:lvl2pPr>
            <a:lvl3pPr marL="159462" indent="-159462">
              <a:spcBef>
                <a:spcPts val="0"/>
              </a:spcBef>
              <a:spcAft>
                <a:spcPts val="1063"/>
              </a:spcAft>
              <a:defRPr sz="1152">
                <a:solidFill>
                  <a:schemeClr val="accent1"/>
                </a:solidFill>
              </a:defRPr>
            </a:lvl3pPr>
            <a:lvl4pPr marL="318924" indent="-159462">
              <a:spcBef>
                <a:spcPts val="0"/>
              </a:spcBef>
              <a:spcAft>
                <a:spcPts val="1063"/>
              </a:spcAft>
              <a:defRPr sz="1152">
                <a:solidFill>
                  <a:schemeClr val="accent1"/>
                </a:solidFill>
              </a:defRPr>
            </a:lvl4pPr>
            <a:lvl5pPr marL="478386" indent="-159462">
              <a:spcBef>
                <a:spcPts val="0"/>
              </a:spcBef>
              <a:spcAft>
                <a:spcPts val="1063"/>
              </a:spcAft>
              <a:defRPr sz="1152">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7">
            <a:extLst>
              <a:ext uri="{FF2B5EF4-FFF2-40B4-BE49-F238E27FC236}">
                <a16:creationId xmlns:a16="http://schemas.microsoft.com/office/drawing/2014/main" id="{40776E4A-0B61-1E19-3FE9-FFD5E8EFF927}"/>
              </a:ext>
            </a:extLst>
          </p:cNvPr>
          <p:cNvSpPr>
            <a:spLocks noGrp="1"/>
          </p:cNvSpPr>
          <p:nvPr>
            <p:ph type="body" sz="quarter" idx="15"/>
          </p:nvPr>
        </p:nvSpPr>
        <p:spPr>
          <a:xfrm>
            <a:off x="1833980" y="1617330"/>
            <a:ext cx="4150363" cy="4116385"/>
          </a:xfrm>
        </p:spPr>
        <p:txBody>
          <a:bodyPr tIns="0"/>
          <a:lstStyle>
            <a:lvl1pPr>
              <a:spcBef>
                <a:spcPts val="1506"/>
              </a:spcBef>
              <a:defRPr sz="2303">
                <a:solidFill>
                  <a:schemeClr val="accent1"/>
                </a:solidFill>
              </a:defRPr>
            </a:lvl1pPr>
            <a:lvl2pPr marL="0" indent="0">
              <a:spcBef>
                <a:spcPts val="1506"/>
              </a:spcBef>
              <a:buNone/>
              <a:defRPr sz="2303" b="1">
                <a:solidFill>
                  <a:schemeClr val="accent1"/>
                </a:solidFill>
              </a:defRPr>
            </a:lvl2pPr>
            <a:lvl3pPr marL="255139" indent="-255139">
              <a:spcBef>
                <a:spcPts val="1506"/>
              </a:spcBef>
              <a:defRPr sz="2303" spc="-35" baseline="0">
                <a:solidFill>
                  <a:schemeClr val="accent1"/>
                </a:solidFill>
              </a:defRPr>
            </a:lvl3pPr>
            <a:lvl4pPr marL="382709" indent="-191354">
              <a:spcBef>
                <a:spcPts val="1240"/>
              </a:spcBef>
              <a:defRPr sz="2303">
                <a:solidFill>
                  <a:srgbClr val="FF0000"/>
                </a:solidFill>
              </a:defRPr>
            </a:lvl4pPr>
            <a:lvl5pPr marL="574063" indent="-191354">
              <a:spcBef>
                <a:spcPts val="1240"/>
              </a:spcBef>
              <a:defRPr sz="2303">
                <a:solidFill>
                  <a:srgbClr val="FF0000"/>
                </a:solidFill>
              </a:defRPr>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AEEEAC83-8DE7-5410-C85D-95D547DFCA8A}"/>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F321F4B-8E6E-C612-6A37-F384EB704BD7}"/>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BB5815-0F71-BF03-DB53-B18E187A53C9}"/>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5738800-D5C7-402C-BCEF-FCAE284797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spTree>
    <p:extLst>
      <p:ext uri="{BB962C8B-B14F-4D97-AF65-F5344CB8AC3E}">
        <p14:creationId xmlns:p14="http://schemas.microsoft.com/office/powerpoint/2010/main" val="291973263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3 Comparison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Text Placeholder 2">
            <a:extLst>
              <a:ext uri="{FF2B5EF4-FFF2-40B4-BE49-F238E27FC236}">
                <a16:creationId xmlns:a16="http://schemas.microsoft.com/office/drawing/2014/main" id="{32E9A8A9-1128-5F53-A9D4-5DA6AE82878D}"/>
              </a:ext>
            </a:extLst>
          </p:cNvPr>
          <p:cNvSpPr>
            <a:spLocks noGrp="1"/>
          </p:cNvSpPr>
          <p:nvPr>
            <p:ph type="body" sz="quarter" idx="25"/>
          </p:nvPr>
        </p:nvSpPr>
        <p:spPr>
          <a:xfrm>
            <a:off x="481919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marL="797310" indent="0">
              <a:spcBef>
                <a:spcPts val="1063"/>
              </a:spcBef>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2">
            <a:extLst>
              <a:ext uri="{FF2B5EF4-FFF2-40B4-BE49-F238E27FC236}">
                <a16:creationId xmlns:a16="http://schemas.microsoft.com/office/drawing/2014/main" id="{C0A45BFE-4D20-781E-06C3-9C6E8D39BE00}"/>
              </a:ext>
            </a:extLst>
          </p:cNvPr>
          <p:cNvSpPr>
            <a:spLocks noGrp="1"/>
          </p:cNvSpPr>
          <p:nvPr>
            <p:ph type="body" sz="quarter" idx="26"/>
          </p:nvPr>
        </p:nvSpPr>
        <p:spPr>
          <a:xfrm>
            <a:off x="7804400" y="1688041"/>
            <a:ext cx="2650371" cy="4045674"/>
          </a:xfrm>
          <a:no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spc="-18" baseline="0"/>
            </a:lvl3pPr>
            <a:lvl4pPr marL="446494" indent="0">
              <a:buNone/>
              <a:defRPr sz="974"/>
            </a:lvl4pPr>
            <a:lvl5pPr>
              <a:defRPr sz="974"/>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ate Placeholder 2">
            <a:extLst>
              <a:ext uri="{FF2B5EF4-FFF2-40B4-BE49-F238E27FC236}">
                <a16:creationId xmlns:a16="http://schemas.microsoft.com/office/drawing/2014/main" id="{31C90F81-0315-A4EC-6808-26EE41F61863}"/>
              </a:ext>
            </a:extLst>
          </p:cNvPr>
          <p:cNvSpPr>
            <a:spLocks noGrp="1"/>
          </p:cNvSpPr>
          <p:nvPr>
            <p:ph type="dt" sz="half" idx="27"/>
          </p:nvPr>
        </p:nvSpPr>
        <p:spPr/>
        <p:txBody>
          <a:bodyPr/>
          <a:lstStyle/>
          <a:p>
            <a:endParaRPr lang="en-GB" dirty="0"/>
          </a:p>
        </p:txBody>
      </p:sp>
      <p:sp>
        <p:nvSpPr>
          <p:cNvPr id="7" name="Footer Placeholder 6">
            <a:extLst>
              <a:ext uri="{FF2B5EF4-FFF2-40B4-BE49-F238E27FC236}">
                <a16:creationId xmlns:a16="http://schemas.microsoft.com/office/drawing/2014/main" id="{EDE8AF43-5309-4BEA-383E-386E5B652D41}"/>
              </a:ext>
            </a:extLst>
          </p:cNvPr>
          <p:cNvSpPr>
            <a:spLocks noGrp="1"/>
          </p:cNvSpPr>
          <p:nvPr>
            <p:ph type="ftr" sz="quarter" idx="28"/>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EC156DD5-20AB-65DF-C3B3-7AAAA33B648E}"/>
              </a:ext>
            </a:extLst>
          </p:cNvPr>
          <p:cNvSpPr>
            <a:spLocks noGrp="1"/>
          </p:cNvSpPr>
          <p:nvPr>
            <p:ph type="sldNum" sz="quarter" idx="2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94767595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9" name="Text Placeholder 2">
            <a:extLst>
              <a:ext uri="{FF2B5EF4-FFF2-40B4-BE49-F238E27FC236}">
                <a16:creationId xmlns:a16="http://schemas.microsoft.com/office/drawing/2014/main" id="{F8F977E2-D39C-7C4F-0B07-6D747438B8C4}"/>
              </a:ext>
            </a:extLst>
          </p:cNvPr>
          <p:cNvSpPr>
            <a:spLocks noGrp="1"/>
          </p:cNvSpPr>
          <p:nvPr>
            <p:ph type="body" sz="quarter" idx="27"/>
          </p:nvPr>
        </p:nvSpPr>
        <p:spPr>
          <a:xfrm>
            <a:off x="4071828"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0" name="Text Placeholder 2">
            <a:extLst>
              <a:ext uri="{FF2B5EF4-FFF2-40B4-BE49-F238E27FC236}">
                <a16:creationId xmlns:a16="http://schemas.microsoft.com/office/drawing/2014/main" id="{828D74C6-5BE4-3553-3465-C04C1371CED4}"/>
              </a:ext>
            </a:extLst>
          </p:cNvPr>
          <p:cNvSpPr>
            <a:spLocks noGrp="1"/>
          </p:cNvSpPr>
          <p:nvPr>
            <p:ph type="body" sz="quarter" idx="28"/>
          </p:nvPr>
        </p:nvSpPr>
        <p:spPr>
          <a:xfrm>
            <a:off x="6311773"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EDC278F2-F0B4-7232-1C7C-68769ED352ED}"/>
              </a:ext>
            </a:extLst>
          </p:cNvPr>
          <p:cNvSpPr>
            <a:spLocks noGrp="1"/>
          </p:cNvSpPr>
          <p:nvPr>
            <p:ph type="body" sz="quarter" idx="29"/>
          </p:nvPr>
        </p:nvSpPr>
        <p:spPr>
          <a:xfrm>
            <a:off x="8547525" y="1688041"/>
            <a:ext cx="1907246" cy="4045674"/>
          </a:xfrm>
          <a:solidFill>
            <a:schemeClr val="accent1"/>
          </a:solidFill>
        </p:spPr>
        <p:txBody>
          <a:bodyPr lIns="180000" tIns="144000" rIns="180000" bIns="144000"/>
          <a:lstStyle>
            <a:lvl1pPr>
              <a:spcBef>
                <a:spcPts val="0"/>
              </a:spcBef>
              <a:spcAft>
                <a:spcPts val="443"/>
              </a:spcAft>
              <a:defRPr sz="1152" b="1" spc="-18" baseline="0"/>
            </a:lvl1pPr>
            <a:lvl2pPr marL="127570" indent="-127570">
              <a:spcBef>
                <a:spcPts val="1063"/>
              </a:spcBef>
              <a:buFont typeface="Arial Nova" panose="020B0604020202020204" pitchFamily="34" charset="0"/>
              <a:buChar char="•"/>
              <a:defRPr sz="1152" spc="-18" baseline="0"/>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C8606E1-3FA3-1EFE-EB39-1FDC2C2DB7EA}"/>
              </a:ext>
            </a:extLst>
          </p:cNvPr>
          <p:cNvSpPr>
            <a:spLocks noGrp="1"/>
          </p:cNvSpPr>
          <p:nvPr>
            <p:ph type="dt" sz="half" idx="30"/>
          </p:nvPr>
        </p:nvSpPr>
        <p:spPr/>
        <p:txBody>
          <a:bodyPr/>
          <a:lstStyle/>
          <a:p>
            <a:endParaRPr lang="en-GB" dirty="0"/>
          </a:p>
        </p:txBody>
      </p:sp>
      <p:sp>
        <p:nvSpPr>
          <p:cNvPr id="3" name="Footer Placeholder 2">
            <a:extLst>
              <a:ext uri="{FF2B5EF4-FFF2-40B4-BE49-F238E27FC236}">
                <a16:creationId xmlns:a16="http://schemas.microsoft.com/office/drawing/2014/main" id="{87E4B792-A34A-867F-6026-413C7DFA3DB1}"/>
              </a:ext>
            </a:extLst>
          </p:cNvPr>
          <p:cNvSpPr>
            <a:spLocks noGrp="1"/>
          </p:cNvSpPr>
          <p:nvPr>
            <p:ph type="ftr" sz="quarter" idx="31"/>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E6B6584E-1159-A3D7-CC40-801298301581}"/>
              </a:ext>
            </a:extLst>
          </p:cNvPr>
          <p:cNvSpPr>
            <a:spLocks noGrp="1"/>
          </p:cNvSpPr>
          <p:nvPr>
            <p:ph type="sldNum" sz="quarter" idx="3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1640006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stimonial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8F68D36E-4789-3BA9-81F8-368F318AA1E2}"/>
              </a:ext>
            </a:extLst>
          </p:cNvPr>
          <p:cNvSpPr>
            <a:spLocks noGrp="1"/>
          </p:cNvSpPr>
          <p:nvPr>
            <p:ph type="body" sz="quarter" idx="30"/>
          </p:nvPr>
        </p:nvSpPr>
        <p:spPr>
          <a:xfrm>
            <a:off x="4071828"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B8914162-9F7A-E429-4123-0EC497B1E059}"/>
              </a:ext>
            </a:extLst>
          </p:cNvPr>
          <p:cNvSpPr>
            <a:spLocks noGrp="1"/>
          </p:cNvSpPr>
          <p:nvPr>
            <p:ph type="body" sz="quarter" idx="31"/>
          </p:nvPr>
        </p:nvSpPr>
        <p:spPr>
          <a:xfrm>
            <a:off x="6311773"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47525" y="1656389"/>
            <a:ext cx="1907246" cy="4077326"/>
          </a:xfrm>
          <a:noFill/>
        </p:spPr>
        <p:txBody>
          <a:bodyPr lIns="0" tIns="0" rIns="0" bIns="0"/>
          <a:lstStyle>
            <a:lvl1pPr>
              <a:spcBef>
                <a:spcPts val="0"/>
              </a:spcBef>
              <a:spcAft>
                <a:spcPts val="0"/>
              </a:spcAft>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84285055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High-level Process">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sp>
        <p:nvSpPr>
          <p:cNvPr id="10" name="Text Placeholder 2">
            <a:extLst>
              <a:ext uri="{FF2B5EF4-FFF2-40B4-BE49-F238E27FC236}">
                <a16:creationId xmlns:a16="http://schemas.microsoft.com/office/drawing/2014/main" id="{D09DC0EA-24CA-4DF1-BE2C-F85A56E13109}"/>
              </a:ext>
            </a:extLst>
          </p:cNvPr>
          <p:cNvSpPr>
            <a:spLocks noGrp="1"/>
          </p:cNvSpPr>
          <p:nvPr>
            <p:ph type="body" sz="quarter" idx="39"/>
          </p:nvPr>
        </p:nvSpPr>
        <p:spPr>
          <a:xfrm>
            <a:off x="3615420"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A52CB810-7D6E-0A2A-8A23-B091C10DDF2E}"/>
              </a:ext>
            </a:extLst>
          </p:cNvPr>
          <p:cNvSpPr>
            <a:spLocks noGrp="1"/>
          </p:cNvSpPr>
          <p:nvPr>
            <p:ph type="body" sz="quarter" idx="40"/>
          </p:nvPr>
        </p:nvSpPr>
        <p:spPr>
          <a:xfrm>
            <a:off x="539686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6" name="Text Placeholder 2">
            <a:extLst>
              <a:ext uri="{FF2B5EF4-FFF2-40B4-BE49-F238E27FC236}">
                <a16:creationId xmlns:a16="http://schemas.microsoft.com/office/drawing/2014/main" id="{D6C43A95-FD92-E1F4-0FE3-DB78947D534A}"/>
              </a:ext>
            </a:extLst>
          </p:cNvPr>
          <p:cNvSpPr>
            <a:spLocks noGrp="1"/>
          </p:cNvSpPr>
          <p:nvPr>
            <p:ph type="body" sz="quarter" idx="41"/>
          </p:nvPr>
        </p:nvSpPr>
        <p:spPr>
          <a:xfrm>
            <a:off x="717830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05F316B2-CD5E-C15A-9DCA-0FFF6166DC53}"/>
              </a:ext>
            </a:extLst>
          </p:cNvPr>
          <p:cNvSpPr>
            <a:spLocks noGrp="1"/>
          </p:cNvSpPr>
          <p:nvPr>
            <p:ph type="body" sz="quarter" idx="42"/>
          </p:nvPr>
        </p:nvSpPr>
        <p:spPr>
          <a:xfrm>
            <a:off x="8959741" y="1815111"/>
            <a:ext cx="1495031" cy="3243388"/>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19" name="Text Placeholder 2">
            <a:extLst>
              <a:ext uri="{FF2B5EF4-FFF2-40B4-BE49-F238E27FC236}">
                <a16:creationId xmlns:a16="http://schemas.microsoft.com/office/drawing/2014/main" id="{B29445A0-CA7D-3C97-692A-57D97CB2996B}"/>
              </a:ext>
            </a:extLst>
          </p:cNvPr>
          <p:cNvSpPr>
            <a:spLocks noGrp="1"/>
          </p:cNvSpPr>
          <p:nvPr>
            <p:ph type="body" sz="quarter" idx="43"/>
          </p:nvPr>
        </p:nvSpPr>
        <p:spPr>
          <a:xfrm>
            <a:off x="183398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0" name="Text Placeholder 2">
            <a:extLst>
              <a:ext uri="{FF2B5EF4-FFF2-40B4-BE49-F238E27FC236}">
                <a16:creationId xmlns:a16="http://schemas.microsoft.com/office/drawing/2014/main" id="{2F0527A4-7C86-FD99-358A-7ADC7C85FA42}"/>
              </a:ext>
            </a:extLst>
          </p:cNvPr>
          <p:cNvSpPr>
            <a:spLocks noGrp="1"/>
          </p:cNvSpPr>
          <p:nvPr>
            <p:ph type="body" sz="quarter" idx="44"/>
          </p:nvPr>
        </p:nvSpPr>
        <p:spPr>
          <a:xfrm>
            <a:off x="3615420"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5CBCA35F-E7B2-1507-D47B-32449DCBCA67}"/>
              </a:ext>
            </a:extLst>
          </p:cNvPr>
          <p:cNvSpPr>
            <a:spLocks noGrp="1"/>
          </p:cNvSpPr>
          <p:nvPr>
            <p:ph type="body" sz="quarter" idx="45"/>
          </p:nvPr>
        </p:nvSpPr>
        <p:spPr>
          <a:xfrm>
            <a:off x="539686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2" name="Text Placeholder 2">
            <a:extLst>
              <a:ext uri="{FF2B5EF4-FFF2-40B4-BE49-F238E27FC236}">
                <a16:creationId xmlns:a16="http://schemas.microsoft.com/office/drawing/2014/main" id="{C1A38C30-680B-1FDB-FC40-39A5E752D2BD}"/>
              </a:ext>
            </a:extLst>
          </p:cNvPr>
          <p:cNvSpPr>
            <a:spLocks noGrp="1"/>
          </p:cNvSpPr>
          <p:nvPr>
            <p:ph type="body" sz="quarter" idx="46"/>
          </p:nvPr>
        </p:nvSpPr>
        <p:spPr>
          <a:xfrm>
            <a:off x="717830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3" name="Text Placeholder 2">
            <a:extLst>
              <a:ext uri="{FF2B5EF4-FFF2-40B4-BE49-F238E27FC236}">
                <a16:creationId xmlns:a16="http://schemas.microsoft.com/office/drawing/2014/main" id="{58FAA006-FE0F-759D-E75D-11CBC36139FC}"/>
              </a:ext>
            </a:extLst>
          </p:cNvPr>
          <p:cNvSpPr>
            <a:spLocks noGrp="1"/>
          </p:cNvSpPr>
          <p:nvPr>
            <p:ph type="body" sz="quarter" idx="47"/>
          </p:nvPr>
        </p:nvSpPr>
        <p:spPr>
          <a:xfrm>
            <a:off x="8959741" y="5424144"/>
            <a:ext cx="1495031" cy="556025"/>
          </a:xfrm>
          <a:noFill/>
        </p:spPr>
        <p:txBody>
          <a:bodyPr lIns="0" tIns="0" rIns="0" bIns="0"/>
          <a:lstStyle>
            <a:lvl1pPr>
              <a:spcBef>
                <a:spcPts val="0"/>
              </a:spcBef>
              <a:spcAft>
                <a:spcPts val="0"/>
              </a:spcAft>
              <a:defRPr sz="1152" b="1" spc="-18" baseline="0"/>
            </a:lvl1pPr>
            <a:lvl2pPr marL="127570" indent="-127570">
              <a:spcBef>
                <a:spcPts val="886"/>
              </a:spcBef>
              <a:buFont typeface="Arial Nova" panose="020B0604020202020204" pitchFamily="34" charset="0"/>
              <a:buChar char="•"/>
              <a:defRPr sz="1152" b="0"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6293588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xt Left with Infographic">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81" y="1656131"/>
            <a:ext cx="1908519" cy="4077584"/>
          </a:xfrm>
        </p:spPr>
        <p:txBody>
          <a:bodyPr/>
          <a:lstStyle>
            <a:lvl1pPr marL="0" indent="0">
              <a:spcBef>
                <a:spcPts val="1063"/>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spc="18" baseline="0">
                <a:solidFill>
                  <a:schemeClr val="tx1"/>
                </a:solidFill>
              </a:defRPr>
            </a:lvl3pPr>
            <a:lvl4pPr marL="382709" indent="-95677">
              <a:spcBef>
                <a:spcPts val="709"/>
              </a:spcBef>
              <a:defRPr sz="797" spc="18" baseline="0">
                <a:solidFill>
                  <a:schemeClr val="tx1"/>
                </a:solidFill>
              </a:defRPr>
            </a:lvl4pPr>
            <a:lvl5pPr marL="478386" indent="-95677">
              <a:spcBef>
                <a:spcPts val="709"/>
              </a:spcBef>
              <a:defRPr sz="797" spc="18"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3730D7D-B2A4-280F-9488-6FEC15890EDF}"/>
              </a:ext>
            </a:extLst>
          </p:cNvPr>
          <p:cNvSpPr>
            <a:spLocks noGrp="1"/>
          </p:cNvSpPr>
          <p:nvPr>
            <p:ph type="dt" sz="half" idx="18"/>
          </p:nvPr>
        </p:nvSpPr>
        <p:spPr/>
        <p:txBody>
          <a:bodyPr/>
          <a:lstStyle/>
          <a:p>
            <a:endParaRPr lang="en-GB" dirty="0"/>
          </a:p>
        </p:txBody>
      </p:sp>
      <p:sp>
        <p:nvSpPr>
          <p:cNvPr id="3" name="Footer Placeholder 2">
            <a:extLst>
              <a:ext uri="{FF2B5EF4-FFF2-40B4-BE49-F238E27FC236}">
                <a16:creationId xmlns:a16="http://schemas.microsoft.com/office/drawing/2014/main" id="{5D35D780-AD19-F013-6723-80F32043A3A3}"/>
              </a:ext>
            </a:extLst>
          </p:cNvPr>
          <p:cNvSpPr>
            <a:spLocks noGrp="1"/>
          </p:cNvSpPr>
          <p:nvPr>
            <p:ph type="ftr" sz="quarter" idx="19"/>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5287680F-A47F-B10C-EBAC-A4261A334FCB}"/>
              </a:ext>
            </a:extLst>
          </p:cNvPr>
          <p:cNvSpPr>
            <a:spLocks noGrp="1"/>
          </p:cNvSpPr>
          <p:nvPr>
            <p:ph type="sldNum" sz="quarter" idx="20"/>
          </p:nvPr>
        </p:nvSpPr>
        <p:spPr/>
        <p:txBody>
          <a:bodyPr/>
          <a:lstStyle/>
          <a:p>
            <a:r>
              <a:rPr lang="en-GB"/>
              <a:t>Page </a:t>
            </a:r>
            <a:fld id="{12F85B76-E480-4901-BAB3-25AC276908A3}" type="slidenum">
              <a:rPr lang="en-GB" smtClean="0"/>
              <a:pPr/>
              <a:t>‹#›</a:t>
            </a:fld>
            <a:endParaRPr lang="en-GB" dirty="0"/>
          </a:p>
        </p:txBody>
      </p:sp>
      <p:cxnSp>
        <p:nvCxnSpPr>
          <p:cNvPr id="4" name="Straight Connector 3">
            <a:extLst>
              <a:ext uri="{FF2B5EF4-FFF2-40B4-BE49-F238E27FC236}">
                <a16:creationId xmlns:a16="http://schemas.microsoft.com/office/drawing/2014/main" id="{F1D63CBA-A482-EC65-00CD-C0AAC09870D6}"/>
              </a:ext>
            </a:extLst>
          </p:cNvPr>
          <p:cNvCxnSpPr/>
          <p:nvPr userDrawn="1"/>
        </p:nvCxnSpPr>
        <p:spPr>
          <a:xfrm>
            <a:off x="3906607" y="1687163"/>
            <a:ext cx="0" cy="4052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09733D7-9F52-067E-37F5-3CEBD8F32402}"/>
              </a:ext>
            </a:extLst>
          </p:cNvPr>
          <p:cNvCxnSpPr/>
          <p:nvPr userDrawn="1"/>
        </p:nvCxnSpPr>
        <p:spPr>
          <a:xfrm>
            <a:off x="4075822" y="1687163"/>
            <a:ext cx="63884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934849B5-1F80-8D28-EA54-A0F888C497B0}"/>
              </a:ext>
            </a:extLst>
          </p:cNvPr>
          <p:cNvSpPr>
            <a:spLocks noGrp="1"/>
          </p:cNvSpPr>
          <p:nvPr>
            <p:ph type="pic" sz="quarter" idx="21" hasCustomPrompt="1"/>
          </p:nvPr>
        </p:nvSpPr>
        <p:spPr>
          <a:xfrm>
            <a:off x="4075822" y="3708066"/>
            <a:ext cx="2987248" cy="2025650"/>
          </a:xfrm>
          <a:solidFill>
            <a:schemeClr val="bg1">
              <a:lumMod val="95000"/>
            </a:schemeClr>
          </a:solidFill>
        </p:spPr>
        <p:txBody>
          <a:bodyPr lIns="0" tIns="0"/>
          <a:lstStyle>
            <a:lvl1pPr>
              <a:defRPr sz="974" spc="0" baseline="0"/>
            </a:lvl1pPr>
          </a:lstStyle>
          <a:p>
            <a:r>
              <a:rPr lang="en-GB"/>
              <a:t>Add screenshot here</a:t>
            </a:r>
          </a:p>
        </p:txBody>
      </p:sp>
      <p:sp>
        <p:nvSpPr>
          <p:cNvPr id="16" name="Picture Placeholder 14">
            <a:extLst>
              <a:ext uri="{FF2B5EF4-FFF2-40B4-BE49-F238E27FC236}">
                <a16:creationId xmlns:a16="http://schemas.microsoft.com/office/drawing/2014/main" id="{82B6AA3E-1E2E-C1AF-0483-204EE381769A}"/>
              </a:ext>
            </a:extLst>
          </p:cNvPr>
          <p:cNvSpPr>
            <a:spLocks noGrp="1"/>
          </p:cNvSpPr>
          <p:nvPr>
            <p:ph type="pic" sz="quarter" idx="22" hasCustomPrompt="1"/>
          </p:nvPr>
        </p:nvSpPr>
        <p:spPr>
          <a:xfrm>
            <a:off x="7474039" y="3708066"/>
            <a:ext cx="2987248" cy="2025650"/>
          </a:xfrm>
          <a:solidFill>
            <a:schemeClr val="bg1">
              <a:lumMod val="95000"/>
            </a:schemeClr>
          </a:solidFill>
        </p:spPr>
        <p:txBody>
          <a:bodyPr lIns="0" tIns="0"/>
          <a:lstStyle>
            <a:lvl1pPr>
              <a:defRPr sz="974" spc="0" baseline="0"/>
            </a:lvl1pPr>
          </a:lstStyle>
          <a:p>
            <a:r>
              <a:rPr lang="en-GB"/>
              <a:t>Add screenshot here</a:t>
            </a:r>
          </a:p>
        </p:txBody>
      </p:sp>
    </p:spTree>
    <p:extLst>
      <p:ext uri="{BB962C8B-B14F-4D97-AF65-F5344CB8AC3E}">
        <p14:creationId xmlns:p14="http://schemas.microsoft.com/office/powerpoint/2010/main" val="131178424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ext and Infographic White">
    <p:bg>
      <p:bgPr>
        <a:solidFill>
          <a:schemeClr val="bg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758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ext and Infographic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638376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4694734E-BF1F-5305-36DA-1FCFA026F3D6}"/>
              </a:ext>
            </a:extLst>
          </p:cNvPr>
          <p:cNvSpPr>
            <a:spLocks noGrp="1"/>
          </p:cNvSpPr>
          <p:nvPr>
            <p:ph type="body" sz="quarter" idx="32"/>
          </p:nvPr>
        </p:nvSpPr>
        <p:spPr>
          <a:xfrm>
            <a:off x="8555288" y="319000"/>
            <a:ext cx="1903946" cy="5414715"/>
          </a:xfrm>
          <a:noFill/>
        </p:spPr>
        <p:txBody>
          <a:bodyPr lIns="0" tIns="0" rIns="0" bIns="0"/>
          <a:lstStyle>
            <a:lvl1pPr marL="95677" indent="-95677">
              <a:spcBef>
                <a:spcPts val="1063"/>
              </a:spcBef>
              <a:spcAft>
                <a:spcPts val="0"/>
              </a:spcAft>
              <a:buFont typeface="Arial Nova" panose="020B0604020202020204" pitchFamily="34" charset="0"/>
              <a:buChar char="•"/>
              <a:defRPr sz="1152" b="0" spc="-18" baseline="0"/>
            </a:lvl1pPr>
            <a:lvl2pPr marL="0" indent="0">
              <a:spcBef>
                <a:spcPts val="1595"/>
              </a:spcBef>
              <a:buFont typeface="Arial Nova" panose="020B0604020202020204" pitchFamily="34" charset="0"/>
              <a:buNone/>
              <a:defRPr sz="1152" b="1" spc="-18" baseline="0">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4093F4F1-8DE0-9675-8FE8-22284070F704}"/>
              </a:ext>
            </a:extLst>
          </p:cNvPr>
          <p:cNvSpPr>
            <a:spLocks noGrp="1"/>
          </p:cNvSpPr>
          <p:nvPr>
            <p:ph type="dt" sz="half" idx="33"/>
          </p:nvPr>
        </p:nvSpPr>
        <p:spPr/>
        <p:txBody>
          <a:bodyPr/>
          <a:lstStyle/>
          <a:p>
            <a:endParaRPr lang="en-GB" dirty="0"/>
          </a:p>
        </p:txBody>
      </p:sp>
      <p:sp>
        <p:nvSpPr>
          <p:cNvPr id="3" name="Footer Placeholder 2">
            <a:extLst>
              <a:ext uri="{FF2B5EF4-FFF2-40B4-BE49-F238E27FC236}">
                <a16:creationId xmlns:a16="http://schemas.microsoft.com/office/drawing/2014/main" id="{F884A802-3A33-7886-B575-F2699F3A01E7}"/>
              </a:ext>
            </a:extLst>
          </p:cNvPr>
          <p:cNvSpPr>
            <a:spLocks noGrp="1"/>
          </p:cNvSpPr>
          <p:nvPr>
            <p:ph type="ftr" sz="quarter" idx="34"/>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FE8294F2-20FD-64CD-F8C9-D70C89A45F8E}"/>
              </a:ext>
            </a:extLst>
          </p:cNvPr>
          <p:cNvSpPr>
            <a:spLocks noGrp="1"/>
          </p:cNvSpPr>
          <p:nvPr>
            <p:ph type="sldNum" sz="quarter" idx="35"/>
          </p:nvPr>
        </p:nvSpPr>
        <p:spPr/>
        <p:txBody>
          <a:bodyPr/>
          <a:lstStyle/>
          <a:p>
            <a:r>
              <a:rPr lang="en-GB"/>
              <a:t>Page </a:t>
            </a:r>
            <a:fld id="{12F85B76-E480-4901-BAB3-25AC276908A3}" type="slidenum">
              <a:rPr lang="en-GB" smtClean="0"/>
              <a:pPr/>
              <a:t>‹#›</a:t>
            </a:fld>
            <a:endParaRPr lang="en-GB" dirty="0"/>
          </a:p>
        </p:txBody>
      </p:sp>
      <p:cxnSp>
        <p:nvCxnSpPr>
          <p:cNvPr id="12" name="Straight Connector 11">
            <a:extLst>
              <a:ext uri="{FF2B5EF4-FFF2-40B4-BE49-F238E27FC236}">
                <a16:creationId xmlns:a16="http://schemas.microsoft.com/office/drawing/2014/main" id="{D8AB83A8-2BF6-9899-8D33-4AC81DE41FEA}"/>
              </a:ext>
            </a:extLst>
          </p:cNvPr>
          <p:cNvCxnSpPr/>
          <p:nvPr userDrawn="1"/>
        </p:nvCxnSpPr>
        <p:spPr>
          <a:xfrm>
            <a:off x="1832378" y="1688042"/>
            <a:ext cx="63853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02267D-B712-2EE2-E627-907D4C0CC1BC}"/>
              </a:ext>
            </a:extLst>
          </p:cNvPr>
          <p:cNvCxnSpPr/>
          <p:nvPr userDrawn="1"/>
        </p:nvCxnSpPr>
        <p:spPr>
          <a:xfrm>
            <a:off x="8401986" y="341829"/>
            <a:ext cx="0" cy="53980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7926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History">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8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pic>
        <p:nvPicPr>
          <p:cNvPr id="10" name="Graphic 9">
            <a:extLst>
              <a:ext uri="{FF2B5EF4-FFF2-40B4-BE49-F238E27FC236}">
                <a16:creationId xmlns:a16="http://schemas.microsoft.com/office/drawing/2014/main" id="{4E08D3B3-85F4-678A-41A5-55E051FDF6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33980" y="5509665"/>
            <a:ext cx="8624202" cy="224050"/>
          </a:xfrm>
          <a:prstGeom prst="rect">
            <a:avLst/>
          </a:prstGeom>
        </p:spPr>
      </p:pic>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701072"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p:nvPr userDrawn="1"/>
        </p:nvCxnSpPr>
        <p:spPr>
          <a:xfrm>
            <a:off x="315783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EFDC2CA-944D-C74C-2272-AB97F8281463}"/>
              </a:ext>
            </a:extLst>
          </p:cNvPr>
          <p:cNvSpPr>
            <a:spLocks noGrp="1"/>
          </p:cNvSpPr>
          <p:nvPr>
            <p:ph type="body" sz="quarter" idx="26"/>
          </p:nvPr>
        </p:nvSpPr>
        <p:spPr>
          <a:xfrm>
            <a:off x="3327017"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4AACAC6-3953-D668-EFF2-BD1AFF194013}"/>
              </a:ext>
            </a:extLst>
          </p:cNvPr>
          <p:cNvCxnSpPr/>
          <p:nvPr userDrawn="1"/>
        </p:nvCxnSpPr>
        <p:spPr>
          <a:xfrm>
            <a:off x="4650873"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19CE6CD7-90EE-5465-0FC8-5B3DCCB89D53}"/>
              </a:ext>
            </a:extLst>
          </p:cNvPr>
          <p:cNvSpPr>
            <a:spLocks noGrp="1"/>
          </p:cNvSpPr>
          <p:nvPr>
            <p:ph type="body" sz="quarter" idx="27"/>
          </p:nvPr>
        </p:nvSpPr>
        <p:spPr>
          <a:xfrm>
            <a:off x="4820055"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C8FBCC42-31FC-1CA5-10DC-3499D3F77B15}"/>
              </a:ext>
            </a:extLst>
          </p:cNvPr>
          <p:cNvCxnSpPr/>
          <p:nvPr userDrawn="1"/>
        </p:nvCxnSpPr>
        <p:spPr>
          <a:xfrm>
            <a:off x="6143911"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
            <a:extLst>
              <a:ext uri="{FF2B5EF4-FFF2-40B4-BE49-F238E27FC236}">
                <a16:creationId xmlns:a16="http://schemas.microsoft.com/office/drawing/2014/main" id="{A46861E6-DFDF-B3F2-306A-6A168B2F3E02}"/>
              </a:ext>
            </a:extLst>
          </p:cNvPr>
          <p:cNvSpPr>
            <a:spLocks noGrp="1"/>
          </p:cNvSpPr>
          <p:nvPr>
            <p:ph type="body" sz="quarter" idx="28"/>
          </p:nvPr>
        </p:nvSpPr>
        <p:spPr>
          <a:xfrm>
            <a:off x="6313093"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6" name="Straight Connector 25">
            <a:extLst>
              <a:ext uri="{FF2B5EF4-FFF2-40B4-BE49-F238E27FC236}">
                <a16:creationId xmlns:a16="http://schemas.microsoft.com/office/drawing/2014/main" id="{546792CC-A0F0-ED9A-44F4-1A87E5011DB6}"/>
              </a:ext>
            </a:extLst>
          </p:cNvPr>
          <p:cNvCxnSpPr/>
          <p:nvPr userDrawn="1"/>
        </p:nvCxnSpPr>
        <p:spPr>
          <a:xfrm>
            <a:off x="7636949"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926CFCB7-50AA-4C2B-9DC9-A63DC8F5FDAB}"/>
              </a:ext>
            </a:extLst>
          </p:cNvPr>
          <p:cNvSpPr>
            <a:spLocks noGrp="1"/>
          </p:cNvSpPr>
          <p:nvPr>
            <p:ph type="body" sz="quarter" idx="29"/>
          </p:nvPr>
        </p:nvSpPr>
        <p:spPr>
          <a:xfrm>
            <a:off x="7806130" y="1660609"/>
            <a:ext cx="1154675" cy="2719860"/>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cxnSp>
        <p:nvCxnSpPr>
          <p:cNvPr id="28" name="Straight Connector 27">
            <a:extLst>
              <a:ext uri="{FF2B5EF4-FFF2-40B4-BE49-F238E27FC236}">
                <a16:creationId xmlns:a16="http://schemas.microsoft.com/office/drawing/2014/main" id="{384E01C7-21A6-3C6E-B533-C832A8359DAE}"/>
              </a:ext>
            </a:extLst>
          </p:cNvPr>
          <p:cNvCxnSpPr/>
          <p:nvPr userDrawn="1"/>
        </p:nvCxnSpPr>
        <p:spPr>
          <a:xfrm>
            <a:off x="9129986" y="1688042"/>
            <a:ext cx="0" cy="389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849FC379-8CEF-E473-2C37-BCAFAE83A56B}"/>
              </a:ext>
            </a:extLst>
          </p:cNvPr>
          <p:cNvSpPr>
            <a:spLocks noGrp="1"/>
          </p:cNvSpPr>
          <p:nvPr>
            <p:ph type="body" sz="quarter" idx="30"/>
          </p:nvPr>
        </p:nvSpPr>
        <p:spPr>
          <a:xfrm>
            <a:off x="9299170" y="1660609"/>
            <a:ext cx="1154675" cy="3397889"/>
          </a:xfrm>
          <a:noFill/>
        </p:spPr>
        <p:txBody>
          <a:bodyPr lIns="0" tIns="0" rIns="0" bIns="0"/>
          <a:lstStyle>
            <a:lvl1pPr>
              <a:spcBef>
                <a:spcPts val="709"/>
              </a:spcBef>
              <a:spcAft>
                <a:spcPts val="0"/>
              </a:spcAft>
              <a:defRPr sz="974" b="1" spc="-18" baseline="0">
                <a:solidFill>
                  <a:schemeClr val="tx1"/>
                </a:solidFill>
              </a:defRPr>
            </a:lvl1pPr>
            <a:lvl2pPr marL="0" indent="0">
              <a:spcBef>
                <a:spcPts val="0"/>
              </a:spcBef>
              <a:buFont typeface="Arial Nova" panose="020B0604020202020204" pitchFamily="34" charset="0"/>
              <a:buNone/>
              <a:defRPr sz="974" b="0" spc="-18" baseline="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a:p>
            <a:pPr lvl="1"/>
            <a:r>
              <a:rPr lang="en-US"/>
              <a:t>Second level</a:t>
            </a:r>
          </a:p>
        </p:txBody>
      </p:sp>
      <p:sp>
        <p:nvSpPr>
          <p:cNvPr id="31" name="Text Placeholder 6">
            <a:extLst>
              <a:ext uri="{FF2B5EF4-FFF2-40B4-BE49-F238E27FC236}">
                <a16:creationId xmlns:a16="http://schemas.microsoft.com/office/drawing/2014/main" id="{992F6A79-B151-46A1-B411-C31DE839E074}"/>
              </a:ext>
            </a:extLst>
          </p:cNvPr>
          <p:cNvSpPr>
            <a:spLocks noGrp="1"/>
          </p:cNvSpPr>
          <p:nvPr>
            <p:ph type="body" sz="quarter" idx="31" hasCustomPrompt="1"/>
          </p:nvPr>
        </p:nvSpPr>
        <p:spPr>
          <a:xfrm>
            <a:off x="3204804"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2" name="Text Placeholder 6">
            <a:extLst>
              <a:ext uri="{FF2B5EF4-FFF2-40B4-BE49-F238E27FC236}">
                <a16:creationId xmlns:a16="http://schemas.microsoft.com/office/drawing/2014/main" id="{C9E16879-7DEB-E03B-53A0-BFD8801CF49E}"/>
              </a:ext>
            </a:extLst>
          </p:cNvPr>
          <p:cNvSpPr>
            <a:spLocks noGrp="1"/>
          </p:cNvSpPr>
          <p:nvPr>
            <p:ph type="body" sz="quarter" idx="32" hasCustomPrompt="1"/>
          </p:nvPr>
        </p:nvSpPr>
        <p:spPr>
          <a:xfrm>
            <a:off x="4697479"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3" name="Text Placeholder 6">
            <a:extLst>
              <a:ext uri="{FF2B5EF4-FFF2-40B4-BE49-F238E27FC236}">
                <a16:creationId xmlns:a16="http://schemas.microsoft.com/office/drawing/2014/main" id="{4B5797DD-19CF-0608-6E77-8729DB5830A8}"/>
              </a:ext>
            </a:extLst>
          </p:cNvPr>
          <p:cNvSpPr>
            <a:spLocks noGrp="1"/>
          </p:cNvSpPr>
          <p:nvPr>
            <p:ph type="body" sz="quarter" idx="33" hasCustomPrompt="1"/>
          </p:nvPr>
        </p:nvSpPr>
        <p:spPr>
          <a:xfrm>
            <a:off x="6190153"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34" name="Text Placeholder 6">
            <a:extLst>
              <a:ext uri="{FF2B5EF4-FFF2-40B4-BE49-F238E27FC236}">
                <a16:creationId xmlns:a16="http://schemas.microsoft.com/office/drawing/2014/main" id="{8562D1B8-C110-900F-CAC0-7C8ECF205930}"/>
              </a:ext>
            </a:extLst>
          </p:cNvPr>
          <p:cNvSpPr>
            <a:spLocks noGrp="1"/>
          </p:cNvSpPr>
          <p:nvPr>
            <p:ph type="body" sz="quarter" idx="34" hasCustomPrompt="1"/>
          </p:nvPr>
        </p:nvSpPr>
        <p:spPr>
          <a:xfrm>
            <a:off x="7683190" y="3699625"/>
            <a:ext cx="895894" cy="1907487"/>
          </a:xfrm>
        </p:spPr>
        <p:txBody>
          <a:bodyPr vert="vert270"/>
          <a:lstStyle>
            <a:lvl1pPr>
              <a:defRPr sz="4430" spc="-177" baseline="0">
                <a:solidFill>
                  <a:schemeClr val="tx1"/>
                </a:solidFill>
                <a:latin typeface="+mj-lt"/>
              </a:defRPr>
            </a:lvl1pPr>
          </a:lstStyle>
          <a:p>
            <a:pPr lvl="0"/>
            <a:r>
              <a:rPr lang="en-US" dirty="0"/>
              <a:t>0000s</a:t>
            </a:r>
            <a:endParaRPr lang="en-GB" dirty="0"/>
          </a:p>
        </p:txBody>
      </p:sp>
      <p:sp>
        <p:nvSpPr>
          <p:cNvPr id="2" name="Date Placeholder 1">
            <a:extLst>
              <a:ext uri="{FF2B5EF4-FFF2-40B4-BE49-F238E27FC236}">
                <a16:creationId xmlns:a16="http://schemas.microsoft.com/office/drawing/2014/main" id="{E43F0B1C-4E9A-6A56-CA38-C2ED80E5CA33}"/>
              </a:ext>
            </a:extLst>
          </p:cNvPr>
          <p:cNvSpPr>
            <a:spLocks noGrp="1"/>
          </p:cNvSpPr>
          <p:nvPr>
            <p:ph type="dt" sz="half" idx="35"/>
          </p:nvPr>
        </p:nvSpPr>
        <p:spPr/>
        <p:txBody>
          <a:bodyPr/>
          <a:lstStyle/>
          <a:p>
            <a:endParaRPr lang="en-GB" dirty="0"/>
          </a:p>
        </p:txBody>
      </p:sp>
      <p:sp>
        <p:nvSpPr>
          <p:cNvPr id="3" name="Footer Placeholder 2">
            <a:extLst>
              <a:ext uri="{FF2B5EF4-FFF2-40B4-BE49-F238E27FC236}">
                <a16:creationId xmlns:a16="http://schemas.microsoft.com/office/drawing/2014/main" id="{73E79E59-262C-A647-C5E4-32E6DC1D5AD4}"/>
              </a:ext>
            </a:extLst>
          </p:cNvPr>
          <p:cNvSpPr>
            <a:spLocks noGrp="1"/>
          </p:cNvSpPr>
          <p:nvPr>
            <p:ph type="ftr" sz="quarter" idx="36"/>
          </p:nvPr>
        </p:nvSpPr>
        <p:spPr/>
        <p:txBody>
          <a:body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7A9221E1-9164-318E-FEC4-9BF70C0B2C4C}"/>
              </a:ext>
            </a:extLst>
          </p:cNvPr>
          <p:cNvSpPr>
            <a:spLocks noGrp="1"/>
          </p:cNvSpPr>
          <p:nvPr>
            <p:ph type="sldNum" sz="quarter" idx="3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7673280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Our Big Numbers">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8" name="Text Placeholder 2">
            <a:extLst>
              <a:ext uri="{FF2B5EF4-FFF2-40B4-BE49-F238E27FC236}">
                <a16:creationId xmlns:a16="http://schemas.microsoft.com/office/drawing/2014/main" id="{136A61FA-F28E-64EE-D957-83795844E77A}"/>
              </a:ext>
            </a:extLst>
          </p:cNvPr>
          <p:cNvSpPr>
            <a:spLocks noGrp="1"/>
          </p:cNvSpPr>
          <p:nvPr>
            <p:ph type="body" sz="quarter" idx="24"/>
          </p:nvPr>
        </p:nvSpPr>
        <p:spPr>
          <a:xfrm>
            <a:off x="183397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7" name="Text Placeholder 6">
            <a:extLst>
              <a:ext uri="{FF2B5EF4-FFF2-40B4-BE49-F238E27FC236}">
                <a16:creationId xmlns:a16="http://schemas.microsoft.com/office/drawing/2014/main" id="{CE6571BF-80E0-AF58-4BDF-DD0CD5D192A8}"/>
              </a:ext>
            </a:extLst>
          </p:cNvPr>
          <p:cNvSpPr>
            <a:spLocks noGrp="1"/>
          </p:cNvSpPr>
          <p:nvPr>
            <p:ph type="body" sz="quarter" idx="25" hasCustomPrompt="1"/>
          </p:nvPr>
        </p:nvSpPr>
        <p:spPr>
          <a:xfrm>
            <a:off x="1671125"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cxnSp>
        <p:nvCxnSpPr>
          <p:cNvPr id="16" name="Straight Connector 15">
            <a:extLst>
              <a:ext uri="{FF2B5EF4-FFF2-40B4-BE49-F238E27FC236}">
                <a16:creationId xmlns:a16="http://schemas.microsoft.com/office/drawing/2014/main" id="{6DA01FE0-0E51-05AC-CC92-3723F5814499}"/>
              </a:ext>
            </a:extLst>
          </p:cNvPr>
          <p:cNvCxnSpPr>
            <a:cxnSpLocks/>
          </p:cNvCxnSpPr>
          <p:nvPr userDrawn="1"/>
        </p:nvCxnSpPr>
        <p:spPr>
          <a:xfrm>
            <a:off x="390746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D2F30AB9-0106-D038-CDA7-BA31440B2BA0}"/>
              </a:ext>
            </a:extLst>
          </p:cNvPr>
          <p:cNvSpPr>
            <a:spLocks noGrp="1"/>
          </p:cNvSpPr>
          <p:nvPr>
            <p:ph type="body" sz="quarter" idx="31"/>
          </p:nvPr>
        </p:nvSpPr>
        <p:spPr>
          <a:xfrm>
            <a:off x="4072424"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7" name="Text Placeholder 6">
            <a:extLst>
              <a:ext uri="{FF2B5EF4-FFF2-40B4-BE49-F238E27FC236}">
                <a16:creationId xmlns:a16="http://schemas.microsoft.com/office/drawing/2014/main" id="{EE31216B-0CC3-0B7E-2BDC-A0B7755DA3EA}"/>
              </a:ext>
            </a:extLst>
          </p:cNvPr>
          <p:cNvSpPr>
            <a:spLocks noGrp="1"/>
          </p:cNvSpPr>
          <p:nvPr>
            <p:ph type="body" sz="quarter" idx="32" hasCustomPrompt="1"/>
          </p:nvPr>
        </p:nvSpPr>
        <p:spPr>
          <a:xfrm>
            <a:off x="3909569"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sp>
        <p:nvSpPr>
          <p:cNvPr id="38" name="Text Placeholder 2">
            <a:extLst>
              <a:ext uri="{FF2B5EF4-FFF2-40B4-BE49-F238E27FC236}">
                <a16:creationId xmlns:a16="http://schemas.microsoft.com/office/drawing/2014/main" id="{5F8888B1-E483-C66B-E487-F1F7283334EF}"/>
              </a:ext>
            </a:extLst>
          </p:cNvPr>
          <p:cNvSpPr>
            <a:spLocks noGrp="1"/>
          </p:cNvSpPr>
          <p:nvPr>
            <p:ph type="body" sz="quarter" idx="33"/>
          </p:nvPr>
        </p:nvSpPr>
        <p:spPr>
          <a:xfrm>
            <a:off x="6316259"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39" name="Text Placeholder 6">
            <a:extLst>
              <a:ext uri="{FF2B5EF4-FFF2-40B4-BE49-F238E27FC236}">
                <a16:creationId xmlns:a16="http://schemas.microsoft.com/office/drawing/2014/main" id="{C9F6AFD7-2B8F-808A-3116-2A7958183EA2}"/>
              </a:ext>
            </a:extLst>
          </p:cNvPr>
          <p:cNvSpPr>
            <a:spLocks noGrp="1"/>
          </p:cNvSpPr>
          <p:nvPr>
            <p:ph type="body" sz="quarter" idx="34" hasCustomPrompt="1"/>
          </p:nvPr>
        </p:nvSpPr>
        <p:spPr>
          <a:xfrm>
            <a:off x="6153405"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sp>
        <p:nvSpPr>
          <p:cNvPr id="40" name="Text Placeholder 2">
            <a:extLst>
              <a:ext uri="{FF2B5EF4-FFF2-40B4-BE49-F238E27FC236}">
                <a16:creationId xmlns:a16="http://schemas.microsoft.com/office/drawing/2014/main" id="{D8B5DD5C-C3A4-EFC9-8B46-5B904855CFF3}"/>
              </a:ext>
            </a:extLst>
          </p:cNvPr>
          <p:cNvSpPr>
            <a:spLocks noGrp="1"/>
          </p:cNvSpPr>
          <p:nvPr>
            <p:ph type="body" sz="quarter" idx="35"/>
          </p:nvPr>
        </p:nvSpPr>
        <p:spPr>
          <a:xfrm>
            <a:off x="8549662" y="1660609"/>
            <a:ext cx="1908520" cy="1377866"/>
          </a:xfrm>
          <a:noFill/>
        </p:spPr>
        <p:txBody>
          <a:bodyPr lIns="0" tIns="0" rIns="0" bIns="0"/>
          <a:lstStyle>
            <a:lvl1pPr>
              <a:spcBef>
                <a:spcPts val="0"/>
              </a:spcBef>
              <a:spcAft>
                <a:spcPts val="0"/>
              </a:spcAft>
              <a:defRPr sz="1152" b="0" spc="-18" baseline="0">
                <a:solidFill>
                  <a:schemeClr val="accent1"/>
                </a:solidFill>
              </a:defRPr>
            </a:lvl1pPr>
            <a:lvl2pPr marL="0" indent="0">
              <a:spcBef>
                <a:spcPts val="0"/>
              </a:spcBef>
              <a:buFont typeface="Arial Nova" panose="020B0604020202020204" pitchFamily="34" charset="0"/>
              <a:buNone/>
              <a:defRPr sz="1152" b="0">
                <a:solidFill>
                  <a:schemeClr val="tx1"/>
                </a:solidFill>
                <a:latin typeface="+mn-lt"/>
              </a:defRPr>
            </a:lvl2pPr>
            <a:lvl3pPr marL="0" indent="0">
              <a:spcBef>
                <a:spcPts val="1063"/>
              </a:spcBef>
              <a:buNone/>
              <a:defRPr sz="1152"/>
            </a:lvl3pPr>
            <a:lvl4pPr>
              <a:defRPr sz="974"/>
            </a:lvl4pPr>
            <a:lvl5pPr>
              <a:defRPr sz="974"/>
            </a:lvl5pPr>
          </a:lstStyle>
          <a:p>
            <a:pPr lvl="0"/>
            <a:r>
              <a:rPr lang="en-US"/>
              <a:t>Click to edit Master text styles</a:t>
            </a:r>
          </a:p>
        </p:txBody>
      </p:sp>
      <p:sp>
        <p:nvSpPr>
          <p:cNvPr id="41" name="Text Placeholder 6">
            <a:extLst>
              <a:ext uri="{FF2B5EF4-FFF2-40B4-BE49-F238E27FC236}">
                <a16:creationId xmlns:a16="http://schemas.microsoft.com/office/drawing/2014/main" id="{349100B2-1026-27A0-51E3-9141CAC47C03}"/>
              </a:ext>
            </a:extLst>
          </p:cNvPr>
          <p:cNvSpPr>
            <a:spLocks noGrp="1"/>
          </p:cNvSpPr>
          <p:nvPr>
            <p:ph type="body" sz="quarter" idx="36" hasCustomPrompt="1"/>
          </p:nvPr>
        </p:nvSpPr>
        <p:spPr>
          <a:xfrm>
            <a:off x="8386808" y="2361853"/>
            <a:ext cx="895894" cy="3371862"/>
          </a:xfrm>
        </p:spPr>
        <p:txBody>
          <a:bodyPr vert="vert270"/>
          <a:lstStyle>
            <a:lvl1pPr>
              <a:defRPr sz="5670" spc="-177" baseline="0">
                <a:solidFill>
                  <a:schemeClr val="accent1"/>
                </a:solidFill>
                <a:latin typeface="+mj-lt"/>
              </a:defRPr>
            </a:lvl1pPr>
          </a:lstStyle>
          <a:p>
            <a:pPr lvl="0"/>
            <a:r>
              <a:rPr lang="en-US" dirty="0"/>
              <a:t>0000s</a:t>
            </a:r>
            <a:endParaRPr lang="en-GB" dirty="0"/>
          </a:p>
        </p:txBody>
      </p:sp>
      <p:cxnSp>
        <p:nvCxnSpPr>
          <p:cNvPr id="42" name="Straight Connector 41">
            <a:extLst>
              <a:ext uri="{FF2B5EF4-FFF2-40B4-BE49-F238E27FC236}">
                <a16:creationId xmlns:a16="http://schemas.microsoft.com/office/drawing/2014/main" id="{F40E4085-2360-6382-AB08-72F8421189ED}"/>
              </a:ext>
            </a:extLst>
          </p:cNvPr>
          <p:cNvCxnSpPr>
            <a:cxnSpLocks/>
          </p:cNvCxnSpPr>
          <p:nvPr userDrawn="1"/>
        </p:nvCxnSpPr>
        <p:spPr>
          <a:xfrm>
            <a:off x="838722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8B59C7-01D4-6C70-EDBD-962DE7674BA6}"/>
              </a:ext>
            </a:extLst>
          </p:cNvPr>
          <p:cNvCxnSpPr>
            <a:cxnSpLocks/>
          </p:cNvCxnSpPr>
          <p:nvPr userDrawn="1"/>
        </p:nvCxnSpPr>
        <p:spPr>
          <a:xfrm>
            <a:off x="6148601" y="1688042"/>
            <a:ext cx="0" cy="40456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CCE3FF7-89BE-5449-7548-14AE625DF2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45" name="Straight Connector 44">
            <a:extLst>
              <a:ext uri="{FF2B5EF4-FFF2-40B4-BE49-F238E27FC236}">
                <a16:creationId xmlns:a16="http://schemas.microsoft.com/office/drawing/2014/main" id="{1546A589-D4E5-8D52-E25B-9F0FC6319AB0}"/>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A41AB60-C3DA-A5FB-D328-69E272E6B447}"/>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9142F7C8-2A0E-297C-E6EB-9C15BFB39B0F}"/>
              </a:ext>
            </a:extLst>
          </p:cNvPr>
          <p:cNvSpPr>
            <a:spLocks noGrp="1"/>
          </p:cNvSpPr>
          <p:nvPr>
            <p:ph type="dt" sz="half" idx="37"/>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9919C1DD-076A-1DEC-8730-C87EFA332702}"/>
              </a:ext>
            </a:extLst>
          </p:cNvPr>
          <p:cNvSpPr>
            <a:spLocks noGrp="1"/>
          </p:cNvSpPr>
          <p:nvPr>
            <p:ph type="ftr" sz="quarter" idx="38"/>
          </p:nvPr>
        </p:nvSpPr>
        <p:spPr/>
        <p:txBody>
          <a:bodyPr/>
          <a:lstStyle>
            <a:lvl1pPr>
              <a:defRPr>
                <a:solidFill>
                  <a:schemeClr val="accent1"/>
                </a:solidFill>
              </a:defRPr>
            </a:lvl1pPr>
          </a:lstStyle>
          <a:p>
            <a:r>
              <a:rPr lang="en-US"/>
              <a:t>Global webinar for third-party providers</a:t>
            </a:r>
            <a:endParaRPr lang="en-GB" dirty="0"/>
          </a:p>
        </p:txBody>
      </p:sp>
      <p:sp>
        <p:nvSpPr>
          <p:cNvPr id="8" name="Slide Number Placeholder 7">
            <a:extLst>
              <a:ext uri="{FF2B5EF4-FFF2-40B4-BE49-F238E27FC236}">
                <a16:creationId xmlns:a16="http://schemas.microsoft.com/office/drawing/2014/main" id="{3D992FC4-6A57-837F-A993-4044BBD56002}"/>
              </a:ext>
            </a:extLst>
          </p:cNvPr>
          <p:cNvSpPr>
            <a:spLocks noGrp="1"/>
          </p:cNvSpPr>
          <p:nvPr>
            <p:ph type="sldNum" sz="quarter" idx="39"/>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897042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2324023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Title and Short Text Below">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A98C06-1D25-0589-0D96-F32815CD384B}"/>
              </a:ext>
            </a:extLst>
          </p:cNvPr>
          <p:cNvSpPr>
            <a:spLocks noGrp="1"/>
          </p:cNvSpPr>
          <p:nvPr>
            <p:ph type="dt" sz="half" idx="10"/>
          </p:nvPr>
        </p:nvSpPr>
        <p:spPr/>
        <p:txBody>
          <a:bodyPr/>
          <a:lstStyle/>
          <a:p>
            <a:endParaRPr lang="en-GB" dirty="0"/>
          </a:p>
        </p:txBody>
      </p:sp>
      <p:sp>
        <p:nvSpPr>
          <p:cNvPr id="4" name="Slide Number Placeholder 3">
            <a:extLst>
              <a:ext uri="{FF2B5EF4-FFF2-40B4-BE49-F238E27FC236}">
                <a16:creationId xmlns:a16="http://schemas.microsoft.com/office/drawing/2014/main" id="{081E86D3-2DE1-4DD9-9930-7D53554B6228}"/>
              </a:ext>
            </a:extLst>
          </p:cNvPr>
          <p:cNvSpPr>
            <a:spLocks noGrp="1"/>
          </p:cNvSpPr>
          <p:nvPr>
            <p:ph type="sldNum" sz="quarter" idx="11"/>
          </p:nvPr>
        </p:nvSpPr>
        <p:spPr/>
        <p:txBody>
          <a:bodyPr/>
          <a:lstStyle/>
          <a:p>
            <a:r>
              <a:rPr lang="en-GB"/>
              <a:t>Page </a:t>
            </a:r>
            <a:fld id="{12F85B76-E480-4901-BAB3-25AC276908A3}" type="slidenum">
              <a:rPr lang="en-GB" smtClean="0"/>
              <a:pPr/>
              <a:t>‹#›</a:t>
            </a:fld>
            <a:endParaRPr lang="en-GB" dirty="0"/>
          </a:p>
        </p:txBody>
      </p:sp>
      <p:sp>
        <p:nvSpPr>
          <p:cNvPr id="5" name="Footer Placeholder 4">
            <a:extLst>
              <a:ext uri="{FF2B5EF4-FFF2-40B4-BE49-F238E27FC236}">
                <a16:creationId xmlns:a16="http://schemas.microsoft.com/office/drawing/2014/main" id="{D6F710A3-D643-37B3-1275-1A3DB8AA1778}"/>
              </a:ext>
            </a:extLst>
          </p:cNvPr>
          <p:cNvSpPr>
            <a:spLocks noGrp="1"/>
          </p:cNvSpPr>
          <p:nvPr>
            <p:ph type="ftr" sz="quarter" idx="12"/>
          </p:nvPr>
        </p:nvSpPr>
        <p:spPr/>
        <p:txBody>
          <a:bodyPr/>
          <a:lstStyle/>
          <a:p>
            <a:r>
              <a:rPr lang="en-US"/>
              <a:t>Global webinar for third-party providers</a:t>
            </a:r>
            <a:endParaRPr lang="en-GB" dirty="0"/>
          </a:p>
        </p:txBody>
      </p:sp>
      <p:sp>
        <p:nvSpPr>
          <p:cNvPr id="6" name="Text Placeholder 10">
            <a:extLst>
              <a:ext uri="{FF2B5EF4-FFF2-40B4-BE49-F238E27FC236}">
                <a16:creationId xmlns:a16="http://schemas.microsoft.com/office/drawing/2014/main" id="{525AA48A-24DB-4CC0-77E8-76E95280301A}"/>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710E6E6A-2B22-80B5-7540-4DC62E5B26B9}"/>
              </a:ext>
            </a:extLst>
          </p:cNvPr>
          <p:cNvSpPr>
            <a:spLocks noGrp="1"/>
          </p:cNvSpPr>
          <p:nvPr>
            <p:ph type="body" sz="quarter" idx="14"/>
          </p:nvPr>
        </p:nvSpPr>
        <p:spPr>
          <a:xfrm>
            <a:off x="1826947" y="1661990"/>
            <a:ext cx="8631235" cy="699862"/>
          </a:xfrm>
        </p:spPr>
        <p:txBody>
          <a:bodyPr/>
          <a:lstStyle>
            <a:lvl1pPr>
              <a:spcBef>
                <a:spcPts val="1063"/>
              </a:spcBef>
              <a:defRPr sz="1152" spc="-18" baseline="0"/>
            </a:lvl1pPr>
            <a:lvl2pPr marL="159462" indent="-159462">
              <a:spcBef>
                <a:spcPts val="1063"/>
              </a:spcBef>
              <a:defRPr sz="1152" spc="-18" baseline="0"/>
            </a:lvl2pPr>
            <a:lvl3pPr marL="287032" indent="-127570">
              <a:spcBef>
                <a:spcPts val="886"/>
              </a:spcBef>
              <a:defRPr sz="974"/>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6533481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13667AEA-69D8-97B0-3DD6-37AD5AE3CF2D}"/>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4A73DED2-2DAB-640B-A7E0-366B520DFAA2}"/>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7E2334A7-4F61-D9F2-7A51-C4AE5038A291}"/>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62983790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eppermint">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406545487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E1D3FD16-8C84-D09F-FD01-F3686203005A}"/>
              </a:ext>
            </a:extLst>
          </p:cNvPr>
          <p:cNvSpPr>
            <a:spLocks noGrp="1"/>
          </p:cNvSpPr>
          <p:nvPr>
            <p:ph type="dt" sz="half" idx="14"/>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68CA3C8D-3B2A-50CF-F234-32985B2021CE}"/>
              </a:ext>
            </a:extLst>
          </p:cNvPr>
          <p:cNvSpPr>
            <a:spLocks noGrp="1"/>
          </p:cNvSpPr>
          <p:nvPr>
            <p:ph type="ftr" sz="quarter" idx="15"/>
          </p:nvPr>
        </p:nvSpPr>
        <p:spPr/>
        <p:txBody>
          <a:bodyPr/>
          <a:lstStyle>
            <a:lvl1pPr>
              <a:defRPr>
                <a:solidFill>
                  <a:schemeClr val="accent1"/>
                </a:solidFill>
              </a:defRPr>
            </a:lvl1pPr>
          </a:lstStyle>
          <a:p>
            <a:r>
              <a:rPr lang="en-US"/>
              <a:t>Global webinar for third-party providers</a:t>
            </a:r>
            <a:endParaRPr lang="en-GB" dirty="0"/>
          </a:p>
        </p:txBody>
      </p:sp>
      <p:sp>
        <p:nvSpPr>
          <p:cNvPr id="12" name="Slide Number Placeholder 11">
            <a:extLst>
              <a:ext uri="{FF2B5EF4-FFF2-40B4-BE49-F238E27FC236}">
                <a16:creationId xmlns:a16="http://schemas.microsoft.com/office/drawing/2014/main" id="{FAAD7CC6-0174-C4AD-DFC5-595E328513E0}"/>
              </a:ext>
            </a:extLst>
          </p:cNvPr>
          <p:cNvSpPr>
            <a:spLocks noGrp="1"/>
          </p:cNvSpPr>
          <p:nvPr>
            <p:ph type="sldNum" sz="quarter" idx="16"/>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51047780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Only Larger Text">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tx1"/>
                </a:solidFill>
              </a:defRPr>
            </a:lvl1pPr>
            <a:lvl2pPr marL="0" indent="0">
              <a:spcBef>
                <a:spcPts val="0"/>
              </a:spcBef>
              <a:buNone/>
              <a:defRPr spc="-35" baseline="0">
                <a:solidFill>
                  <a:schemeClr val="tx1"/>
                </a:solidFill>
              </a:defRPr>
            </a:lvl2pPr>
            <a:lvl3pPr marL="0" indent="0">
              <a:spcBef>
                <a:spcPts val="0"/>
              </a:spcBef>
              <a:buNone/>
              <a:defRPr sz="2303" spc="-35" baseline="0">
                <a:solidFill>
                  <a:schemeClr val="tx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2" name="Date Placeholder 1">
            <a:extLst>
              <a:ext uri="{FF2B5EF4-FFF2-40B4-BE49-F238E27FC236}">
                <a16:creationId xmlns:a16="http://schemas.microsoft.com/office/drawing/2014/main" id="{B993E177-C5C1-2D54-3923-CA66111C6A96}"/>
              </a:ext>
            </a:extLst>
          </p:cNvPr>
          <p:cNvSpPr>
            <a:spLocks noGrp="1"/>
          </p:cNvSpPr>
          <p:nvPr>
            <p:ph type="dt" sz="half" idx="15"/>
          </p:nvPr>
        </p:nvSpPr>
        <p:spPr/>
        <p:txBody>
          <a:bodyPr/>
          <a:lstStyle/>
          <a:p>
            <a:endParaRPr lang="en-GB" dirty="0"/>
          </a:p>
        </p:txBody>
      </p:sp>
      <p:sp>
        <p:nvSpPr>
          <p:cNvPr id="10" name="Footer Placeholder 9">
            <a:extLst>
              <a:ext uri="{FF2B5EF4-FFF2-40B4-BE49-F238E27FC236}">
                <a16:creationId xmlns:a16="http://schemas.microsoft.com/office/drawing/2014/main" id="{CAC7B832-8A24-E386-AA44-0843DAA58111}"/>
              </a:ext>
            </a:extLst>
          </p:cNvPr>
          <p:cNvSpPr>
            <a:spLocks noGrp="1"/>
          </p:cNvSpPr>
          <p:nvPr>
            <p:ph type="ftr" sz="quarter" idx="16"/>
          </p:nvPr>
        </p:nvSpPr>
        <p:spPr/>
        <p:txBody>
          <a:bodyPr/>
          <a:lstStyle/>
          <a:p>
            <a:r>
              <a:rPr lang="en-US"/>
              <a:t>Global webinar for third-party providers</a:t>
            </a:r>
            <a:endParaRPr lang="en-GB" dirty="0"/>
          </a:p>
        </p:txBody>
      </p:sp>
      <p:sp>
        <p:nvSpPr>
          <p:cNvPr id="11" name="Slide Number Placeholder 10">
            <a:extLst>
              <a:ext uri="{FF2B5EF4-FFF2-40B4-BE49-F238E27FC236}">
                <a16:creationId xmlns:a16="http://schemas.microsoft.com/office/drawing/2014/main" id="{8DE2432B-293A-32F1-F6FE-68703C60F13E}"/>
              </a:ext>
            </a:extLst>
          </p:cNvPr>
          <p:cNvSpPr>
            <a:spLocks noGrp="1"/>
          </p:cNvSpPr>
          <p:nvPr>
            <p:ph type="sldNum" sz="quarter" idx="17"/>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750924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Title Only Dark Green Larger Text">
    <p:bg>
      <p:bgPr>
        <a:solidFill>
          <a:schemeClr val="tx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6416372-AA0D-A7B3-5895-39A35DBF9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8" name="Straight Connector 7">
            <a:extLst>
              <a:ext uri="{FF2B5EF4-FFF2-40B4-BE49-F238E27FC236}">
                <a16:creationId xmlns:a16="http://schemas.microsoft.com/office/drawing/2014/main" id="{913868E5-5D02-7521-011D-057D9D2A12DA}"/>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EF44A3-89B6-3900-A406-DD8AB8ACDAC1}"/>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9FAB22E-9FB0-1215-97C8-8ECE17B7791E}"/>
              </a:ext>
            </a:extLst>
          </p:cNvPr>
          <p:cNvSpPr>
            <a:spLocks noGrp="1"/>
          </p:cNvSpPr>
          <p:nvPr>
            <p:ph type="body" sz="quarter" idx="14"/>
          </p:nvPr>
        </p:nvSpPr>
        <p:spPr>
          <a:xfrm>
            <a:off x="1833979" y="276414"/>
            <a:ext cx="7877391" cy="1411628"/>
          </a:xfrm>
        </p:spPr>
        <p:txBody>
          <a:bodyPr/>
          <a:lstStyle>
            <a:lvl1pPr>
              <a:spcBef>
                <a:spcPts val="0"/>
              </a:spcBef>
              <a:defRPr b="1" spc="-35" baseline="0">
                <a:solidFill>
                  <a:schemeClr val="accent1"/>
                </a:solidFill>
              </a:defRPr>
            </a:lvl1pPr>
            <a:lvl2pPr marL="0" indent="0">
              <a:spcBef>
                <a:spcPts val="0"/>
              </a:spcBef>
              <a:buNone/>
              <a:defRPr spc="-35" baseline="0">
                <a:solidFill>
                  <a:schemeClr val="accent1"/>
                </a:solidFill>
              </a:defRPr>
            </a:lvl2pPr>
            <a:lvl3pPr marL="0" indent="0">
              <a:spcBef>
                <a:spcPts val="0"/>
              </a:spcBef>
              <a:buNone/>
              <a:defRPr sz="2303" spc="-35" baseline="0">
                <a:solidFill>
                  <a:schemeClr val="accent1"/>
                </a:solidFill>
                <a:latin typeface="+mj-lt"/>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10" name="Date Placeholder 9">
            <a:extLst>
              <a:ext uri="{FF2B5EF4-FFF2-40B4-BE49-F238E27FC236}">
                <a16:creationId xmlns:a16="http://schemas.microsoft.com/office/drawing/2014/main" id="{BEC7BE44-9691-122A-8548-D6687D338260}"/>
              </a:ext>
            </a:extLst>
          </p:cNvPr>
          <p:cNvSpPr>
            <a:spLocks noGrp="1"/>
          </p:cNvSpPr>
          <p:nvPr>
            <p:ph type="dt" sz="half" idx="15"/>
          </p:nvPr>
        </p:nvSpPr>
        <p:spPr/>
        <p:txBody>
          <a:bodyPr/>
          <a:lstStyle>
            <a:lvl1pPr>
              <a:defRPr>
                <a:solidFill>
                  <a:schemeClr val="accent1"/>
                </a:solidFill>
              </a:defRPr>
            </a:lvl1pPr>
          </a:lstStyle>
          <a:p>
            <a:endParaRPr lang="en-GB" dirty="0"/>
          </a:p>
        </p:txBody>
      </p:sp>
      <p:sp>
        <p:nvSpPr>
          <p:cNvPr id="12" name="Footer Placeholder 11">
            <a:extLst>
              <a:ext uri="{FF2B5EF4-FFF2-40B4-BE49-F238E27FC236}">
                <a16:creationId xmlns:a16="http://schemas.microsoft.com/office/drawing/2014/main" id="{8267AB9B-CD4E-E758-EC69-ED6BDACA8746}"/>
              </a:ext>
            </a:extLst>
          </p:cNvPr>
          <p:cNvSpPr>
            <a:spLocks noGrp="1"/>
          </p:cNvSpPr>
          <p:nvPr>
            <p:ph type="ftr" sz="quarter" idx="16"/>
          </p:nvPr>
        </p:nvSpPr>
        <p:spPr/>
        <p:txBody>
          <a:bodyPr/>
          <a:lstStyle>
            <a:lvl1pPr>
              <a:defRPr>
                <a:solidFill>
                  <a:schemeClr val="accent1"/>
                </a:solidFill>
              </a:defRPr>
            </a:lvl1pPr>
          </a:lstStyle>
          <a:p>
            <a:r>
              <a:rPr lang="en-US"/>
              <a:t>Global webinar for third-party providers</a:t>
            </a:r>
            <a:endParaRPr lang="en-GB" dirty="0"/>
          </a:p>
        </p:txBody>
      </p:sp>
      <p:sp>
        <p:nvSpPr>
          <p:cNvPr id="13" name="Slide Number Placeholder 12">
            <a:extLst>
              <a:ext uri="{FF2B5EF4-FFF2-40B4-BE49-F238E27FC236}">
                <a16:creationId xmlns:a16="http://schemas.microsoft.com/office/drawing/2014/main" id="{0FF338F4-B0BE-C391-F810-53876C9D8940}"/>
              </a:ext>
            </a:extLst>
          </p:cNvPr>
          <p:cNvSpPr>
            <a:spLocks noGrp="1"/>
          </p:cNvSpPr>
          <p:nvPr>
            <p:ph type="sldNum" sz="quarter" idx="17"/>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26959500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Only and Text Top Righ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80" y="296671"/>
            <a:ext cx="4144737"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2" name="Text Placeholder 12">
            <a:extLst>
              <a:ext uri="{FF2B5EF4-FFF2-40B4-BE49-F238E27FC236}">
                <a16:creationId xmlns:a16="http://schemas.microsoft.com/office/drawing/2014/main" id="{93293A44-CC9F-799F-5F6F-1EF738390C19}"/>
              </a:ext>
            </a:extLst>
          </p:cNvPr>
          <p:cNvSpPr>
            <a:spLocks noGrp="1"/>
          </p:cNvSpPr>
          <p:nvPr>
            <p:ph type="body" sz="quarter" idx="16"/>
          </p:nvPr>
        </p:nvSpPr>
        <p:spPr>
          <a:xfrm>
            <a:off x="7809883" y="307219"/>
            <a:ext cx="2648299" cy="1276000"/>
          </a:xfrm>
        </p:spPr>
        <p:txBody>
          <a:bodyPr/>
          <a:lstStyle>
            <a:lvl1pPr marL="0" indent="0">
              <a:spcBef>
                <a:spcPts val="0"/>
              </a:spcBef>
              <a:buNone/>
              <a:defRPr sz="1152" spc="-18" baseline="0">
                <a:solidFill>
                  <a:schemeClr val="tx1"/>
                </a:solidFill>
              </a:defRPr>
            </a:lvl1pPr>
            <a:lvl2pPr marL="159462" indent="-159462">
              <a:spcBef>
                <a:spcPts val="1063"/>
              </a:spcBef>
              <a:defRPr sz="1152" spc="-18" baseline="0">
                <a:solidFill>
                  <a:schemeClr val="tx1"/>
                </a:solidFill>
              </a:defRPr>
            </a:lvl2pPr>
            <a:lvl3pPr marL="287032" indent="-127570">
              <a:spcBef>
                <a:spcPts val="886"/>
              </a:spcBef>
              <a:defRPr sz="974">
                <a:solidFill>
                  <a:schemeClr val="tx1"/>
                </a:solidFill>
              </a:defRPr>
            </a:lvl3pPr>
            <a:lvl4pPr marL="382709" indent="-95677">
              <a:spcBef>
                <a:spcPts val="709"/>
              </a:spcBef>
              <a:defRPr sz="797">
                <a:solidFill>
                  <a:schemeClr val="tx1"/>
                </a:solidFill>
              </a:defRPr>
            </a:lvl4pPr>
            <a:lvl5pPr marL="478386" indent="-95677">
              <a:spcBef>
                <a:spcPts val="709"/>
              </a:spcBef>
              <a:defRPr sz="79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FF559BCA-3D20-28C0-4398-BDB849EA4671}"/>
              </a:ext>
            </a:extLst>
          </p:cNvPr>
          <p:cNvSpPr>
            <a:spLocks noGrp="1"/>
          </p:cNvSpPr>
          <p:nvPr>
            <p:ph type="dt" sz="half" idx="17"/>
          </p:nvPr>
        </p:nvSpPr>
        <p:spPr/>
        <p:txBody>
          <a:bodyPr/>
          <a:lstStyle/>
          <a:p>
            <a:endParaRPr lang="en-GB" dirty="0"/>
          </a:p>
        </p:txBody>
      </p:sp>
      <p:sp>
        <p:nvSpPr>
          <p:cNvPr id="3" name="Footer Placeholder 2">
            <a:extLst>
              <a:ext uri="{FF2B5EF4-FFF2-40B4-BE49-F238E27FC236}">
                <a16:creationId xmlns:a16="http://schemas.microsoft.com/office/drawing/2014/main" id="{103E296E-B259-74CB-D9EC-7CFDF4C305D5}"/>
              </a:ext>
            </a:extLst>
          </p:cNvPr>
          <p:cNvSpPr>
            <a:spLocks noGrp="1"/>
          </p:cNvSpPr>
          <p:nvPr>
            <p:ph type="ftr" sz="quarter" idx="18"/>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D84CB7AB-161A-9845-9B82-D042C94EDD10}"/>
              </a:ext>
            </a:extLst>
          </p:cNvPr>
          <p:cNvSpPr>
            <a:spLocks noGrp="1"/>
          </p:cNvSpPr>
          <p:nvPr>
            <p:ph type="sldNum" sz="quarter" idx="19"/>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35651440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AAD4-9382-2285-D020-5D207FBD3277}"/>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150DED89-4DCA-8593-05E4-9F044C1C40DB}"/>
              </a:ext>
            </a:extLst>
          </p:cNvPr>
          <p:cNvSpPr>
            <a:spLocks noGrp="1"/>
          </p:cNvSpPr>
          <p:nvPr>
            <p:ph type="ftr" sz="quarter" idx="11"/>
          </p:nvPr>
        </p:nvSpPr>
        <p:spPr/>
        <p:txBody>
          <a:bodyPr/>
          <a:lstStyle/>
          <a:p>
            <a:r>
              <a:rPr lang="en-US"/>
              <a:t>Global webinar for third-party providers</a:t>
            </a:r>
            <a:endParaRPr lang="en-GB" dirty="0"/>
          </a:p>
        </p:txBody>
      </p:sp>
      <p:sp>
        <p:nvSpPr>
          <p:cNvPr id="4" name="Slide Number Placeholder 3">
            <a:extLst>
              <a:ext uri="{FF2B5EF4-FFF2-40B4-BE49-F238E27FC236}">
                <a16:creationId xmlns:a16="http://schemas.microsoft.com/office/drawing/2014/main" id="{0783A4DB-E716-B0F2-421B-87341C9A87CA}"/>
              </a:ext>
            </a:extLst>
          </p:cNvPr>
          <p:cNvSpPr>
            <a:spLocks noGrp="1"/>
          </p:cNvSpPr>
          <p:nvPr>
            <p:ph type="sldNum" sz="quarter" idx="12"/>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185276333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blank" preserve="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1663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dirty="0" err="1">
                <a:latin typeface="+mj-lt"/>
              </a:rPr>
              <a:t>Thank you</a:t>
            </a:r>
          </a:p>
        </p:txBody>
      </p:sp>
    </p:spTree>
    <p:extLst>
      <p:ext uri="{BB962C8B-B14F-4D97-AF65-F5344CB8AC3E}">
        <p14:creationId xmlns:p14="http://schemas.microsoft.com/office/powerpoint/2010/main" val="2277562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0382031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1FAB8-27ED-1E2F-3993-5C167B8282EF}"/>
              </a:ext>
            </a:extLst>
          </p:cNvPr>
          <p:cNvSpPr>
            <a:spLocks noGrp="1"/>
          </p:cNvSpPr>
          <p:nvPr>
            <p:ph type="dt" sz="half" idx="14"/>
          </p:nvPr>
        </p:nvSpPr>
        <p:spPr/>
        <p:txBody>
          <a:bodyPr/>
          <a:lstStyle/>
          <a:p>
            <a:endParaRPr lang="en-GB" dirty="0"/>
          </a:p>
        </p:txBody>
      </p:sp>
      <p:sp>
        <p:nvSpPr>
          <p:cNvPr id="3" name="Footer Placeholder 2">
            <a:extLst>
              <a:ext uri="{FF2B5EF4-FFF2-40B4-BE49-F238E27FC236}">
                <a16:creationId xmlns:a16="http://schemas.microsoft.com/office/drawing/2014/main" id="{7BEEAE22-DF48-A956-23E9-AB9E30CF74A3}"/>
              </a:ext>
            </a:extLst>
          </p:cNvPr>
          <p:cNvSpPr>
            <a:spLocks noGrp="1"/>
          </p:cNvSpPr>
          <p:nvPr>
            <p:ph type="ftr" sz="quarter" idx="15"/>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65C7B62D-11FF-8078-8662-454E803412AF}"/>
              </a:ext>
            </a:extLst>
          </p:cNvPr>
          <p:cNvSpPr>
            <a:spLocks noGrp="1"/>
          </p:cNvSpPr>
          <p:nvPr>
            <p:ph type="sldNum" sz="quarter" idx="16"/>
          </p:nvPr>
        </p:nvSpPr>
        <p:spPr/>
        <p:txBody>
          <a:bodyPr/>
          <a:lstStyle/>
          <a:p>
            <a:r>
              <a:rPr lang="en-GB"/>
              <a:t>Page </a:t>
            </a:r>
            <a:fld id="{12F85B76-E480-4901-BAB3-25AC276908A3}" type="slidenum">
              <a:rPr lang="en-GB" smtClean="0"/>
              <a:pPr/>
              <a:t>‹#›</a:t>
            </a:fld>
            <a:endParaRPr lang="en-GB" dirty="0"/>
          </a:p>
        </p:txBody>
      </p:sp>
      <p:sp>
        <p:nvSpPr>
          <p:cNvPr id="4" name="TextBox 3">
            <a:extLst>
              <a:ext uri="{FF2B5EF4-FFF2-40B4-BE49-F238E27FC236}">
                <a16:creationId xmlns:a16="http://schemas.microsoft.com/office/drawing/2014/main" id="{7D66E734-9505-72E2-96AC-D8DCCE3F478E}"/>
              </a:ext>
            </a:extLst>
          </p:cNvPr>
          <p:cNvSpPr txBox="1"/>
          <p:nvPr userDrawn="1"/>
        </p:nvSpPr>
        <p:spPr>
          <a:xfrm>
            <a:off x="1828353" y="159500"/>
            <a:ext cx="3741093" cy="1314422"/>
          </a:xfrm>
          <a:prstGeom prst="rect">
            <a:avLst/>
          </a:prstGeom>
        </p:spPr>
        <p:txBody>
          <a:bodyPr wrap="square" lIns="0" tIns="0" rIns="0" bIns="0" rtlCol="0">
            <a:noAutofit/>
          </a:bodyPr>
          <a:lstStyle/>
          <a:p>
            <a:pPr algn="l">
              <a:lnSpc>
                <a:spcPct val="98000"/>
              </a:lnSpc>
            </a:pPr>
            <a:r>
              <a:rPr lang="en-GB" sz="6201" dirty="0">
                <a:latin typeface="+mj-lt"/>
              </a:rPr>
              <a:t>Questions</a:t>
            </a:r>
          </a:p>
        </p:txBody>
      </p:sp>
    </p:spTree>
    <p:extLst>
      <p:ext uri="{BB962C8B-B14F-4D97-AF65-F5344CB8AC3E}">
        <p14:creationId xmlns:p14="http://schemas.microsoft.com/office/powerpoint/2010/main" val="59656012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egal Notice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tx1"/>
                </a:solidFill>
              </a:defRPr>
            </a:lvl1pPr>
            <a:lvl2pPr marL="0" indent="0">
              <a:spcBef>
                <a:spcPts val="0"/>
              </a:spcBef>
              <a:buNone/>
              <a:defRPr sz="1595" spc="-18" baseline="0">
                <a:solidFill>
                  <a:schemeClr val="tx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tx1"/>
                </a:solidFill>
              </a:defRPr>
            </a:lvl1pPr>
            <a:lvl2pPr marL="0" indent="0">
              <a:spcBef>
                <a:spcPts val="0"/>
              </a:spcBef>
              <a:spcAft>
                <a:spcPts val="886"/>
              </a:spcAft>
              <a:buNone/>
              <a:tabLst>
                <a:tab pos="2650258" algn="r"/>
              </a:tabLst>
              <a:defRPr sz="974" spc="-18" baseline="0">
                <a:solidFill>
                  <a:schemeClr val="tx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p>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p>
            <a:r>
              <a:rPr lang="en-GB"/>
              <a:t>Page </a:t>
            </a:r>
            <a:fld id="{12F85B76-E480-4901-BAB3-25AC276908A3}" type="slidenum">
              <a:rPr lang="en-GB" smtClean="0"/>
              <a:pPr/>
              <a:t>‹#›</a:t>
            </a:fld>
            <a:endParaRPr lang="en-GB" dirty="0"/>
          </a:p>
        </p:txBody>
      </p:sp>
    </p:spTree>
    <p:extLst>
      <p:ext uri="{BB962C8B-B14F-4D97-AF65-F5344CB8AC3E}">
        <p14:creationId xmlns:p14="http://schemas.microsoft.com/office/powerpoint/2010/main" val="383753068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Legal Notices Dark Green">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71"/>
            <a:ext cx="7877391" cy="718968"/>
          </a:xfrm>
        </p:spPr>
        <p:txBody>
          <a:bodyPr/>
          <a:lstStyle>
            <a:lvl1pPr marL="0" indent="0">
              <a:spcBef>
                <a:spcPts val="0"/>
              </a:spcBef>
              <a:buNone/>
              <a:defRPr sz="1595" b="1" spc="-18" baseline="0">
                <a:solidFill>
                  <a:schemeClr val="accent1"/>
                </a:solidFill>
              </a:defRPr>
            </a:lvl1pPr>
            <a:lvl2pPr marL="0" indent="0">
              <a:spcBef>
                <a:spcPts val="0"/>
              </a:spcBef>
              <a:buNone/>
              <a:defRPr sz="1595" spc="-18" baseline="0">
                <a:solidFill>
                  <a:schemeClr val="accent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C12BDEA3-88A9-630F-7AED-DC9B8F8B8A1C}"/>
              </a:ext>
            </a:extLst>
          </p:cNvPr>
          <p:cNvSpPr>
            <a:spLocks noGrp="1"/>
          </p:cNvSpPr>
          <p:nvPr>
            <p:ph type="body" sz="quarter" idx="14"/>
          </p:nvPr>
        </p:nvSpPr>
        <p:spPr>
          <a:xfrm>
            <a:off x="183397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97267CF9-3DAC-5D5C-C16C-DA5C0D5CD5E7}"/>
              </a:ext>
            </a:extLst>
          </p:cNvPr>
          <p:cNvSpPr>
            <a:spLocks noGrp="1"/>
          </p:cNvSpPr>
          <p:nvPr>
            <p:ph type="body" sz="quarter" idx="17"/>
          </p:nvPr>
        </p:nvSpPr>
        <p:spPr>
          <a:xfrm>
            <a:off x="4822634"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10" name="Text Placeholder 12">
            <a:extLst>
              <a:ext uri="{FF2B5EF4-FFF2-40B4-BE49-F238E27FC236}">
                <a16:creationId xmlns:a16="http://schemas.microsoft.com/office/drawing/2014/main" id="{29D0D3E7-6C1C-B37E-4729-FC3B4E67EF68}"/>
              </a:ext>
            </a:extLst>
          </p:cNvPr>
          <p:cNvSpPr>
            <a:spLocks noGrp="1"/>
          </p:cNvSpPr>
          <p:nvPr>
            <p:ph type="body" sz="quarter" idx="18"/>
          </p:nvPr>
        </p:nvSpPr>
        <p:spPr>
          <a:xfrm>
            <a:off x="7807069" y="1663300"/>
            <a:ext cx="2651113" cy="4070415"/>
          </a:xfrm>
        </p:spPr>
        <p:txBody>
          <a:bodyPr/>
          <a:lstStyle>
            <a:lvl1pPr>
              <a:spcBef>
                <a:spcPts val="0"/>
              </a:spcBef>
              <a:tabLst>
                <a:tab pos="2650258" algn="r"/>
              </a:tabLst>
              <a:defRPr sz="974" b="1" spc="-18" baseline="0">
                <a:solidFill>
                  <a:schemeClr val="accent1"/>
                </a:solidFill>
              </a:defRPr>
            </a:lvl1pPr>
            <a:lvl2pPr marL="0" indent="0">
              <a:spcBef>
                <a:spcPts val="0"/>
              </a:spcBef>
              <a:spcAft>
                <a:spcPts val="886"/>
              </a:spcAft>
              <a:buNone/>
              <a:tabLst>
                <a:tab pos="2650258" algn="r"/>
              </a:tabLst>
              <a:defRPr sz="974" spc="-18" baseline="0">
                <a:solidFill>
                  <a:schemeClr val="accent1"/>
                </a:solidFill>
              </a:defRPr>
            </a:lvl2pPr>
            <a:lvl3pPr marL="255139" indent="0">
              <a:buNone/>
              <a:defRPr>
                <a:solidFill>
                  <a:srgbClr val="FF0000"/>
                </a:solidFill>
              </a:defRPr>
            </a:lvl3pPr>
            <a:lvl4pPr>
              <a:defRPr>
                <a:solidFill>
                  <a:srgbClr val="FF0000"/>
                </a:solidFill>
              </a:defRPr>
            </a:lvl4pPr>
            <a:lvl5pPr>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63DA818D-29FF-F413-02B3-DFA15FEE0EBC}"/>
              </a:ext>
            </a:extLst>
          </p:cNvPr>
          <p:cNvSpPr>
            <a:spLocks noGrp="1"/>
          </p:cNvSpPr>
          <p:nvPr>
            <p:ph type="dt" sz="half" idx="19"/>
          </p:nvPr>
        </p:nvSpPr>
        <p:spPr/>
        <p:txBody>
          <a:bodyPr/>
          <a:lstStyle>
            <a:lvl1pPr>
              <a:defRPr>
                <a:solidFill>
                  <a:schemeClr val="accent1"/>
                </a:solidFill>
              </a:defRPr>
            </a:lvl1pPr>
          </a:lstStyle>
          <a:p>
            <a:endParaRPr lang="en-GB" dirty="0"/>
          </a:p>
        </p:txBody>
      </p:sp>
      <p:sp>
        <p:nvSpPr>
          <p:cNvPr id="3" name="Footer Placeholder 2">
            <a:extLst>
              <a:ext uri="{FF2B5EF4-FFF2-40B4-BE49-F238E27FC236}">
                <a16:creationId xmlns:a16="http://schemas.microsoft.com/office/drawing/2014/main" id="{63262F64-FBA9-8C89-3A18-133DE6F665E1}"/>
              </a:ext>
            </a:extLst>
          </p:cNvPr>
          <p:cNvSpPr>
            <a:spLocks noGrp="1"/>
          </p:cNvSpPr>
          <p:nvPr>
            <p:ph type="ftr" sz="quarter" idx="20"/>
          </p:nvPr>
        </p:nvSpPr>
        <p:spPr/>
        <p:txBody>
          <a:bodyPr/>
          <a:lstStyle>
            <a:lvl1pPr>
              <a:defRPr>
                <a:solidFill>
                  <a:schemeClr val="accent1"/>
                </a:solidFill>
              </a:defRPr>
            </a:lvl1p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0FCD398-5133-F49D-E3D8-00E77F5703F1}"/>
              </a:ext>
            </a:extLst>
          </p:cNvPr>
          <p:cNvSpPr>
            <a:spLocks noGrp="1"/>
          </p:cNvSpPr>
          <p:nvPr>
            <p:ph type="sldNum" sz="quarter" idx="21"/>
          </p:nvPr>
        </p:nvSpPr>
        <p:spPr/>
        <p:txBody>
          <a:bodyPr/>
          <a:lstStyle>
            <a:lvl1pPr>
              <a:defRPr>
                <a:solidFill>
                  <a:schemeClr val="accent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E785C365-1CD9-1F86-9BA2-A81D36DA56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8B0D0089-98D9-77D5-01B0-ED39214EDD6D}"/>
              </a:ext>
            </a:extLst>
          </p:cNvPr>
          <p:cNvCxnSpPr>
            <a:cxnSpLocks/>
          </p:cNvCxnSpPr>
          <p:nvPr userDrawn="1"/>
        </p:nvCxnSpPr>
        <p:spPr>
          <a:xfrm>
            <a:off x="1665208" y="341829"/>
            <a:ext cx="0" cy="539373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59E43C-2311-588A-E152-E9B02144442F}"/>
              </a:ext>
            </a:extLst>
          </p:cNvPr>
          <p:cNvCxnSpPr/>
          <p:nvPr userDrawn="1"/>
        </p:nvCxnSpPr>
        <p:spPr>
          <a:xfrm>
            <a:off x="341762" y="1683821"/>
            <a:ext cx="11546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94859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lvl1pPr>
            <a:lvl2pPr marL="0" indent="0">
              <a:spcBef>
                <a:spcPts val="0"/>
              </a:spcBef>
              <a:spcAft>
                <a:spcPts val="886"/>
              </a:spcAft>
              <a:buNone/>
              <a:defRPr sz="974" kern="1000" spc="-18" baseline="0"/>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223010604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End Slide Darl Green">
    <p:bg>
      <p:bgPr>
        <a:solidFill>
          <a:schemeClr val="tx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BCCCAD9-9977-D3B4-F6BE-FF3CC7081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058498"/>
            <a:ext cx="1963060" cy="672844"/>
          </a:xfrm>
          <a:prstGeom prst="rect">
            <a:avLst/>
          </a:prstGeom>
        </p:spPr>
      </p:pic>
      <p:cxnSp>
        <p:nvCxnSpPr>
          <p:cNvPr id="16" name="Straight Connector 15">
            <a:extLst>
              <a:ext uri="{FF2B5EF4-FFF2-40B4-BE49-F238E27FC236}">
                <a16:creationId xmlns:a16="http://schemas.microsoft.com/office/drawing/2014/main" id="{9F0A9B91-301A-746C-B942-BDF6B4EC9450}"/>
              </a:ext>
            </a:extLst>
          </p:cNvPr>
          <p:cNvCxnSpPr>
            <a:cxnSpLocks/>
          </p:cNvCxnSpPr>
          <p:nvPr userDrawn="1"/>
        </p:nvCxnSpPr>
        <p:spPr>
          <a:xfrm>
            <a:off x="8388627"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A88E3CA-3804-81DA-47B7-6B0BDF10D915}"/>
              </a:ext>
            </a:extLst>
          </p:cNvPr>
          <p:cNvSpPr>
            <a:spLocks noGrp="1"/>
          </p:cNvSpPr>
          <p:nvPr>
            <p:ph type="body" sz="quarter" idx="16"/>
          </p:nvPr>
        </p:nvSpPr>
        <p:spPr>
          <a:xfrm>
            <a:off x="8556694" y="1648655"/>
            <a:ext cx="1901488" cy="4110381"/>
          </a:xfrm>
        </p:spPr>
        <p:txBody>
          <a:bodyPr anchor="b" anchorCtr="0"/>
          <a:lstStyle>
            <a:lvl1pPr>
              <a:spcBef>
                <a:spcPts val="0"/>
              </a:spcBef>
              <a:defRPr sz="974" b="1" kern="1000" spc="-18" baseline="0">
                <a:solidFill>
                  <a:schemeClr val="accent1"/>
                </a:solidFill>
              </a:defRPr>
            </a:lvl1pPr>
            <a:lvl2pPr marL="0" indent="0">
              <a:spcBef>
                <a:spcPts val="0"/>
              </a:spcBef>
              <a:spcAft>
                <a:spcPts val="886"/>
              </a:spcAft>
              <a:buNone/>
              <a:defRPr sz="974" kern="1000" spc="-18" baseline="0">
                <a:solidFill>
                  <a:schemeClr val="accent1"/>
                </a:solidFill>
              </a:defRPr>
            </a:lvl2pPr>
            <a:lvl3pPr marL="255139" indent="0">
              <a:buNone/>
              <a:defRPr/>
            </a:lvl3pPr>
          </a:lstStyle>
          <a:p>
            <a:pPr lvl="0"/>
            <a:r>
              <a:rPr lang="en-US"/>
              <a:t>Click to edit Master text styles</a:t>
            </a:r>
          </a:p>
          <a:p>
            <a:pPr lvl="1"/>
            <a:r>
              <a:rPr lang="en-US"/>
              <a:t>Second level</a:t>
            </a:r>
          </a:p>
        </p:txBody>
      </p:sp>
      <p:sp>
        <p:nvSpPr>
          <p:cNvPr id="6" name="Text Placeholder 5">
            <a:extLst>
              <a:ext uri="{FF2B5EF4-FFF2-40B4-BE49-F238E27FC236}">
                <a16:creationId xmlns:a16="http://schemas.microsoft.com/office/drawing/2014/main" id="{EE1003C6-6ABE-519B-D19C-7297F7A0C68A}"/>
              </a:ext>
            </a:extLst>
          </p:cNvPr>
          <p:cNvSpPr>
            <a:spLocks noGrp="1"/>
          </p:cNvSpPr>
          <p:nvPr>
            <p:ph type="body" sz="quarter" idx="17"/>
          </p:nvPr>
        </p:nvSpPr>
        <p:spPr>
          <a:xfrm>
            <a:off x="341763" y="315102"/>
            <a:ext cx="2649706" cy="4065367"/>
          </a:xfrm>
        </p:spPr>
        <p:txBody>
          <a:bodyPr/>
          <a:lstStyle>
            <a:lvl1pPr>
              <a:spcBef>
                <a:spcPts val="886"/>
              </a:spcBef>
              <a:defRPr sz="974" kern="1000" spc="-18" baseline="0">
                <a:solidFill>
                  <a:schemeClr val="accent1"/>
                </a:solidFill>
              </a:defRPr>
            </a:lvl1pPr>
            <a:lvl2pPr marL="0" indent="0">
              <a:buNone/>
              <a:defRPr sz="974"/>
            </a:lvl2pPr>
            <a:lvl3pPr>
              <a:defRPr sz="974"/>
            </a:lvl3pPr>
            <a:lvl4pPr>
              <a:defRPr sz="974"/>
            </a:lvl4pPr>
            <a:lvl5pPr>
              <a:defRPr sz="974"/>
            </a:lvl5pPr>
          </a:lstStyle>
          <a:p>
            <a:pPr lvl="0"/>
            <a:r>
              <a:rPr lang="en-US"/>
              <a:t>Click to edit Master text styles</a:t>
            </a:r>
          </a:p>
        </p:txBody>
      </p:sp>
    </p:spTree>
    <p:extLst>
      <p:ext uri="{BB962C8B-B14F-4D97-AF65-F5344CB8AC3E}">
        <p14:creationId xmlns:p14="http://schemas.microsoft.com/office/powerpoint/2010/main" val="153307631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blank" preserve="1">
  <p:cSld name="Animated Swift logo">
    <p:spTree>
      <p:nvGrpSpPr>
        <p:cNvPr id="1" name=""/>
        <p:cNvGrpSpPr/>
        <p:nvPr/>
      </p:nvGrpSpPr>
      <p:grpSpPr>
        <a:xfrm>
          <a:off x="0" y="0"/>
          <a:ext cx="0" cy="0"/>
          <a:chOff x="0" y="0"/>
          <a:chExt cx="0" cy="0"/>
        </a:xfrm>
      </p:grpSpPr>
      <p:pic>
        <p:nvPicPr>
          <p:cNvPr id="2" name="Swift Logo 1 Dark Green on Peppermint">
            <a:hlinkClick r:id="" action="ppaction://media"/>
            <a:extLst>
              <a:ext uri="{FF2B5EF4-FFF2-40B4-BE49-F238E27FC236}">
                <a16:creationId xmlns:a16="http://schemas.microsoft.com/office/drawing/2014/main" id="{638A8473-6669-4105-B1DE-B3BF2A8143D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0801350" cy="6076950"/>
          </a:xfrm>
          <a:prstGeom prst="rect">
            <a:avLst/>
          </a:prstGeom>
        </p:spPr>
      </p:pic>
    </p:spTree>
    <p:extLst>
      <p:ext uri="{BB962C8B-B14F-4D97-AF65-F5344CB8AC3E}">
        <p14:creationId xmlns:p14="http://schemas.microsoft.com/office/powerpoint/2010/main" val="16940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repeatCount="indefinite" fill="hold" display="0">
                  <p:stCondLst>
                    <p:cond delay="indefinite"/>
                  </p:stCondLst>
                </p:cTn>
                <p:tgtEl>
                  <p:spTgt spid="2"/>
                </p:tgtEl>
              </p:cMediaNode>
            </p:video>
          </p:childTnLst>
        </p:cTn>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blank" preserve="1">
  <p:cSld name="Swift logo on peppermin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AFE0A-E7CC-4B29-8159-52510B014D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14924" y="2271429"/>
            <a:ext cx="4450156" cy="1534092"/>
          </a:xfrm>
          <a:prstGeom prst="rect">
            <a:avLst/>
          </a:prstGeom>
        </p:spPr>
      </p:pic>
    </p:spTree>
    <p:extLst>
      <p:ext uri="{BB962C8B-B14F-4D97-AF65-F5344CB8AC3E}">
        <p14:creationId xmlns:p14="http://schemas.microsoft.com/office/powerpoint/2010/main" val="4840317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1887795"/>
            <a:ext cx="9181148" cy="1302605"/>
          </a:xfrm>
        </p:spPr>
        <p:txBody>
          <a:bodyPr/>
          <a:lstStyle/>
          <a:p>
            <a:r>
              <a:rPr lang="en-US"/>
              <a:t>Click to edit Master title style</a:t>
            </a:r>
          </a:p>
        </p:txBody>
      </p:sp>
      <p:sp>
        <p:nvSpPr>
          <p:cNvPr id="3" name="Subtitle 2"/>
          <p:cNvSpPr>
            <a:spLocks noGrp="1"/>
          </p:cNvSpPr>
          <p:nvPr>
            <p:ph type="subTitle" idx="1"/>
          </p:nvPr>
        </p:nvSpPr>
        <p:spPr>
          <a:xfrm>
            <a:off x="1620203" y="3443605"/>
            <a:ext cx="7560945" cy="1552998"/>
          </a:xfrm>
        </p:spPr>
        <p:txBody>
          <a:bodyPr/>
          <a:lstStyle>
            <a:lvl1pPr marL="0" indent="0" algn="ctr">
              <a:buNone/>
              <a:defRPr>
                <a:solidFill>
                  <a:schemeClr val="tx1">
                    <a:tint val="75000"/>
                  </a:schemeClr>
                </a:solidFill>
              </a:defRPr>
            </a:lvl1pPr>
            <a:lvl2pPr marL="405033" indent="0" algn="ctr">
              <a:buNone/>
              <a:defRPr>
                <a:solidFill>
                  <a:schemeClr val="tx1">
                    <a:tint val="75000"/>
                  </a:schemeClr>
                </a:solidFill>
              </a:defRPr>
            </a:lvl2pPr>
            <a:lvl3pPr marL="810067" indent="0" algn="ctr">
              <a:buNone/>
              <a:defRPr>
                <a:solidFill>
                  <a:schemeClr val="tx1">
                    <a:tint val="75000"/>
                  </a:schemeClr>
                </a:solidFill>
              </a:defRPr>
            </a:lvl3pPr>
            <a:lvl4pPr marL="1215100" indent="0" algn="ctr">
              <a:buNone/>
              <a:defRPr>
                <a:solidFill>
                  <a:schemeClr val="tx1">
                    <a:tint val="75000"/>
                  </a:schemeClr>
                </a:solidFill>
              </a:defRPr>
            </a:lvl4pPr>
            <a:lvl5pPr marL="1620134" indent="0" algn="ctr">
              <a:buNone/>
              <a:defRPr>
                <a:solidFill>
                  <a:schemeClr val="tx1">
                    <a:tint val="75000"/>
                  </a:schemeClr>
                </a:solidFill>
              </a:defRPr>
            </a:lvl5pPr>
            <a:lvl6pPr marL="2025167" indent="0" algn="ctr">
              <a:buNone/>
              <a:defRPr>
                <a:solidFill>
                  <a:schemeClr val="tx1">
                    <a:tint val="75000"/>
                  </a:schemeClr>
                </a:solidFill>
              </a:defRPr>
            </a:lvl6pPr>
            <a:lvl7pPr marL="2430201" indent="0" algn="ctr">
              <a:buNone/>
              <a:defRPr>
                <a:solidFill>
                  <a:schemeClr val="tx1">
                    <a:tint val="75000"/>
                  </a:schemeClr>
                </a:solidFill>
              </a:defRPr>
            </a:lvl7pPr>
            <a:lvl8pPr marL="2835234" indent="0" algn="ctr">
              <a:buNone/>
              <a:defRPr>
                <a:solidFill>
                  <a:schemeClr val="tx1">
                    <a:tint val="75000"/>
                  </a:schemeClr>
                </a:solidFill>
              </a:defRPr>
            </a:lvl8pPr>
            <a:lvl9pPr marL="32402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Global webinar for third-party providers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809096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Global webinar for third-party providers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537377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3905004"/>
            <a:ext cx="9181148" cy="1206950"/>
          </a:xfrm>
        </p:spPr>
        <p:txBody>
          <a:bodyPr anchor="t"/>
          <a:lstStyle>
            <a:lvl1pPr algn="l">
              <a:defRPr sz="3544" b="1" cap="all"/>
            </a:lvl1pPr>
          </a:lstStyle>
          <a:p>
            <a:r>
              <a:rPr lang="en-US"/>
              <a:t>Click to edit Master title style</a:t>
            </a:r>
          </a:p>
        </p:txBody>
      </p:sp>
      <p:sp>
        <p:nvSpPr>
          <p:cNvPr id="3" name="Text Placeholder 2"/>
          <p:cNvSpPr>
            <a:spLocks noGrp="1"/>
          </p:cNvSpPr>
          <p:nvPr>
            <p:ph type="body" idx="1"/>
          </p:nvPr>
        </p:nvSpPr>
        <p:spPr>
          <a:xfrm>
            <a:off x="853232" y="2575671"/>
            <a:ext cx="9181148" cy="1329332"/>
          </a:xfrm>
        </p:spPr>
        <p:txBody>
          <a:bodyPr anchor="b"/>
          <a:lstStyle>
            <a:lvl1pPr marL="0" indent="0">
              <a:buNone/>
              <a:defRPr sz="1772">
                <a:solidFill>
                  <a:schemeClr val="tx1">
                    <a:tint val="75000"/>
                  </a:schemeClr>
                </a:solidFill>
              </a:defRPr>
            </a:lvl1pPr>
            <a:lvl2pPr marL="405033" indent="0">
              <a:buNone/>
              <a:defRPr sz="1595">
                <a:solidFill>
                  <a:schemeClr val="tx1">
                    <a:tint val="75000"/>
                  </a:schemeClr>
                </a:solidFill>
              </a:defRPr>
            </a:lvl2pPr>
            <a:lvl3pPr marL="810067" indent="0">
              <a:buNone/>
              <a:defRPr sz="1417">
                <a:solidFill>
                  <a:schemeClr val="tx1">
                    <a:tint val="75000"/>
                  </a:schemeClr>
                </a:solidFill>
              </a:defRPr>
            </a:lvl3pPr>
            <a:lvl4pPr marL="1215100" indent="0">
              <a:buNone/>
              <a:defRPr sz="1240">
                <a:solidFill>
                  <a:schemeClr val="tx1">
                    <a:tint val="75000"/>
                  </a:schemeClr>
                </a:solidFill>
              </a:defRPr>
            </a:lvl4pPr>
            <a:lvl5pPr marL="1620134" indent="0">
              <a:buNone/>
              <a:defRPr sz="1240">
                <a:solidFill>
                  <a:schemeClr val="tx1">
                    <a:tint val="75000"/>
                  </a:schemeClr>
                </a:solidFill>
              </a:defRPr>
            </a:lvl5pPr>
            <a:lvl6pPr marL="2025167" indent="0">
              <a:buNone/>
              <a:defRPr sz="1240">
                <a:solidFill>
                  <a:schemeClr val="tx1">
                    <a:tint val="75000"/>
                  </a:schemeClr>
                </a:solidFill>
              </a:defRPr>
            </a:lvl6pPr>
            <a:lvl7pPr marL="2430201" indent="0">
              <a:buNone/>
              <a:defRPr sz="1240">
                <a:solidFill>
                  <a:schemeClr val="tx1">
                    <a:tint val="75000"/>
                  </a:schemeClr>
                </a:solidFill>
              </a:defRPr>
            </a:lvl7pPr>
            <a:lvl8pPr marL="2835234" indent="0">
              <a:buNone/>
              <a:defRPr sz="1240">
                <a:solidFill>
                  <a:schemeClr val="tx1">
                    <a:tint val="75000"/>
                  </a:schemeClr>
                </a:solidFill>
              </a:defRPr>
            </a:lvl8pPr>
            <a:lvl9pPr marL="3240268" indent="0">
              <a:buNone/>
              <a:defRPr sz="1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Global webinar for third-party providers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282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61623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417956"/>
            <a:ext cx="4770596" cy="4010506"/>
          </a:xfrm>
        </p:spPr>
        <p:txBody>
          <a:bodyPr/>
          <a:lstStyle>
            <a:lvl1pPr>
              <a:defRPr sz="2481"/>
            </a:lvl1pPr>
            <a:lvl2pPr>
              <a:defRPr sz="2126"/>
            </a:lvl2pPr>
            <a:lvl3pPr>
              <a:defRPr sz="1772"/>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90686" y="1417956"/>
            <a:ext cx="4770596" cy="4010506"/>
          </a:xfrm>
        </p:spPr>
        <p:txBody>
          <a:bodyPr/>
          <a:lstStyle>
            <a:lvl1pPr>
              <a:defRPr sz="2481"/>
            </a:lvl1pPr>
            <a:lvl2pPr>
              <a:defRPr sz="2126"/>
            </a:lvl2pPr>
            <a:lvl3pPr>
              <a:defRPr sz="1772"/>
            </a:lvl3pPr>
            <a:lvl4pPr>
              <a:defRPr sz="1595"/>
            </a:lvl4pPr>
            <a:lvl5pPr>
              <a:defRPr sz="1595"/>
            </a:lvl5pPr>
            <a:lvl6pPr>
              <a:defRPr sz="1595"/>
            </a:lvl6pPr>
            <a:lvl7pPr>
              <a:defRPr sz="1595"/>
            </a:lvl7pPr>
            <a:lvl8pPr>
              <a:defRPr sz="1595"/>
            </a:lvl8pPr>
            <a:lvl9pPr>
              <a:defRPr sz="15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Global webinar for third-party providers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34367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360281"/>
            <a:ext cx="4772472" cy="566900"/>
          </a:xfrm>
        </p:spPr>
        <p:txBody>
          <a:bodyPr anchor="b"/>
          <a:lstStyle>
            <a:lvl1pPr marL="0" indent="0">
              <a:buNone/>
              <a:defRPr sz="2126" b="1"/>
            </a:lvl1pPr>
            <a:lvl2pPr marL="405033" indent="0">
              <a:buNone/>
              <a:defRPr sz="1772" b="1"/>
            </a:lvl2pPr>
            <a:lvl3pPr marL="810067" indent="0">
              <a:buNone/>
              <a:defRPr sz="1595" b="1"/>
            </a:lvl3pPr>
            <a:lvl4pPr marL="1215100" indent="0">
              <a:buNone/>
              <a:defRPr sz="1417" b="1"/>
            </a:lvl4pPr>
            <a:lvl5pPr marL="1620134" indent="0">
              <a:buNone/>
              <a:defRPr sz="1417" b="1"/>
            </a:lvl5pPr>
            <a:lvl6pPr marL="2025167" indent="0">
              <a:buNone/>
              <a:defRPr sz="1417" b="1"/>
            </a:lvl6pPr>
            <a:lvl7pPr marL="2430201" indent="0">
              <a:buNone/>
              <a:defRPr sz="1417" b="1"/>
            </a:lvl7pPr>
            <a:lvl8pPr marL="2835234" indent="0">
              <a:buNone/>
              <a:defRPr sz="1417" b="1"/>
            </a:lvl8pPr>
            <a:lvl9pPr marL="3240268" indent="0">
              <a:buNone/>
              <a:defRPr sz="1417" b="1"/>
            </a:lvl9pPr>
          </a:lstStyle>
          <a:p>
            <a:pPr lvl="0"/>
            <a:r>
              <a:rPr lang="en-US"/>
              <a:t>Click to edit Master text styles</a:t>
            </a:r>
          </a:p>
        </p:txBody>
      </p:sp>
      <p:sp>
        <p:nvSpPr>
          <p:cNvPr id="4" name="Content Placeholder 3"/>
          <p:cNvSpPr>
            <a:spLocks noGrp="1"/>
          </p:cNvSpPr>
          <p:nvPr>
            <p:ph sz="half" idx="2"/>
          </p:nvPr>
        </p:nvSpPr>
        <p:spPr>
          <a:xfrm>
            <a:off x="540068" y="1927181"/>
            <a:ext cx="4772472" cy="3501280"/>
          </a:xfrm>
        </p:spPr>
        <p:txBody>
          <a:bodyPr/>
          <a:lstStyle>
            <a:lvl1pPr>
              <a:defRPr sz="2126"/>
            </a:lvl1pPr>
            <a:lvl2pPr>
              <a:defRPr sz="1772"/>
            </a:lvl2pPr>
            <a:lvl3pPr>
              <a:defRPr sz="1595"/>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938" y="1360281"/>
            <a:ext cx="4774346" cy="566900"/>
          </a:xfrm>
        </p:spPr>
        <p:txBody>
          <a:bodyPr anchor="b"/>
          <a:lstStyle>
            <a:lvl1pPr marL="0" indent="0">
              <a:buNone/>
              <a:defRPr sz="2126" b="1"/>
            </a:lvl1pPr>
            <a:lvl2pPr marL="405033" indent="0">
              <a:buNone/>
              <a:defRPr sz="1772" b="1"/>
            </a:lvl2pPr>
            <a:lvl3pPr marL="810067" indent="0">
              <a:buNone/>
              <a:defRPr sz="1595" b="1"/>
            </a:lvl3pPr>
            <a:lvl4pPr marL="1215100" indent="0">
              <a:buNone/>
              <a:defRPr sz="1417" b="1"/>
            </a:lvl4pPr>
            <a:lvl5pPr marL="1620134" indent="0">
              <a:buNone/>
              <a:defRPr sz="1417" b="1"/>
            </a:lvl5pPr>
            <a:lvl6pPr marL="2025167" indent="0">
              <a:buNone/>
              <a:defRPr sz="1417" b="1"/>
            </a:lvl6pPr>
            <a:lvl7pPr marL="2430201" indent="0">
              <a:buNone/>
              <a:defRPr sz="1417" b="1"/>
            </a:lvl7pPr>
            <a:lvl8pPr marL="2835234" indent="0">
              <a:buNone/>
              <a:defRPr sz="1417" b="1"/>
            </a:lvl8pPr>
            <a:lvl9pPr marL="3240268" indent="0">
              <a:buNone/>
              <a:defRPr sz="1417" b="1"/>
            </a:lvl9pPr>
          </a:lstStyle>
          <a:p>
            <a:pPr lvl="0"/>
            <a:r>
              <a:rPr lang="en-US"/>
              <a:t>Click to edit Master text styles</a:t>
            </a:r>
          </a:p>
        </p:txBody>
      </p:sp>
      <p:sp>
        <p:nvSpPr>
          <p:cNvPr id="6" name="Content Placeholder 5"/>
          <p:cNvSpPr>
            <a:spLocks noGrp="1"/>
          </p:cNvSpPr>
          <p:nvPr>
            <p:ph sz="quarter" idx="4"/>
          </p:nvPr>
        </p:nvSpPr>
        <p:spPr>
          <a:xfrm>
            <a:off x="5486938" y="1927181"/>
            <a:ext cx="4774346" cy="3501280"/>
          </a:xfrm>
        </p:spPr>
        <p:txBody>
          <a:bodyPr/>
          <a:lstStyle>
            <a:lvl1pPr>
              <a:defRPr sz="2126"/>
            </a:lvl1pPr>
            <a:lvl2pPr>
              <a:defRPr sz="1772"/>
            </a:lvl2pPr>
            <a:lvl3pPr>
              <a:defRPr sz="1595"/>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Global webinar for third-party providers</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513527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Global webinar for third-party providers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14456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Global webinar for third-party providers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4741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68" y="241953"/>
            <a:ext cx="3553570" cy="1029705"/>
          </a:xfrm>
        </p:spPr>
        <p:txBody>
          <a:bodyPr anchor="b"/>
          <a:lstStyle>
            <a:lvl1pPr algn="l">
              <a:defRPr sz="1772" b="1"/>
            </a:lvl1pPr>
          </a:lstStyle>
          <a:p>
            <a:r>
              <a:rPr lang="en-US"/>
              <a:t>Click to edit Master title style</a:t>
            </a:r>
          </a:p>
        </p:txBody>
      </p:sp>
      <p:sp>
        <p:nvSpPr>
          <p:cNvPr id="3" name="Content Placeholder 2"/>
          <p:cNvSpPr>
            <a:spLocks noGrp="1"/>
          </p:cNvSpPr>
          <p:nvPr>
            <p:ph idx="1"/>
          </p:nvPr>
        </p:nvSpPr>
        <p:spPr>
          <a:xfrm>
            <a:off x="4223028" y="241954"/>
            <a:ext cx="6038255" cy="5186508"/>
          </a:xfrm>
        </p:spPr>
        <p:txBody>
          <a:bodyPr/>
          <a:lstStyle>
            <a:lvl1pPr>
              <a:defRPr sz="2835"/>
            </a:lvl1pPr>
            <a:lvl2pPr>
              <a:defRPr sz="2481"/>
            </a:lvl2pPr>
            <a:lvl3pPr>
              <a:defRPr sz="2126"/>
            </a:lvl3pPr>
            <a:lvl4pPr>
              <a:defRPr sz="1772"/>
            </a:lvl4pPr>
            <a:lvl5pPr>
              <a:defRPr sz="1772"/>
            </a:lvl5pPr>
            <a:lvl6pPr>
              <a:defRPr sz="1772"/>
            </a:lvl6pPr>
            <a:lvl7pPr>
              <a:defRPr sz="1772"/>
            </a:lvl7pPr>
            <a:lvl8pPr>
              <a:defRPr sz="1772"/>
            </a:lvl8pPr>
            <a:lvl9pPr>
              <a:defRPr sz="17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0068" y="1271659"/>
            <a:ext cx="3553570" cy="4156803"/>
          </a:xfrm>
        </p:spPr>
        <p:txBody>
          <a:bodyPr/>
          <a:lstStyle>
            <a:lvl1pPr marL="0" indent="0">
              <a:buNone/>
              <a:defRPr sz="1240"/>
            </a:lvl1pPr>
            <a:lvl2pPr marL="405033" indent="0">
              <a:buNone/>
              <a:defRPr sz="1063"/>
            </a:lvl2pPr>
            <a:lvl3pPr marL="810067" indent="0">
              <a:buNone/>
              <a:defRPr sz="886"/>
            </a:lvl3pPr>
            <a:lvl4pPr marL="1215100" indent="0">
              <a:buNone/>
              <a:defRPr sz="797"/>
            </a:lvl4pPr>
            <a:lvl5pPr marL="1620134" indent="0">
              <a:buNone/>
              <a:defRPr sz="797"/>
            </a:lvl5pPr>
            <a:lvl6pPr marL="2025167" indent="0">
              <a:buNone/>
              <a:defRPr sz="797"/>
            </a:lvl6pPr>
            <a:lvl7pPr marL="2430201" indent="0">
              <a:buNone/>
              <a:defRPr sz="797"/>
            </a:lvl7pPr>
            <a:lvl8pPr marL="2835234" indent="0">
              <a:buNone/>
              <a:defRPr sz="797"/>
            </a:lvl8pPr>
            <a:lvl9pPr marL="3240268" indent="0">
              <a:buNone/>
              <a:defRPr sz="79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Global webinar for third-party providers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05891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0" y="4253865"/>
            <a:ext cx="6480810" cy="502193"/>
          </a:xfrm>
        </p:spPr>
        <p:txBody>
          <a:bodyPr anchor="b"/>
          <a:lstStyle>
            <a:lvl1pPr algn="l">
              <a:defRPr sz="1772" b="1"/>
            </a:lvl1pPr>
          </a:lstStyle>
          <a:p>
            <a:r>
              <a:rPr lang="en-US"/>
              <a:t>Click to edit Master title style</a:t>
            </a:r>
          </a:p>
        </p:txBody>
      </p:sp>
      <p:sp>
        <p:nvSpPr>
          <p:cNvPr id="3" name="Picture Placeholder 2"/>
          <p:cNvSpPr>
            <a:spLocks noGrp="1"/>
          </p:cNvSpPr>
          <p:nvPr>
            <p:ph type="pic" idx="1"/>
          </p:nvPr>
        </p:nvSpPr>
        <p:spPr>
          <a:xfrm>
            <a:off x="2117140" y="542987"/>
            <a:ext cx="6480810" cy="3646170"/>
          </a:xfrm>
        </p:spPr>
        <p:txBody>
          <a:bodyPr/>
          <a:lstStyle>
            <a:lvl1pPr marL="0" indent="0">
              <a:buNone/>
              <a:defRPr sz="2835"/>
            </a:lvl1pPr>
            <a:lvl2pPr marL="405033" indent="0">
              <a:buNone/>
              <a:defRPr sz="2481"/>
            </a:lvl2pPr>
            <a:lvl3pPr marL="810067" indent="0">
              <a:buNone/>
              <a:defRPr sz="2126"/>
            </a:lvl3pPr>
            <a:lvl4pPr marL="1215100" indent="0">
              <a:buNone/>
              <a:defRPr sz="1772"/>
            </a:lvl4pPr>
            <a:lvl5pPr marL="1620134" indent="0">
              <a:buNone/>
              <a:defRPr sz="1772"/>
            </a:lvl5pPr>
            <a:lvl6pPr marL="2025167" indent="0">
              <a:buNone/>
              <a:defRPr sz="1772"/>
            </a:lvl6pPr>
            <a:lvl7pPr marL="2430201" indent="0">
              <a:buNone/>
              <a:defRPr sz="1772"/>
            </a:lvl7pPr>
            <a:lvl8pPr marL="2835234" indent="0">
              <a:buNone/>
              <a:defRPr sz="1772"/>
            </a:lvl8pPr>
            <a:lvl9pPr marL="3240268" indent="0">
              <a:buNone/>
              <a:defRPr sz="1772"/>
            </a:lvl9pPr>
          </a:lstStyle>
          <a:p>
            <a:endParaRPr lang="en-US"/>
          </a:p>
        </p:txBody>
      </p:sp>
      <p:sp>
        <p:nvSpPr>
          <p:cNvPr id="4" name="Text Placeholder 3"/>
          <p:cNvSpPr>
            <a:spLocks noGrp="1"/>
          </p:cNvSpPr>
          <p:nvPr>
            <p:ph type="body" sz="half" idx="2"/>
          </p:nvPr>
        </p:nvSpPr>
        <p:spPr>
          <a:xfrm>
            <a:off x="2117140" y="4756058"/>
            <a:ext cx="6480810" cy="713197"/>
          </a:xfrm>
        </p:spPr>
        <p:txBody>
          <a:bodyPr/>
          <a:lstStyle>
            <a:lvl1pPr marL="0" indent="0">
              <a:buNone/>
              <a:defRPr sz="1240"/>
            </a:lvl1pPr>
            <a:lvl2pPr marL="405033" indent="0">
              <a:buNone/>
              <a:defRPr sz="1063"/>
            </a:lvl2pPr>
            <a:lvl3pPr marL="810067" indent="0">
              <a:buNone/>
              <a:defRPr sz="886"/>
            </a:lvl3pPr>
            <a:lvl4pPr marL="1215100" indent="0">
              <a:buNone/>
              <a:defRPr sz="797"/>
            </a:lvl4pPr>
            <a:lvl5pPr marL="1620134" indent="0">
              <a:buNone/>
              <a:defRPr sz="797"/>
            </a:lvl5pPr>
            <a:lvl6pPr marL="2025167" indent="0">
              <a:buNone/>
              <a:defRPr sz="797"/>
            </a:lvl6pPr>
            <a:lvl7pPr marL="2430201" indent="0">
              <a:buNone/>
              <a:defRPr sz="797"/>
            </a:lvl7pPr>
            <a:lvl8pPr marL="2835234" indent="0">
              <a:buNone/>
              <a:defRPr sz="797"/>
            </a:lvl8pPr>
            <a:lvl9pPr marL="3240268" indent="0">
              <a:buNone/>
              <a:defRPr sz="79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Global webinar for third-party providers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50529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Global webinar for third-party providers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914399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43361"/>
            <a:ext cx="2430304" cy="51851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67" y="243361"/>
            <a:ext cx="7110889" cy="51851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Global webinar for third-party providers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951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249654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29425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85361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378358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628520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482615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293839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381261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74792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022168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53009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7239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White and Full Bleed Imag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253D75-D37B-26DE-1E24-3909A732E4F7}"/>
              </a:ext>
            </a:extLst>
          </p:cNvPr>
          <p:cNvSpPr>
            <a:spLocks noGrp="1"/>
          </p:cNvSpPr>
          <p:nvPr>
            <p:ph type="body" sz="quarter" idx="13"/>
          </p:nvPr>
        </p:nvSpPr>
        <p:spPr>
          <a:xfrm>
            <a:off x="1833979" y="296669"/>
            <a:ext cx="8624203" cy="717750"/>
          </a:xfrm>
        </p:spPr>
        <p:txBody>
          <a:bodyPr/>
          <a:lstStyle>
            <a:lvl1pPr marL="0" indent="0">
              <a:spcBef>
                <a:spcPts val="0"/>
              </a:spcBef>
              <a:buNone/>
              <a:defRPr sz="1595" b="1" spc="-18" baseline="0">
                <a:solidFill>
                  <a:schemeClr val="bg1"/>
                </a:solidFill>
              </a:defRPr>
            </a:lvl1pPr>
            <a:lvl2pPr marL="0" indent="0">
              <a:spcBef>
                <a:spcPts val="0"/>
              </a:spcBef>
              <a:buNone/>
              <a:defRPr sz="1595" spc="-18" baseline="0">
                <a:solidFill>
                  <a:schemeClr val="bg1"/>
                </a:solidFill>
              </a:defRPr>
            </a:lvl2pPr>
            <a:lvl3pPr marL="446494" indent="0">
              <a:buNone/>
              <a:defRPr>
                <a:solidFill>
                  <a:srgbClr val="FF0000"/>
                </a:solidFill>
              </a:defRPr>
            </a:lvl3pPr>
            <a:lvl4pPr marL="574063" indent="0">
              <a:buNone/>
              <a:defRPr>
                <a:solidFill>
                  <a:srgbClr val="FF0000"/>
                </a:solidFill>
              </a:defRPr>
            </a:lvl4pPr>
            <a:lvl5pPr marL="701633" indent="0">
              <a:buNone/>
              <a:defRPr>
                <a:solidFill>
                  <a:srgbClr val="FF0000"/>
                </a:solidFill>
              </a:defRPr>
            </a:lvl5pPr>
          </a:lstStyle>
          <a:p>
            <a:pPr lvl="0"/>
            <a:r>
              <a:rPr lang="en-US"/>
              <a:t>Click to edit Master text styles</a:t>
            </a:r>
          </a:p>
          <a:p>
            <a:pPr lvl="1"/>
            <a:r>
              <a:rPr lang="en-US"/>
              <a:t>Second level</a:t>
            </a:r>
          </a:p>
        </p:txBody>
      </p:sp>
      <p:sp>
        <p:nvSpPr>
          <p:cNvPr id="2" name="Date Placeholder 1">
            <a:extLst>
              <a:ext uri="{FF2B5EF4-FFF2-40B4-BE49-F238E27FC236}">
                <a16:creationId xmlns:a16="http://schemas.microsoft.com/office/drawing/2014/main" id="{77E40DE3-46A4-830F-E833-6FFDB1982BB8}"/>
              </a:ext>
            </a:extLst>
          </p:cNvPr>
          <p:cNvSpPr>
            <a:spLocks noGrp="1"/>
          </p:cNvSpPr>
          <p:nvPr>
            <p:ph type="dt" sz="half" idx="18"/>
          </p:nvPr>
        </p:nvSpPr>
        <p:spPr/>
        <p:txBody>
          <a:bodyPr/>
          <a:lstStyle>
            <a:lvl1pPr>
              <a:defRPr>
                <a:solidFill>
                  <a:schemeClr val="bg1"/>
                </a:solidFill>
              </a:defRPr>
            </a:lvl1pPr>
          </a:lstStyle>
          <a:p>
            <a:endParaRPr lang="en-GB" dirty="0"/>
          </a:p>
        </p:txBody>
      </p:sp>
      <p:sp>
        <p:nvSpPr>
          <p:cNvPr id="3" name="Footer Placeholder 2">
            <a:extLst>
              <a:ext uri="{FF2B5EF4-FFF2-40B4-BE49-F238E27FC236}">
                <a16:creationId xmlns:a16="http://schemas.microsoft.com/office/drawing/2014/main" id="{97EC194F-BE9B-6FA6-BAF5-4F605255C601}"/>
              </a:ext>
            </a:extLst>
          </p:cNvPr>
          <p:cNvSpPr>
            <a:spLocks noGrp="1"/>
          </p:cNvSpPr>
          <p:nvPr>
            <p:ph type="ftr" sz="quarter" idx="19"/>
          </p:nvPr>
        </p:nvSpPr>
        <p:spPr/>
        <p:txBody>
          <a:bodyPr/>
          <a:lstStyle>
            <a:lvl1pPr>
              <a:defRPr>
                <a:solidFill>
                  <a:schemeClr val="bg1"/>
                </a:solidFill>
              </a:defRPr>
            </a:lvl1pPr>
          </a:lstStyle>
          <a:p>
            <a:r>
              <a:rPr lang="en-US"/>
              <a:t>Global webinar for third-party providers</a:t>
            </a:r>
            <a:endParaRPr lang="en-GB" dirty="0"/>
          </a:p>
        </p:txBody>
      </p:sp>
      <p:sp>
        <p:nvSpPr>
          <p:cNvPr id="7" name="Slide Number Placeholder 6">
            <a:extLst>
              <a:ext uri="{FF2B5EF4-FFF2-40B4-BE49-F238E27FC236}">
                <a16:creationId xmlns:a16="http://schemas.microsoft.com/office/drawing/2014/main" id="{1EF6DD61-FE3A-C9EB-F92A-33017AA64480}"/>
              </a:ext>
            </a:extLst>
          </p:cNvPr>
          <p:cNvSpPr>
            <a:spLocks noGrp="1"/>
          </p:cNvSpPr>
          <p:nvPr>
            <p:ph type="sldNum" sz="quarter" idx="20"/>
          </p:nvPr>
        </p:nvSpPr>
        <p:spPr/>
        <p:txBody>
          <a:bodyPr/>
          <a:lstStyle>
            <a:lvl1pPr>
              <a:defRPr>
                <a:solidFill>
                  <a:schemeClr val="bg1"/>
                </a:solidFill>
              </a:defRPr>
            </a:lvl1pPr>
          </a:lstStyle>
          <a:p>
            <a:r>
              <a:rPr lang="en-GB"/>
              <a:t>Page </a:t>
            </a:r>
            <a:fld id="{12F85B76-E480-4901-BAB3-25AC276908A3}" type="slidenum">
              <a:rPr lang="en-GB" smtClean="0"/>
              <a:pPr/>
              <a:t>‹#›</a:t>
            </a:fld>
            <a:endParaRPr lang="en-GB" dirty="0"/>
          </a:p>
        </p:txBody>
      </p:sp>
      <p:pic>
        <p:nvPicPr>
          <p:cNvPr id="4" name="Graphic 3">
            <a:extLst>
              <a:ext uri="{FF2B5EF4-FFF2-40B4-BE49-F238E27FC236}">
                <a16:creationId xmlns:a16="http://schemas.microsoft.com/office/drawing/2014/main" id="{353FBCD4-F63E-8984-80DF-E20CB3ED4E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762" y="5370341"/>
            <a:ext cx="1065570" cy="365227"/>
          </a:xfrm>
          <a:prstGeom prst="rect">
            <a:avLst/>
          </a:prstGeom>
        </p:spPr>
      </p:pic>
      <p:cxnSp>
        <p:nvCxnSpPr>
          <p:cNvPr id="5" name="Straight Connector 4">
            <a:extLst>
              <a:ext uri="{FF2B5EF4-FFF2-40B4-BE49-F238E27FC236}">
                <a16:creationId xmlns:a16="http://schemas.microsoft.com/office/drawing/2014/main" id="{07A9CD2E-B3D2-8FC7-A6FF-706E4813FC06}"/>
              </a:ext>
            </a:extLst>
          </p:cNvPr>
          <p:cNvCxnSpPr>
            <a:cxnSpLocks/>
          </p:cNvCxnSpPr>
          <p:nvPr userDrawn="1"/>
        </p:nvCxnSpPr>
        <p:spPr>
          <a:xfrm>
            <a:off x="1665208" y="341829"/>
            <a:ext cx="0" cy="5393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0C66791-0573-6BE0-42E8-0021346897A9}"/>
              </a:ext>
            </a:extLst>
          </p:cNvPr>
          <p:cNvCxnSpPr/>
          <p:nvPr userDrawn="1"/>
        </p:nvCxnSpPr>
        <p:spPr>
          <a:xfrm>
            <a:off x="341762" y="1683821"/>
            <a:ext cx="1154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001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334818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880956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539363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935792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32412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c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006918-82A4-E544-B5D0-8ACFFBF071E2}"/>
              </a:ext>
            </a:extLst>
          </p:cNvPr>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grpSp>
        <p:nvGrpSpPr>
          <p:cNvPr id="4" name="Group 4">
            <a:extLst>
              <a:ext uri="{FF2B5EF4-FFF2-40B4-BE49-F238E27FC236}">
                <a16:creationId xmlns:a16="http://schemas.microsoft.com/office/drawing/2014/main" id="{7497563C-106F-EB49-B2B6-E87D2DECFF53}"/>
              </a:ext>
            </a:extLst>
          </p:cNvPr>
          <p:cNvGrpSpPr>
            <a:grpSpLocks noChangeAspect="1"/>
          </p:cNvGrpSpPr>
          <p:nvPr userDrawn="1"/>
        </p:nvGrpSpPr>
        <p:grpSpPr bwMode="auto">
          <a:xfrm>
            <a:off x="287338" y="5559435"/>
            <a:ext cx="288924" cy="288926"/>
            <a:chOff x="181" y="3502"/>
            <a:chExt cx="182" cy="182"/>
          </a:xfrm>
          <a:solidFill>
            <a:schemeClr val="bg1"/>
          </a:solidFill>
        </p:grpSpPr>
        <p:sp>
          <p:nvSpPr>
            <p:cNvPr id="6" name="Freeform 5">
              <a:extLst>
                <a:ext uri="{FF2B5EF4-FFF2-40B4-BE49-F238E27FC236}">
                  <a16:creationId xmlns:a16="http://schemas.microsoft.com/office/drawing/2014/main" id="{347D8115-2309-B946-98BD-E41EA13C0787}"/>
                </a:ext>
              </a:extLst>
            </p:cNvPr>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7">
              <a:extLst>
                <a:ext uri="{FF2B5EF4-FFF2-40B4-BE49-F238E27FC236}">
                  <a16:creationId xmlns:a16="http://schemas.microsoft.com/office/drawing/2014/main" id="{B138263D-AC15-9042-A1F9-82F3E3963178}"/>
                </a:ext>
              </a:extLst>
            </p:cNvPr>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a:extLst>
                <a:ext uri="{FF2B5EF4-FFF2-40B4-BE49-F238E27FC236}">
                  <a16:creationId xmlns:a16="http://schemas.microsoft.com/office/drawing/2014/main" id="{BC535328-453E-BD41-9DA7-66BAC6C78E13}"/>
                </a:ext>
              </a:extLst>
            </p:cNvPr>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a:extLst>
                <a:ext uri="{FF2B5EF4-FFF2-40B4-BE49-F238E27FC236}">
                  <a16:creationId xmlns:a16="http://schemas.microsoft.com/office/drawing/2014/main" id="{EC6F2637-92E3-AA4B-ACFA-0996D96DD4E2}"/>
                </a:ext>
              </a:extLst>
            </p:cNvPr>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a:extLst>
                <a:ext uri="{FF2B5EF4-FFF2-40B4-BE49-F238E27FC236}">
                  <a16:creationId xmlns:a16="http://schemas.microsoft.com/office/drawing/2014/main" id="{9189A3B0-0824-CF48-8485-25ECDC675FC9}"/>
                </a:ext>
              </a:extLst>
            </p:cNvPr>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a:extLst>
                <a:ext uri="{FF2B5EF4-FFF2-40B4-BE49-F238E27FC236}">
                  <a16:creationId xmlns:a16="http://schemas.microsoft.com/office/drawing/2014/main" id="{23C9C236-E8F3-7140-A1D2-07AB6F9AFEBD}"/>
                </a:ext>
              </a:extLst>
            </p:cNvPr>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91357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280586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4" imgW="470" imgH="469" progId="TCLayout.ActiveDocument.1">
                  <p:embed/>
                </p:oleObj>
              </mc:Choice>
              <mc:Fallback>
                <p:oleObj name="think-cell Slide" r:id="rId4" imgW="470" imgH="469"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Rectangle 20"/>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02934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03014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296509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2651118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7080962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1033072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103481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20426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1936461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2724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87724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04995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80232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12942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72173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4370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492511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dirty="0"/>
              <a:t>This slide can help you create an at a glance slide that can be a summary of your complete presentation. It is equivalent to the table of contents. Make sure you stay clear and short and use from 2 to 7 points.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203136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050599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974043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18732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5551772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dirty="0"/>
              <a:t>Your title – keep it short, size can vary between 14pt and 24pt</a:t>
            </a:r>
            <a:endParaRPr lang="en-GB" kern="0" dirty="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dirty="0" err="1"/>
              <a:t>standardised</a:t>
            </a:r>
            <a:r>
              <a:rPr lang="en-US" dirty="0"/>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2554850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dirty="0"/>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dirty="0"/>
              <a:t>Isaac Asimov</a:t>
            </a:r>
            <a:endParaRPr lang="en-GB"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178637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6165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5366114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1888606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4354349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462765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or Highlight slide Orang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4"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29" name="Group 28"/>
          <p:cNvGrpSpPr/>
          <p:nvPr userDrawn="1"/>
        </p:nvGrpSpPr>
        <p:grpSpPr>
          <a:xfrm>
            <a:off x="286418" y="5558755"/>
            <a:ext cx="288363" cy="288873"/>
            <a:chOff x="1230313" y="1433513"/>
            <a:chExt cx="898525" cy="900113"/>
          </a:xfrm>
        </p:grpSpPr>
        <p:sp>
          <p:nvSpPr>
            <p:cNvPr id="30" name="Freeform 29"/>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03482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sp>
        <p:nvSpPr>
          <p:cNvPr id="4" name="Rectangle 3"/>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150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dirty="0"/>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Month (written), Year</a:t>
            </a:r>
            <a:endParaRPr lang="en-GB" dirty="0"/>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a:t>
            </a:r>
            <a:endParaRPr lang="en-GB" dirty="0"/>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429634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Point second level</a:t>
            </a:r>
          </a:p>
          <a:p>
            <a:pPr lvl="2"/>
            <a:r>
              <a:rPr lang="en-US" dirty="0"/>
              <a:t>Point third level</a:t>
            </a:r>
          </a:p>
          <a:p>
            <a:pPr lvl="3"/>
            <a:r>
              <a:rPr lang="en-US" dirty="0"/>
              <a:t>Point fourth level</a:t>
            </a:r>
          </a:p>
          <a:p>
            <a:pPr lvl="4"/>
            <a:r>
              <a:rPr lang="en-US" dirty="0"/>
              <a:t>Point fifth level</a:t>
            </a:r>
            <a:endParaRPr lang="en-GB" dirty="0"/>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064512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dirty="0"/>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dirty="0"/>
              <a:t>You can use it as divider or highlight slide. Make it short, clear and pretty. If used as a highlight slide, size of the text should be 35pt. If used as a divider slide, content can be much smaller – 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US" dirty="0"/>
          </a:p>
        </p:txBody>
      </p:sp>
    </p:spTree>
    <p:extLst>
      <p:ext uri="{BB962C8B-B14F-4D97-AF65-F5344CB8AC3E}">
        <p14:creationId xmlns:p14="http://schemas.microsoft.com/office/powerpoint/2010/main" val="31163003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658292" y="5592196"/>
            <a:ext cx="567848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3"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sp>
        <p:nvSpPr>
          <p:cNvPr id="4" name="Rectangle 3"/>
          <p:cNvSpPr/>
          <p:nvPr userDrawn="1"/>
        </p:nvSpPr>
        <p:spPr bwMode="auto">
          <a:xfrm>
            <a:off x="0" y="0"/>
            <a:ext cx="10801350" cy="6076950"/>
          </a:xfrm>
          <a:prstGeom prst="rect">
            <a:avLst/>
          </a:prstGeom>
          <a:solidFill>
            <a:srgbClr val="009BBB"/>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5" name="TextBox 4"/>
          <p:cNvSpPr txBox="1"/>
          <p:nvPr userDrawn="1"/>
        </p:nvSpPr>
        <p:spPr>
          <a:xfrm>
            <a:off x="4790673" y="3902571"/>
            <a:ext cx="1220003" cy="276999"/>
          </a:xfrm>
          <a:prstGeom prst="rect">
            <a:avLst/>
          </a:prstGeom>
          <a:noFill/>
          <a:ln>
            <a:noFill/>
          </a:ln>
        </p:spPr>
        <p:txBody>
          <a:bodyPr wrap="square" rtlCol="0">
            <a:spAutoFit/>
          </a:bodyPr>
          <a:lstStyle/>
          <a:p>
            <a:pPr algn="ctr"/>
            <a:r>
              <a:rPr lang="en-GB" sz="1200" dirty="0">
                <a:solidFill>
                  <a:schemeClr val="bg1"/>
                </a:solidFill>
              </a:rPr>
              <a:t>www.swift.com</a:t>
            </a:r>
            <a:endParaRPr lang="en-GB" sz="1050" dirty="0">
              <a:solidFill>
                <a:schemeClr val="bg1"/>
              </a:solidFill>
            </a:endParaRPr>
          </a:p>
        </p:txBody>
      </p:sp>
      <p:grpSp>
        <p:nvGrpSpPr>
          <p:cNvPr id="14" name="Group 13"/>
          <p:cNvGrpSpPr/>
          <p:nvPr userDrawn="1"/>
        </p:nvGrpSpPr>
        <p:grpSpPr>
          <a:xfrm>
            <a:off x="4774949" y="2317121"/>
            <a:ext cx="1251449" cy="1253662"/>
            <a:chOff x="1230313" y="1433513"/>
            <a:chExt cx="898525" cy="900113"/>
          </a:xfrm>
        </p:grpSpPr>
        <p:sp>
          <p:nvSpPr>
            <p:cNvPr id="15" name="Freeform 14"/>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843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insert content zon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Global webinar for third-party providers</a:t>
            </a:r>
            <a:endParaRPr lang="en-GB" dirty="0"/>
          </a:p>
        </p:txBody>
      </p:sp>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dirty="0"/>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6979" tIns="53496" rIns="106979" bIns="53496"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p:txBody>
      </p:sp>
    </p:spTree>
    <p:extLst>
      <p:ext uri="{BB962C8B-B14F-4D97-AF65-F5344CB8AC3E}">
        <p14:creationId xmlns:p14="http://schemas.microsoft.com/office/powerpoint/2010/main" val="42113222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chemeClr val="bg1"/>
                </a:solidFill>
                <a:latin typeface="+mn-lt"/>
              </a:defRPr>
            </a:lvl1pPr>
          </a:lstStyle>
          <a:p>
            <a:r>
              <a:rPr lang="en-US"/>
              <a:t>Keep your title short </a:t>
            </a:r>
            <a:br>
              <a:rPr lang="en-US"/>
            </a:br>
            <a:r>
              <a:rPr lang="en-US"/>
              <a:t>and concise,</a:t>
            </a:r>
            <a:br>
              <a:rPr lang="en-US"/>
            </a:br>
            <a:r>
              <a:rPr lang="en-US"/>
              <a:t>maximum 3 lines</a:t>
            </a:r>
            <a:endParaRPr lang="en-GB"/>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54790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sp>
        <p:nvSpPr>
          <p:cNvPr id="25" name="Rectangle 24"/>
          <p:cNvSpPr/>
          <p:nvPr userDrawn="1"/>
        </p:nvSpPr>
        <p:spPr bwMode="auto">
          <a:xfrm>
            <a:off x="-394" y="0"/>
            <a:ext cx="10801350" cy="6076950"/>
          </a:xfrm>
          <a:prstGeom prst="rect">
            <a:avLst/>
          </a:prstGeom>
          <a:solidFill>
            <a:srgbClr val="A7F2EB"/>
          </a:solidFill>
          <a:ln w="9525" cap="flat" cmpd="sng" algn="ctr">
            <a:noFill/>
            <a:prstDash val="solid"/>
            <a:round/>
            <a:headEnd type="none" w="med" len="med"/>
            <a:tailEnd type="none" w="med" len="med"/>
          </a:ln>
          <a:effectLst/>
        </p:spPr>
        <p:txBody>
          <a:bodyPr vert="horz" wrap="square" lIns="107967" tIns="53983" rIns="107967" bIns="53983" numCol="1" rtlCol="0" anchor="t" anchorCtr="0" compatLnSpc="1">
            <a:prstTxWarp prst="textNoShape">
              <a:avLst/>
            </a:prstTxWarp>
          </a:bodyPr>
          <a:lstStyle/>
          <a:p>
            <a:pPr defTabSz="1079676"/>
            <a:endParaRPr lang="en-GB"/>
          </a:p>
        </p:txBody>
      </p:sp>
      <p:sp>
        <p:nvSpPr>
          <p:cNvPr id="26" name="Title"/>
          <p:cNvSpPr>
            <a:spLocks noGrp="1" noChangeArrowheads="1"/>
          </p:cNvSpPr>
          <p:nvPr>
            <p:ph type="ctrTitle" hasCustomPrompt="1"/>
          </p:nvPr>
        </p:nvSpPr>
        <p:spPr>
          <a:xfrm>
            <a:off x="2598932" y="1484271"/>
            <a:ext cx="7053033" cy="2274284"/>
          </a:xfrm>
        </p:spPr>
        <p:txBody>
          <a:bodyPr/>
          <a:lstStyle>
            <a:lvl1pPr>
              <a:defRPr sz="4000" baseline="0">
                <a:solidFill>
                  <a:srgbClr val="343C3F"/>
                </a:solidFill>
                <a:latin typeface="+mn-lt"/>
              </a:defRPr>
            </a:lvl1pPr>
          </a:lstStyle>
          <a:p>
            <a:r>
              <a:rPr lang="en-US" dirty="0"/>
              <a:t>Keep your title short </a:t>
            </a:r>
            <a:br>
              <a:rPr lang="en-US" dirty="0"/>
            </a:br>
            <a:r>
              <a:rPr lang="en-US" dirty="0"/>
              <a:t>and concise,</a:t>
            </a:r>
            <a:br>
              <a:rPr lang="en-US" dirty="0"/>
            </a:br>
            <a:r>
              <a:rPr lang="en-US" dirty="0"/>
              <a:t>maximum 3 lines</a:t>
            </a:r>
            <a:endParaRPr lang="en-GB" dirty="0"/>
          </a:p>
        </p:txBody>
      </p:sp>
      <p:sp>
        <p:nvSpPr>
          <p:cNvPr id="28" name="Text Placeholder 4"/>
          <p:cNvSpPr>
            <a:spLocks noGrp="1"/>
          </p:cNvSpPr>
          <p:nvPr>
            <p:ph type="body" sz="quarter" idx="12" hasCustomPrompt="1"/>
          </p:nvPr>
        </p:nvSpPr>
        <p:spPr>
          <a:xfrm>
            <a:off x="2592363" y="4898441"/>
            <a:ext cx="2666587" cy="406035"/>
          </a:xfrm>
        </p:spPr>
        <p:txBody>
          <a:bodyPr/>
          <a:lstStyle>
            <a:lvl1pPr>
              <a:defRPr sz="1200" b="0" baseline="0">
                <a:solidFill>
                  <a:srgbClr val="343C3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 Month (written), Year</a:t>
            </a:r>
            <a:endParaRPr lang="en-GB"/>
          </a:p>
        </p:txBody>
      </p:sp>
      <p:sp>
        <p:nvSpPr>
          <p:cNvPr id="30" name="Text Placeholder 4"/>
          <p:cNvSpPr>
            <a:spLocks noGrp="1"/>
          </p:cNvSpPr>
          <p:nvPr>
            <p:ph type="body" sz="quarter" idx="13" hasCustomPrompt="1"/>
          </p:nvPr>
        </p:nvSpPr>
        <p:spPr>
          <a:xfrm>
            <a:off x="2592364" y="3818321"/>
            <a:ext cx="7059050" cy="622059"/>
          </a:xfrm>
        </p:spPr>
        <p:txBody>
          <a:bodyPr/>
          <a:lstStyle>
            <a:lvl1pPr>
              <a:defRPr sz="1800" b="0" baseline="0">
                <a:solidFill>
                  <a:srgbClr val="343C3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Speaker</a:t>
            </a:r>
            <a:endParaRPr lang="en-GB"/>
          </a:p>
        </p:txBody>
      </p:sp>
      <p:grpSp>
        <p:nvGrpSpPr>
          <p:cNvPr id="7" name="Group 6"/>
          <p:cNvGrpSpPr/>
          <p:nvPr userDrawn="1"/>
        </p:nvGrpSpPr>
        <p:grpSpPr>
          <a:xfrm>
            <a:off x="953403" y="1382291"/>
            <a:ext cx="1027123" cy="1028938"/>
            <a:chOff x="1230313" y="1433513"/>
            <a:chExt cx="898525" cy="900113"/>
          </a:xfrm>
          <a:solidFill>
            <a:srgbClr val="343C3F"/>
          </a:solidFill>
        </p:grpSpPr>
        <p:sp>
          <p:nvSpPr>
            <p:cNvPr id="8" name="Freeform 7"/>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54066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3" name="Text Placeholder 2"/>
          <p:cNvSpPr>
            <a:spLocks noGrp="1"/>
          </p:cNvSpPr>
          <p:nvPr>
            <p:ph type="body" sz="quarter" idx="13" hasCustomPrompt="1"/>
          </p:nvPr>
        </p:nvSpPr>
        <p:spPr>
          <a:xfrm>
            <a:off x="287338" y="301625"/>
            <a:ext cx="8066087" cy="4681538"/>
          </a:xfrm>
        </p:spPr>
        <p:txBody>
          <a:bodyPr/>
          <a:lstStyle>
            <a:lvl1pPr marL="342900" indent="-342900">
              <a:buFont typeface="Arial" panose="020B0604020202020204" pitchFamily="34" charset="0"/>
              <a:buChar char="−"/>
              <a:defRPr sz="2000"/>
            </a:lvl1pPr>
            <a:lvl2pPr>
              <a:defRPr sz="1600" baseline="0"/>
            </a:lvl2pPr>
            <a:lvl3pPr marL="528607" indent="0">
              <a:buFont typeface="Arial" panose="020B0604020202020204" pitchFamily="34" charset="0"/>
              <a:buNone/>
              <a:defRPr sz="1600" baseline="0"/>
            </a:lvl3pPr>
            <a:lvl4pPr>
              <a:defRPr sz="1600"/>
            </a:lvl4pPr>
            <a:lvl5pPr>
              <a:defRPr sz="1400"/>
            </a:lvl5pPr>
          </a:lstStyle>
          <a:p>
            <a:r>
              <a:rPr lang="en-US"/>
              <a:t>This slide can help you create an at a glance slide that can be a summary of your complete presentation. It is equivalent to the table of contents. Make sure you stay clear and short and use from 2 to 7 points.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295297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insert content zon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Content Placeholder 2"/>
          <p:cNvSpPr>
            <a:spLocks noGrp="1"/>
          </p:cNvSpPr>
          <p:nvPr>
            <p:ph sz="quarter" idx="12" hasCustomPrompt="1"/>
          </p:nvPr>
        </p:nvSpPr>
        <p:spPr>
          <a:xfrm>
            <a:off x="287338" y="1022251"/>
            <a:ext cx="8642350" cy="4175671"/>
          </a:xfrm>
        </p:spPr>
        <p:txBody>
          <a:bodyPr/>
          <a:lstStyle>
            <a:lvl1pPr>
              <a:defRPr b="1"/>
            </a:lvl1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18682460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234458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c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85380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dirty="0"/>
              <a:t>Your title – keep it short, size can vary between 14pt and 24pt</a:t>
            </a:r>
            <a:endParaRPr lang="en-GB" kern="0" dirty="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dirty="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dirty="0" err="1"/>
              <a:t>standardised</a:t>
            </a:r>
            <a:r>
              <a:rPr lang="en-US" b="0" dirty="0"/>
              <a:t> financial messages.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6353220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big messag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9"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sz="1800"/>
            </a:lvl1pPr>
          </a:lstStyle>
          <a:p>
            <a:r>
              <a:rPr lang="en-US" kern="0"/>
              <a:t>Your title – keep it short, size can vary between 14pt and 24pt</a:t>
            </a:r>
            <a:endParaRPr lang="en-GB" kern="0"/>
          </a:p>
        </p:txBody>
      </p:sp>
      <p:sp>
        <p:nvSpPr>
          <p:cNvPr id="12" name="Text Placeholder 2"/>
          <p:cNvSpPr>
            <a:spLocks noGrp="1"/>
          </p:cNvSpPr>
          <p:nvPr>
            <p:ph type="body" sz="quarter" idx="12" hasCustomPrompt="1"/>
          </p:nvPr>
        </p:nvSpPr>
        <p:spPr>
          <a:xfrm>
            <a:off x="287338" y="1022251"/>
            <a:ext cx="8641729" cy="4176464"/>
          </a:xfrm>
        </p:spPr>
        <p:txBody>
          <a:bodyPr/>
          <a:lstStyle>
            <a:lvl1pPr>
              <a:defRPr sz="3200"/>
            </a:lvl1pPr>
          </a:lstStyle>
          <a:p>
            <a:pPr lvl="0"/>
            <a:r>
              <a:rPr lang="en-US"/>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err="1"/>
              <a:t>standardised</a:t>
            </a:r>
            <a:r>
              <a:rPr lang="en-US"/>
              <a:t> financial messages. </a:t>
            </a:r>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2126332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5" name="Text Placeholder 4"/>
          <p:cNvSpPr>
            <a:spLocks noGrp="1"/>
          </p:cNvSpPr>
          <p:nvPr>
            <p:ph type="body" sz="quarter" idx="12" hasCustomPrompt="1"/>
          </p:nvPr>
        </p:nvSpPr>
        <p:spPr>
          <a:xfrm>
            <a:off x="658292" y="517525"/>
            <a:ext cx="8064500" cy="3961110"/>
          </a:xfrm>
        </p:spPr>
        <p:txBody>
          <a:bodyPr/>
          <a:lstStyle>
            <a:lvl1pPr>
              <a:defRPr sz="3600" b="0">
                <a:latin typeface="+mj-lt"/>
              </a:defRPr>
            </a:lvl1pPr>
            <a:lvl2pPr>
              <a:defRPr sz="4000" b="1"/>
            </a:lvl2pPr>
            <a:lvl3pPr>
              <a:defRPr sz="4000" b="1"/>
            </a:lvl3pPr>
            <a:lvl4pPr>
              <a:defRPr sz="4000" b="1"/>
            </a:lvl4pPr>
            <a:lvl5pPr>
              <a:defRPr sz="3600" b="1"/>
            </a:lvl5pPr>
          </a:lstStyle>
          <a:p>
            <a:pPr lvl="0"/>
            <a:r>
              <a:rPr lang="en-US"/>
              <a:t>It is change, continuing change, inevitable change, that is the dominant factor in society today. No sensible decision can be made any longer without taking into account not only the world as it is, but the world as it will be.</a:t>
            </a:r>
          </a:p>
        </p:txBody>
      </p:sp>
      <p:sp>
        <p:nvSpPr>
          <p:cNvPr id="3" name="Text Placeholder 2"/>
          <p:cNvSpPr>
            <a:spLocks noGrp="1"/>
          </p:cNvSpPr>
          <p:nvPr>
            <p:ph type="body" sz="quarter" idx="13" hasCustomPrompt="1"/>
          </p:nvPr>
        </p:nvSpPr>
        <p:spPr>
          <a:xfrm>
            <a:off x="658292" y="4622800"/>
            <a:ext cx="8066088" cy="503238"/>
          </a:xfrm>
        </p:spPr>
        <p:txBody>
          <a:bodyPr/>
          <a:lstStyle>
            <a:lvl1pPr marL="285750" indent="-285750">
              <a:buFont typeface="Arial" panose="020B0604020202020204" pitchFamily="34" charset="0"/>
              <a:buChar char="̶"/>
              <a:defRPr b="0"/>
            </a:lvl1pPr>
          </a:lstStyle>
          <a:p>
            <a:pPr lvl="0"/>
            <a:r>
              <a:rPr lang="en-US"/>
              <a:t>Isaac Asimov</a:t>
            </a:r>
            <a:endParaRPr lang="en-GB"/>
          </a:p>
        </p:txBody>
      </p:sp>
      <p:sp>
        <p:nvSpPr>
          <p:cNvPr id="7"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72074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3" name="Text Placeholder 2"/>
          <p:cNvSpPr>
            <a:spLocks noGrp="1"/>
          </p:cNvSpPr>
          <p:nvPr>
            <p:ph type="body" sz="quarter" idx="14" hasCustomPrompt="1"/>
          </p:nvPr>
        </p:nvSpPr>
        <p:spPr>
          <a:xfrm>
            <a:off x="287338" y="1022350"/>
            <a:ext cx="4105275" cy="4032250"/>
          </a:xfrm>
        </p:spPr>
        <p:txBody>
          <a:bodyPr/>
          <a:lstStyle>
            <a:lvl1pPr>
              <a:defRPr sz="1400" b="1"/>
            </a:lvl1pPr>
            <a:lvl2pPr>
              <a:defRPr b="0"/>
            </a:lvl2pPr>
            <a:lvl3pPr marL="744174" indent="-215567">
              <a:buFont typeface="Arial" panose="020B0604020202020204" pitchFamily="34" charset="0"/>
              <a:buChar char="−"/>
              <a:defRPr b="0"/>
            </a:lvl3pPr>
            <a:lvl4pPr>
              <a:defRPr b="0" baseline="0"/>
            </a:lvl4pPr>
            <a:lvl5pPr>
              <a:defRPr b="0"/>
            </a:lvl5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Point second level</a:t>
            </a:r>
          </a:p>
          <a:p>
            <a:pPr lvl="2"/>
            <a:r>
              <a:rPr lang="en-US"/>
              <a:t>Point third level</a:t>
            </a:r>
          </a:p>
          <a:p>
            <a:pPr lvl="3"/>
            <a:r>
              <a:rPr lang="en-US"/>
              <a:t>Point fourth level</a:t>
            </a:r>
          </a:p>
          <a:p>
            <a:pPr lvl="4"/>
            <a:r>
              <a:rPr lang="en-US"/>
              <a:t>Point fifth level</a:t>
            </a:r>
            <a:endParaRPr lang="en-GB"/>
          </a:p>
        </p:txBody>
      </p:sp>
      <p:sp>
        <p:nvSpPr>
          <p:cNvPr id="13" name="Text Placeholder 2"/>
          <p:cNvSpPr>
            <a:spLocks noGrp="1"/>
          </p:cNvSpPr>
          <p:nvPr>
            <p:ph type="body" sz="quarter" idx="15" hasCustomPrompt="1"/>
          </p:nvPr>
        </p:nvSpPr>
        <p:spPr>
          <a:xfrm>
            <a:off x="4787255" y="1022251"/>
            <a:ext cx="4105275"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4343930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2171"/>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1" name="Text Placeholder 2"/>
          <p:cNvSpPr>
            <a:spLocks noGrp="1"/>
          </p:cNvSpPr>
          <p:nvPr>
            <p:ph type="body" sz="quarter" idx="15" hasCustomPrompt="1"/>
          </p:nvPr>
        </p:nvSpPr>
        <p:spPr>
          <a:xfrm>
            <a:off x="287338" y="1022350"/>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
          <p:cNvSpPr>
            <a:spLocks noGrp="1"/>
          </p:cNvSpPr>
          <p:nvPr>
            <p:ph type="body" sz="quarter" idx="16" hasCustomPrompt="1"/>
          </p:nvPr>
        </p:nvSpPr>
        <p:spPr>
          <a:xfrm>
            <a:off x="381649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
          <p:cNvSpPr>
            <a:spLocks noGrp="1"/>
          </p:cNvSpPr>
          <p:nvPr>
            <p:ph type="body" sz="quarter" idx="17" hasCustomPrompt="1"/>
          </p:nvPr>
        </p:nvSpPr>
        <p:spPr>
          <a:xfrm>
            <a:off x="7399789" y="1022251"/>
            <a:ext cx="3097113"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22532654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lvl1pPr>
          </a:lstStyle>
          <a:p>
            <a:fld id="{F17889F7-7963-4A16-ADF8-FEE4D97DC541}" type="slidenum">
              <a:rPr lang="en-GB" smtClean="0"/>
              <a:pPr/>
              <a:t>‹#›</a:t>
            </a:fld>
            <a:endParaRPr lang="en-GB"/>
          </a:p>
        </p:txBody>
      </p:sp>
      <p:sp>
        <p:nvSpPr>
          <p:cNvPr id="12" name="Rectangle 34"/>
          <p:cNvSpPr>
            <a:spLocks noGrp="1" noChangeArrowheads="1"/>
          </p:cNvSpPr>
          <p:nvPr>
            <p:ph type="title" hasCustomPrompt="1"/>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a:defRPr/>
            </a:lvl1pPr>
          </a:lstStyle>
          <a:p>
            <a:r>
              <a:rPr lang="en-US" kern="0"/>
              <a:t>Your title – keep it short, size can vary between 14pt and 24pt</a:t>
            </a:r>
            <a:endParaRPr lang="en-GB" kern="0"/>
          </a:p>
        </p:txBody>
      </p:sp>
      <p:sp>
        <p:nvSpPr>
          <p:cNvPr id="16" name="Text Placeholder 2"/>
          <p:cNvSpPr>
            <a:spLocks noGrp="1"/>
          </p:cNvSpPr>
          <p:nvPr>
            <p:ph type="body" sz="quarter" idx="17" hasCustomPrompt="1"/>
          </p:nvPr>
        </p:nvSpPr>
        <p:spPr>
          <a:xfrm>
            <a:off x="287339" y="1022350"/>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2"/>
          <p:cNvSpPr>
            <a:spLocks noGrp="1"/>
          </p:cNvSpPr>
          <p:nvPr>
            <p:ph type="body" sz="quarter" idx="18" hasCustomPrompt="1"/>
          </p:nvPr>
        </p:nvSpPr>
        <p:spPr>
          <a:xfrm>
            <a:off x="2907997"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2"/>
          <p:cNvSpPr>
            <a:spLocks noGrp="1"/>
          </p:cNvSpPr>
          <p:nvPr>
            <p:ph type="body" sz="quarter" idx="19" hasCustomPrompt="1"/>
          </p:nvPr>
        </p:nvSpPr>
        <p:spPr>
          <a:xfrm>
            <a:off x="5527886"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
          <p:cNvSpPr>
            <a:spLocks noGrp="1"/>
          </p:cNvSpPr>
          <p:nvPr>
            <p:ph type="body" sz="quarter" idx="20" hasCustomPrompt="1"/>
          </p:nvPr>
        </p:nvSpPr>
        <p:spPr>
          <a:xfrm>
            <a:off x="8106758" y="1022251"/>
            <a:ext cx="2407256" cy="4032250"/>
          </a:xfrm>
        </p:spPr>
        <p:txBody>
          <a:bodyPr/>
          <a:lstStyle>
            <a:lvl1pPr>
              <a:defRPr sz="1400"/>
            </a:lvl1pPr>
            <a:lvl3pPr marL="744174" indent="-215567">
              <a:buFont typeface="Arial" panose="020B0604020202020204" pitchFamily="34" charset="0"/>
              <a:buChar char="−"/>
              <a:defRPr/>
            </a:lvl3pPr>
          </a:lstStyle>
          <a:p>
            <a:r>
              <a:rPr lang="en-US" b="0"/>
              <a:t>SWIFT is a member-owned cooperative through which the financial world conducts its business operations with speed, certainty and confidence. More than 10,800 financial institutions and corporations in over 200 countries trust us every day to exchange millions of </a:t>
            </a:r>
            <a:r>
              <a:rPr lang="en-US" b="0" err="1"/>
              <a:t>standardised</a:t>
            </a:r>
            <a:r>
              <a:rPr lang="en-US" b="0"/>
              <a:t> financial messages.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Footer Placeholder 3"/>
          <p:cNvSpPr>
            <a:spLocks noGrp="1"/>
          </p:cNvSpPr>
          <p:nvPr>
            <p:ph type="ftr" sz="quarter" idx="10"/>
          </p:nvPr>
        </p:nvSpPr>
        <p:spPr>
          <a:xfrm>
            <a:off x="658292" y="5592196"/>
            <a:ext cx="8918847" cy="228600"/>
          </a:xfrm>
        </p:spPr>
        <p:txBody>
          <a:bodyPr/>
          <a:lstStyle>
            <a:lvl1pPr>
              <a:defRPr>
                <a:solidFill>
                  <a:schemeClr val="tx2"/>
                </a:solidFill>
              </a:defRPr>
            </a:lvl1pPr>
          </a:lstStyle>
          <a:p>
            <a:r>
              <a:rPr lang="en-US"/>
              <a:t>Global webinar for third-party providers</a:t>
            </a:r>
            <a:endParaRPr lang="en-GB"/>
          </a:p>
        </p:txBody>
      </p:sp>
    </p:spTree>
    <p:extLst>
      <p:ext uri="{BB962C8B-B14F-4D97-AF65-F5344CB8AC3E}">
        <p14:creationId xmlns:p14="http://schemas.microsoft.com/office/powerpoint/2010/main" val="36099490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or Highlight slide Green">
    <p:bg>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8" name="Group 7"/>
          <p:cNvGrpSpPr/>
          <p:nvPr userDrawn="1"/>
        </p:nvGrpSpPr>
        <p:grpSpPr>
          <a:xfrm>
            <a:off x="286418" y="5558755"/>
            <a:ext cx="288363" cy="288873"/>
            <a:chOff x="1230313" y="1433513"/>
            <a:chExt cx="898525" cy="900113"/>
          </a:xfrm>
        </p:grpSpPr>
        <p:sp>
          <p:nvSpPr>
            <p:cNvPr id="9" name="Freeform 8"/>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3247056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6687341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833412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1775859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Divider or Highlight slide Purple">
    <p:spTree>
      <p:nvGrpSpPr>
        <p:cNvPr id="1" name=""/>
        <p:cNvGrpSpPr/>
        <p:nvPr/>
      </p:nvGrpSpPr>
      <p:grpSpPr>
        <a:xfrm>
          <a:off x="0" y="0"/>
          <a:ext cx="0" cy="0"/>
          <a:chOff x="0" y="0"/>
          <a:chExt cx="0" cy="0"/>
        </a:xfrm>
      </p:grpSpPr>
      <p:sp>
        <p:nvSpPr>
          <p:cNvPr id="6" name="Rectangle 5"/>
          <p:cNvSpPr/>
          <p:nvPr userDrawn="1"/>
        </p:nvSpPr>
        <p:spPr bwMode="auto">
          <a:xfrm>
            <a:off x="0" y="0"/>
            <a:ext cx="10801350" cy="6076950"/>
          </a:xfrm>
          <a:prstGeom prst="rect">
            <a:avLst/>
          </a:prstGeom>
          <a:solidFill>
            <a:srgbClr val="82C8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
        <p:nvSpPr>
          <p:cNvPr id="5" name="Slide Number Placeholder 4"/>
          <p:cNvSpPr>
            <a:spLocks noGrp="1"/>
          </p:cNvSpPr>
          <p:nvPr>
            <p:ph type="sldNum" sz="quarter" idx="11"/>
          </p:nvPr>
        </p:nvSpPr>
        <p:spPr>
          <a:xfrm>
            <a:off x="9823251" y="5592196"/>
            <a:ext cx="762000" cy="228600"/>
          </a:xfrm>
        </p:spPr>
        <p:txBody>
          <a:bodyPr/>
          <a:lstStyle>
            <a:lvl1pPr algn="r">
              <a:defRPr>
                <a:solidFill>
                  <a:schemeClr val="bg1"/>
                </a:solidFill>
              </a:defRPr>
            </a:lvl1pPr>
          </a:lstStyle>
          <a:p>
            <a:fld id="{F17889F7-7963-4A16-ADF8-FEE4D97DC541}" type="slidenum">
              <a:rPr lang="en-GB" smtClean="0"/>
              <a:pPr/>
              <a:t>‹#›</a:t>
            </a:fld>
            <a:endParaRPr lang="en-GB"/>
          </a:p>
        </p:txBody>
      </p:sp>
      <p:grpSp>
        <p:nvGrpSpPr>
          <p:cNvPr id="15" name="Group 14"/>
          <p:cNvGrpSpPr/>
          <p:nvPr userDrawn="1"/>
        </p:nvGrpSpPr>
        <p:grpSpPr>
          <a:xfrm>
            <a:off x="286418" y="5558755"/>
            <a:ext cx="288363" cy="288873"/>
            <a:chOff x="1230313" y="1433513"/>
            <a:chExt cx="898525" cy="900113"/>
          </a:xfrm>
        </p:grpSpPr>
        <p:sp>
          <p:nvSpPr>
            <p:cNvPr id="16" name="Freeform 15"/>
            <p:cNvSpPr>
              <a:spLocks noEditPoints="1"/>
            </p:cNvSpPr>
            <p:nvPr userDrawn="1"/>
          </p:nvSpPr>
          <p:spPr bwMode="auto">
            <a:xfrm>
              <a:off x="1230313" y="1433513"/>
              <a:ext cx="898525" cy="900113"/>
            </a:xfrm>
            <a:custGeom>
              <a:avLst/>
              <a:gdLst>
                <a:gd name="T0" fmla="*/ 198 w 566"/>
                <a:gd name="T1" fmla="*/ 14 h 567"/>
                <a:gd name="T2" fmla="*/ 103 w 566"/>
                <a:gd name="T3" fmla="*/ 66 h 567"/>
                <a:gd name="T4" fmla="*/ 34 w 566"/>
                <a:gd name="T5" fmla="*/ 149 h 567"/>
                <a:gd name="T6" fmla="*/ 2 w 566"/>
                <a:gd name="T7" fmla="*/ 255 h 567"/>
                <a:gd name="T8" fmla="*/ 9 w 566"/>
                <a:gd name="T9" fmla="*/ 354 h 567"/>
                <a:gd name="T10" fmla="*/ 57 w 566"/>
                <a:gd name="T11" fmla="*/ 453 h 567"/>
                <a:gd name="T12" fmla="*/ 136 w 566"/>
                <a:gd name="T13" fmla="*/ 526 h 567"/>
                <a:gd name="T14" fmla="*/ 240 w 566"/>
                <a:gd name="T15" fmla="*/ 563 h 567"/>
                <a:gd name="T16" fmla="*/ 341 w 566"/>
                <a:gd name="T17" fmla="*/ 561 h 567"/>
                <a:gd name="T18" fmla="*/ 442 w 566"/>
                <a:gd name="T19" fmla="*/ 518 h 567"/>
                <a:gd name="T20" fmla="*/ 518 w 566"/>
                <a:gd name="T21" fmla="*/ 442 h 567"/>
                <a:gd name="T22" fmla="*/ 561 w 566"/>
                <a:gd name="T23" fmla="*/ 341 h 567"/>
                <a:gd name="T24" fmla="*/ 563 w 566"/>
                <a:gd name="T25" fmla="*/ 240 h 567"/>
                <a:gd name="T26" fmla="*/ 526 w 566"/>
                <a:gd name="T27" fmla="*/ 137 h 567"/>
                <a:gd name="T28" fmla="*/ 454 w 566"/>
                <a:gd name="T29" fmla="*/ 57 h 567"/>
                <a:gd name="T30" fmla="*/ 356 w 566"/>
                <a:gd name="T31" fmla="*/ 10 h 567"/>
                <a:gd name="T32" fmla="*/ 95 w 566"/>
                <a:gd name="T33" fmla="*/ 90 h 567"/>
                <a:gd name="T34" fmla="*/ 248 w 566"/>
                <a:gd name="T35" fmla="*/ 16 h 567"/>
                <a:gd name="T36" fmla="*/ 206 w 566"/>
                <a:gd name="T37" fmla="*/ 55 h 567"/>
                <a:gd name="T38" fmla="*/ 94 w 566"/>
                <a:gd name="T39" fmla="*/ 92 h 567"/>
                <a:gd name="T40" fmla="*/ 247 w 566"/>
                <a:gd name="T41" fmla="*/ 36 h 567"/>
                <a:gd name="T42" fmla="*/ 192 w 566"/>
                <a:gd name="T43" fmla="*/ 92 h 567"/>
                <a:gd name="T44" fmla="*/ 337 w 566"/>
                <a:gd name="T45" fmla="*/ 50 h 567"/>
                <a:gd name="T46" fmla="*/ 290 w 566"/>
                <a:gd name="T47" fmla="*/ 92 h 567"/>
                <a:gd name="T48" fmla="*/ 319 w 566"/>
                <a:gd name="T49" fmla="*/ 19 h 567"/>
                <a:gd name="T50" fmla="*/ 382 w 566"/>
                <a:gd name="T51" fmla="*/ 32 h 567"/>
                <a:gd name="T52" fmla="*/ 473 w 566"/>
                <a:gd name="T53" fmla="*/ 92 h 567"/>
                <a:gd name="T54" fmla="*/ 166 w 566"/>
                <a:gd name="T55" fmla="*/ 107 h 567"/>
                <a:gd name="T56" fmla="*/ 32 w 566"/>
                <a:gd name="T57" fmla="*/ 186 h 567"/>
                <a:gd name="T58" fmla="*/ 81 w 566"/>
                <a:gd name="T59" fmla="*/ 106 h 567"/>
                <a:gd name="T60" fmla="*/ 278 w 566"/>
                <a:gd name="T61" fmla="*/ 186 h 567"/>
                <a:gd name="T62" fmla="*/ 183 w 566"/>
                <a:gd name="T63" fmla="*/ 106 h 567"/>
                <a:gd name="T64" fmla="*/ 384 w 566"/>
                <a:gd name="T65" fmla="*/ 106 h 567"/>
                <a:gd name="T66" fmla="*/ 417 w 566"/>
                <a:gd name="T67" fmla="*/ 186 h 567"/>
                <a:gd name="T68" fmla="*/ 486 w 566"/>
                <a:gd name="T69" fmla="*/ 105 h 567"/>
                <a:gd name="T70" fmla="*/ 535 w 566"/>
                <a:gd name="T71" fmla="*/ 186 h 567"/>
                <a:gd name="T72" fmla="*/ 411 w 566"/>
                <a:gd name="T73" fmla="*/ 126 h 567"/>
                <a:gd name="T74" fmla="*/ 540 w 566"/>
                <a:gd name="T75" fmla="*/ 199 h 567"/>
                <a:gd name="T76" fmla="*/ 552 w 566"/>
                <a:gd name="T77" fmla="*/ 305 h 567"/>
                <a:gd name="T78" fmla="*/ 27 w 566"/>
                <a:gd name="T79" fmla="*/ 368 h 567"/>
                <a:gd name="T80" fmla="*/ 14 w 566"/>
                <a:gd name="T81" fmla="*/ 284 h 567"/>
                <a:gd name="T82" fmla="*/ 540 w 566"/>
                <a:gd name="T83" fmla="*/ 199 h 567"/>
                <a:gd name="T84" fmla="*/ 156 w 566"/>
                <a:gd name="T85" fmla="*/ 441 h 567"/>
                <a:gd name="T86" fmla="*/ 81 w 566"/>
                <a:gd name="T87" fmla="*/ 461 h 567"/>
                <a:gd name="T88" fmla="*/ 32 w 566"/>
                <a:gd name="T89" fmla="*/ 381 h 567"/>
                <a:gd name="T90" fmla="*/ 183 w 566"/>
                <a:gd name="T91" fmla="*/ 461 h 567"/>
                <a:gd name="T92" fmla="*/ 149 w 566"/>
                <a:gd name="T93" fmla="*/ 381 h 567"/>
                <a:gd name="T94" fmla="*/ 412 w 566"/>
                <a:gd name="T95" fmla="*/ 402 h 567"/>
                <a:gd name="T96" fmla="*/ 290 w 566"/>
                <a:gd name="T97" fmla="*/ 461 h 567"/>
                <a:gd name="T98" fmla="*/ 534 w 566"/>
                <a:gd name="T99" fmla="*/ 382 h 567"/>
                <a:gd name="T100" fmla="*/ 400 w 566"/>
                <a:gd name="T101" fmla="*/ 461 h 567"/>
                <a:gd name="T102" fmla="*/ 431 w 566"/>
                <a:gd name="T103" fmla="*/ 381 h 567"/>
                <a:gd name="T104" fmla="*/ 176 w 566"/>
                <a:gd name="T105" fmla="*/ 475 h 567"/>
                <a:gd name="T106" fmla="*/ 253 w 566"/>
                <a:gd name="T107" fmla="*/ 551 h 567"/>
                <a:gd name="T108" fmla="*/ 146 w 566"/>
                <a:gd name="T109" fmla="*/ 515 h 567"/>
                <a:gd name="T110" fmla="*/ 176 w 566"/>
                <a:gd name="T111" fmla="*/ 475 h 567"/>
                <a:gd name="T112" fmla="*/ 230 w 566"/>
                <a:gd name="T113" fmla="*/ 516 h 567"/>
                <a:gd name="T114" fmla="*/ 278 w 566"/>
                <a:gd name="T115" fmla="*/ 475 h 567"/>
                <a:gd name="T116" fmla="*/ 320 w 566"/>
                <a:gd name="T117" fmla="*/ 531 h 567"/>
                <a:gd name="T118" fmla="*/ 374 w 566"/>
                <a:gd name="T119" fmla="*/ 475 h 567"/>
                <a:gd name="T120" fmla="*/ 401 w 566"/>
                <a:gd name="T121" fmla="*/ 525 h 567"/>
                <a:gd name="T122" fmla="*/ 319 w 566"/>
                <a:gd name="T123" fmla="*/ 547 h 567"/>
                <a:gd name="T124" fmla="*/ 391 w 566"/>
                <a:gd name="T125" fmla="*/ 475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6" h="567">
                  <a:moveTo>
                    <a:pt x="282" y="0"/>
                  </a:moveTo>
                  <a:lnTo>
                    <a:pt x="282" y="0"/>
                  </a:lnTo>
                  <a:lnTo>
                    <a:pt x="268" y="1"/>
                  </a:lnTo>
                  <a:lnTo>
                    <a:pt x="252" y="2"/>
                  </a:lnTo>
                  <a:lnTo>
                    <a:pt x="238" y="4"/>
                  </a:lnTo>
                  <a:lnTo>
                    <a:pt x="225" y="7"/>
                  </a:lnTo>
                  <a:lnTo>
                    <a:pt x="211" y="10"/>
                  </a:lnTo>
                  <a:lnTo>
                    <a:pt x="198" y="14"/>
                  </a:lnTo>
                  <a:lnTo>
                    <a:pt x="185" y="18"/>
                  </a:lnTo>
                  <a:lnTo>
                    <a:pt x="172" y="23"/>
                  </a:lnTo>
                  <a:lnTo>
                    <a:pt x="159" y="29"/>
                  </a:lnTo>
                  <a:lnTo>
                    <a:pt x="147" y="35"/>
                  </a:lnTo>
                  <a:lnTo>
                    <a:pt x="136" y="42"/>
                  </a:lnTo>
                  <a:lnTo>
                    <a:pt x="124" y="49"/>
                  </a:lnTo>
                  <a:lnTo>
                    <a:pt x="113" y="57"/>
                  </a:lnTo>
                  <a:lnTo>
                    <a:pt x="103" y="66"/>
                  </a:lnTo>
                  <a:lnTo>
                    <a:pt x="92" y="75"/>
                  </a:lnTo>
                  <a:lnTo>
                    <a:pt x="83" y="84"/>
                  </a:lnTo>
                  <a:lnTo>
                    <a:pt x="73" y="94"/>
                  </a:lnTo>
                  <a:lnTo>
                    <a:pt x="65" y="104"/>
                  </a:lnTo>
                  <a:lnTo>
                    <a:pt x="56" y="115"/>
                  </a:lnTo>
                  <a:lnTo>
                    <a:pt x="48" y="126"/>
                  </a:lnTo>
                  <a:lnTo>
                    <a:pt x="41" y="137"/>
                  </a:lnTo>
                  <a:lnTo>
                    <a:pt x="34" y="149"/>
                  </a:lnTo>
                  <a:lnTo>
                    <a:pt x="28" y="161"/>
                  </a:lnTo>
                  <a:lnTo>
                    <a:pt x="22" y="174"/>
                  </a:lnTo>
                  <a:lnTo>
                    <a:pt x="17" y="186"/>
                  </a:lnTo>
                  <a:lnTo>
                    <a:pt x="13" y="199"/>
                  </a:lnTo>
                  <a:lnTo>
                    <a:pt x="9" y="213"/>
                  </a:lnTo>
                  <a:lnTo>
                    <a:pt x="6" y="226"/>
                  </a:lnTo>
                  <a:lnTo>
                    <a:pt x="4" y="240"/>
                  </a:lnTo>
                  <a:lnTo>
                    <a:pt x="2" y="255"/>
                  </a:lnTo>
                  <a:lnTo>
                    <a:pt x="1" y="270"/>
                  </a:lnTo>
                  <a:lnTo>
                    <a:pt x="0" y="284"/>
                  </a:lnTo>
                  <a:lnTo>
                    <a:pt x="0" y="284"/>
                  </a:lnTo>
                  <a:lnTo>
                    <a:pt x="1" y="298"/>
                  </a:lnTo>
                  <a:lnTo>
                    <a:pt x="2" y="313"/>
                  </a:lnTo>
                  <a:lnTo>
                    <a:pt x="4" y="327"/>
                  </a:lnTo>
                  <a:lnTo>
                    <a:pt x="6" y="341"/>
                  </a:lnTo>
                  <a:lnTo>
                    <a:pt x="9" y="354"/>
                  </a:lnTo>
                  <a:lnTo>
                    <a:pt x="13" y="368"/>
                  </a:lnTo>
                  <a:lnTo>
                    <a:pt x="18" y="381"/>
                  </a:lnTo>
                  <a:lnTo>
                    <a:pt x="23" y="394"/>
                  </a:lnTo>
                  <a:lnTo>
                    <a:pt x="28" y="406"/>
                  </a:lnTo>
                  <a:lnTo>
                    <a:pt x="34" y="418"/>
                  </a:lnTo>
                  <a:lnTo>
                    <a:pt x="41" y="430"/>
                  </a:lnTo>
                  <a:lnTo>
                    <a:pt x="49" y="442"/>
                  </a:lnTo>
                  <a:lnTo>
                    <a:pt x="57" y="453"/>
                  </a:lnTo>
                  <a:lnTo>
                    <a:pt x="65" y="464"/>
                  </a:lnTo>
                  <a:lnTo>
                    <a:pt x="74" y="474"/>
                  </a:lnTo>
                  <a:lnTo>
                    <a:pt x="83" y="484"/>
                  </a:lnTo>
                  <a:lnTo>
                    <a:pt x="93" y="493"/>
                  </a:lnTo>
                  <a:lnTo>
                    <a:pt x="103" y="502"/>
                  </a:lnTo>
                  <a:lnTo>
                    <a:pt x="114" y="510"/>
                  </a:lnTo>
                  <a:lnTo>
                    <a:pt x="125" y="518"/>
                  </a:lnTo>
                  <a:lnTo>
                    <a:pt x="136" y="526"/>
                  </a:lnTo>
                  <a:lnTo>
                    <a:pt x="148" y="532"/>
                  </a:lnTo>
                  <a:lnTo>
                    <a:pt x="160" y="539"/>
                  </a:lnTo>
                  <a:lnTo>
                    <a:pt x="173" y="544"/>
                  </a:lnTo>
                  <a:lnTo>
                    <a:pt x="186" y="549"/>
                  </a:lnTo>
                  <a:lnTo>
                    <a:pt x="199" y="554"/>
                  </a:lnTo>
                  <a:lnTo>
                    <a:pt x="212" y="558"/>
                  </a:lnTo>
                  <a:lnTo>
                    <a:pt x="226" y="561"/>
                  </a:lnTo>
                  <a:lnTo>
                    <a:pt x="240" y="563"/>
                  </a:lnTo>
                  <a:lnTo>
                    <a:pt x="254" y="565"/>
                  </a:lnTo>
                  <a:lnTo>
                    <a:pt x="269" y="566"/>
                  </a:lnTo>
                  <a:lnTo>
                    <a:pt x="284" y="567"/>
                  </a:lnTo>
                  <a:lnTo>
                    <a:pt x="284" y="567"/>
                  </a:lnTo>
                  <a:lnTo>
                    <a:pt x="298" y="566"/>
                  </a:lnTo>
                  <a:lnTo>
                    <a:pt x="313" y="565"/>
                  </a:lnTo>
                  <a:lnTo>
                    <a:pt x="327" y="563"/>
                  </a:lnTo>
                  <a:lnTo>
                    <a:pt x="341" y="561"/>
                  </a:lnTo>
                  <a:lnTo>
                    <a:pt x="354" y="558"/>
                  </a:lnTo>
                  <a:lnTo>
                    <a:pt x="368" y="554"/>
                  </a:lnTo>
                  <a:lnTo>
                    <a:pt x="381" y="549"/>
                  </a:lnTo>
                  <a:lnTo>
                    <a:pt x="394" y="544"/>
                  </a:lnTo>
                  <a:lnTo>
                    <a:pt x="406" y="539"/>
                  </a:lnTo>
                  <a:lnTo>
                    <a:pt x="418" y="532"/>
                  </a:lnTo>
                  <a:lnTo>
                    <a:pt x="430" y="526"/>
                  </a:lnTo>
                  <a:lnTo>
                    <a:pt x="442" y="518"/>
                  </a:lnTo>
                  <a:lnTo>
                    <a:pt x="453" y="510"/>
                  </a:lnTo>
                  <a:lnTo>
                    <a:pt x="463" y="502"/>
                  </a:lnTo>
                  <a:lnTo>
                    <a:pt x="474" y="493"/>
                  </a:lnTo>
                  <a:lnTo>
                    <a:pt x="484" y="484"/>
                  </a:lnTo>
                  <a:lnTo>
                    <a:pt x="493" y="474"/>
                  </a:lnTo>
                  <a:lnTo>
                    <a:pt x="502" y="464"/>
                  </a:lnTo>
                  <a:lnTo>
                    <a:pt x="510" y="453"/>
                  </a:lnTo>
                  <a:lnTo>
                    <a:pt x="518" y="442"/>
                  </a:lnTo>
                  <a:lnTo>
                    <a:pt x="525" y="430"/>
                  </a:lnTo>
                  <a:lnTo>
                    <a:pt x="532" y="418"/>
                  </a:lnTo>
                  <a:lnTo>
                    <a:pt x="538" y="406"/>
                  </a:lnTo>
                  <a:lnTo>
                    <a:pt x="544" y="394"/>
                  </a:lnTo>
                  <a:lnTo>
                    <a:pt x="549" y="381"/>
                  </a:lnTo>
                  <a:lnTo>
                    <a:pt x="554" y="368"/>
                  </a:lnTo>
                  <a:lnTo>
                    <a:pt x="557" y="354"/>
                  </a:lnTo>
                  <a:lnTo>
                    <a:pt x="561" y="341"/>
                  </a:lnTo>
                  <a:lnTo>
                    <a:pt x="563" y="327"/>
                  </a:lnTo>
                  <a:lnTo>
                    <a:pt x="565" y="313"/>
                  </a:lnTo>
                  <a:lnTo>
                    <a:pt x="566" y="298"/>
                  </a:lnTo>
                  <a:lnTo>
                    <a:pt x="566" y="284"/>
                  </a:lnTo>
                  <a:lnTo>
                    <a:pt x="566" y="284"/>
                  </a:lnTo>
                  <a:lnTo>
                    <a:pt x="566" y="270"/>
                  </a:lnTo>
                  <a:lnTo>
                    <a:pt x="565" y="255"/>
                  </a:lnTo>
                  <a:lnTo>
                    <a:pt x="563" y="240"/>
                  </a:lnTo>
                  <a:lnTo>
                    <a:pt x="561" y="226"/>
                  </a:lnTo>
                  <a:lnTo>
                    <a:pt x="558" y="213"/>
                  </a:lnTo>
                  <a:lnTo>
                    <a:pt x="554" y="199"/>
                  </a:lnTo>
                  <a:lnTo>
                    <a:pt x="549" y="186"/>
                  </a:lnTo>
                  <a:lnTo>
                    <a:pt x="544" y="174"/>
                  </a:lnTo>
                  <a:lnTo>
                    <a:pt x="539" y="161"/>
                  </a:lnTo>
                  <a:lnTo>
                    <a:pt x="532" y="149"/>
                  </a:lnTo>
                  <a:lnTo>
                    <a:pt x="526" y="137"/>
                  </a:lnTo>
                  <a:lnTo>
                    <a:pt x="518" y="126"/>
                  </a:lnTo>
                  <a:lnTo>
                    <a:pt x="511" y="115"/>
                  </a:lnTo>
                  <a:lnTo>
                    <a:pt x="502" y="104"/>
                  </a:lnTo>
                  <a:lnTo>
                    <a:pt x="493" y="94"/>
                  </a:lnTo>
                  <a:lnTo>
                    <a:pt x="484" y="84"/>
                  </a:lnTo>
                  <a:lnTo>
                    <a:pt x="474" y="75"/>
                  </a:lnTo>
                  <a:lnTo>
                    <a:pt x="464" y="66"/>
                  </a:lnTo>
                  <a:lnTo>
                    <a:pt x="454" y="57"/>
                  </a:lnTo>
                  <a:lnTo>
                    <a:pt x="443" y="49"/>
                  </a:lnTo>
                  <a:lnTo>
                    <a:pt x="431" y="42"/>
                  </a:lnTo>
                  <a:lnTo>
                    <a:pt x="419" y="35"/>
                  </a:lnTo>
                  <a:lnTo>
                    <a:pt x="407" y="29"/>
                  </a:lnTo>
                  <a:lnTo>
                    <a:pt x="395" y="23"/>
                  </a:lnTo>
                  <a:lnTo>
                    <a:pt x="382" y="18"/>
                  </a:lnTo>
                  <a:lnTo>
                    <a:pt x="369" y="14"/>
                  </a:lnTo>
                  <a:lnTo>
                    <a:pt x="356" y="10"/>
                  </a:lnTo>
                  <a:lnTo>
                    <a:pt x="342" y="7"/>
                  </a:lnTo>
                  <a:lnTo>
                    <a:pt x="328" y="4"/>
                  </a:lnTo>
                  <a:lnTo>
                    <a:pt x="314" y="2"/>
                  </a:lnTo>
                  <a:lnTo>
                    <a:pt x="300" y="1"/>
                  </a:lnTo>
                  <a:lnTo>
                    <a:pt x="286" y="0"/>
                  </a:lnTo>
                  <a:lnTo>
                    <a:pt x="282" y="0"/>
                  </a:lnTo>
                  <a:close/>
                  <a:moveTo>
                    <a:pt x="95" y="90"/>
                  </a:moveTo>
                  <a:lnTo>
                    <a:pt x="95" y="90"/>
                  </a:lnTo>
                  <a:lnTo>
                    <a:pt x="111" y="76"/>
                  </a:lnTo>
                  <a:lnTo>
                    <a:pt x="128" y="63"/>
                  </a:lnTo>
                  <a:lnTo>
                    <a:pt x="147" y="51"/>
                  </a:lnTo>
                  <a:lnTo>
                    <a:pt x="166" y="41"/>
                  </a:lnTo>
                  <a:lnTo>
                    <a:pt x="185" y="32"/>
                  </a:lnTo>
                  <a:lnTo>
                    <a:pt x="206" y="25"/>
                  </a:lnTo>
                  <a:lnTo>
                    <a:pt x="226" y="20"/>
                  </a:lnTo>
                  <a:lnTo>
                    <a:pt x="248" y="16"/>
                  </a:lnTo>
                  <a:lnTo>
                    <a:pt x="248" y="16"/>
                  </a:lnTo>
                  <a:lnTo>
                    <a:pt x="254" y="15"/>
                  </a:lnTo>
                  <a:lnTo>
                    <a:pt x="254" y="15"/>
                  </a:lnTo>
                  <a:lnTo>
                    <a:pt x="247" y="19"/>
                  </a:lnTo>
                  <a:lnTo>
                    <a:pt x="247" y="19"/>
                  </a:lnTo>
                  <a:lnTo>
                    <a:pt x="233" y="30"/>
                  </a:lnTo>
                  <a:lnTo>
                    <a:pt x="215" y="46"/>
                  </a:lnTo>
                  <a:lnTo>
                    <a:pt x="206" y="55"/>
                  </a:lnTo>
                  <a:lnTo>
                    <a:pt x="196" y="66"/>
                  </a:lnTo>
                  <a:lnTo>
                    <a:pt x="186" y="78"/>
                  </a:lnTo>
                  <a:lnTo>
                    <a:pt x="176" y="92"/>
                  </a:lnTo>
                  <a:lnTo>
                    <a:pt x="176" y="92"/>
                  </a:lnTo>
                  <a:lnTo>
                    <a:pt x="176" y="92"/>
                  </a:lnTo>
                  <a:lnTo>
                    <a:pt x="176" y="92"/>
                  </a:lnTo>
                  <a:lnTo>
                    <a:pt x="94" y="92"/>
                  </a:lnTo>
                  <a:lnTo>
                    <a:pt x="94" y="92"/>
                  </a:lnTo>
                  <a:lnTo>
                    <a:pt x="95" y="90"/>
                  </a:lnTo>
                  <a:lnTo>
                    <a:pt x="95" y="90"/>
                  </a:lnTo>
                  <a:close/>
                  <a:moveTo>
                    <a:pt x="194" y="90"/>
                  </a:moveTo>
                  <a:lnTo>
                    <a:pt x="194" y="90"/>
                  </a:lnTo>
                  <a:lnTo>
                    <a:pt x="203" y="79"/>
                  </a:lnTo>
                  <a:lnTo>
                    <a:pt x="212" y="69"/>
                  </a:lnTo>
                  <a:lnTo>
                    <a:pt x="230" y="50"/>
                  </a:lnTo>
                  <a:lnTo>
                    <a:pt x="247" y="36"/>
                  </a:lnTo>
                  <a:lnTo>
                    <a:pt x="262" y="25"/>
                  </a:lnTo>
                  <a:lnTo>
                    <a:pt x="262" y="25"/>
                  </a:lnTo>
                  <a:lnTo>
                    <a:pt x="278" y="15"/>
                  </a:lnTo>
                  <a:lnTo>
                    <a:pt x="278" y="15"/>
                  </a:lnTo>
                  <a:lnTo>
                    <a:pt x="278" y="92"/>
                  </a:lnTo>
                  <a:lnTo>
                    <a:pt x="278" y="92"/>
                  </a:lnTo>
                  <a:lnTo>
                    <a:pt x="192" y="92"/>
                  </a:lnTo>
                  <a:lnTo>
                    <a:pt x="192" y="92"/>
                  </a:lnTo>
                  <a:lnTo>
                    <a:pt x="194" y="90"/>
                  </a:lnTo>
                  <a:lnTo>
                    <a:pt x="194" y="90"/>
                  </a:lnTo>
                  <a:close/>
                  <a:moveTo>
                    <a:pt x="290" y="15"/>
                  </a:moveTo>
                  <a:lnTo>
                    <a:pt x="290" y="15"/>
                  </a:lnTo>
                  <a:lnTo>
                    <a:pt x="305" y="25"/>
                  </a:lnTo>
                  <a:lnTo>
                    <a:pt x="305" y="25"/>
                  </a:lnTo>
                  <a:lnTo>
                    <a:pt x="320" y="36"/>
                  </a:lnTo>
                  <a:lnTo>
                    <a:pt x="337" y="50"/>
                  </a:lnTo>
                  <a:lnTo>
                    <a:pt x="355" y="69"/>
                  </a:lnTo>
                  <a:lnTo>
                    <a:pt x="364" y="79"/>
                  </a:lnTo>
                  <a:lnTo>
                    <a:pt x="373" y="90"/>
                  </a:lnTo>
                  <a:lnTo>
                    <a:pt x="373" y="90"/>
                  </a:lnTo>
                  <a:lnTo>
                    <a:pt x="374" y="92"/>
                  </a:lnTo>
                  <a:lnTo>
                    <a:pt x="374" y="92"/>
                  </a:lnTo>
                  <a:lnTo>
                    <a:pt x="290" y="92"/>
                  </a:lnTo>
                  <a:lnTo>
                    <a:pt x="290" y="92"/>
                  </a:lnTo>
                  <a:lnTo>
                    <a:pt x="290" y="15"/>
                  </a:lnTo>
                  <a:lnTo>
                    <a:pt x="290" y="15"/>
                  </a:lnTo>
                  <a:close/>
                  <a:moveTo>
                    <a:pt x="391" y="92"/>
                  </a:moveTo>
                  <a:lnTo>
                    <a:pt x="391" y="92"/>
                  </a:lnTo>
                  <a:lnTo>
                    <a:pt x="376" y="72"/>
                  </a:lnTo>
                  <a:lnTo>
                    <a:pt x="359" y="53"/>
                  </a:lnTo>
                  <a:lnTo>
                    <a:pt x="340" y="35"/>
                  </a:lnTo>
                  <a:lnTo>
                    <a:pt x="319" y="19"/>
                  </a:lnTo>
                  <a:lnTo>
                    <a:pt x="319" y="19"/>
                  </a:lnTo>
                  <a:lnTo>
                    <a:pt x="314" y="16"/>
                  </a:lnTo>
                  <a:lnTo>
                    <a:pt x="314" y="16"/>
                  </a:lnTo>
                  <a:lnTo>
                    <a:pt x="320" y="16"/>
                  </a:lnTo>
                  <a:lnTo>
                    <a:pt x="320" y="16"/>
                  </a:lnTo>
                  <a:lnTo>
                    <a:pt x="341" y="20"/>
                  </a:lnTo>
                  <a:lnTo>
                    <a:pt x="362" y="25"/>
                  </a:lnTo>
                  <a:lnTo>
                    <a:pt x="382" y="32"/>
                  </a:lnTo>
                  <a:lnTo>
                    <a:pt x="402" y="41"/>
                  </a:lnTo>
                  <a:lnTo>
                    <a:pt x="420" y="51"/>
                  </a:lnTo>
                  <a:lnTo>
                    <a:pt x="438" y="63"/>
                  </a:lnTo>
                  <a:lnTo>
                    <a:pt x="455" y="76"/>
                  </a:lnTo>
                  <a:lnTo>
                    <a:pt x="471" y="90"/>
                  </a:lnTo>
                  <a:lnTo>
                    <a:pt x="471" y="90"/>
                  </a:lnTo>
                  <a:lnTo>
                    <a:pt x="473" y="92"/>
                  </a:lnTo>
                  <a:lnTo>
                    <a:pt x="473" y="92"/>
                  </a:lnTo>
                  <a:lnTo>
                    <a:pt x="391" y="92"/>
                  </a:lnTo>
                  <a:lnTo>
                    <a:pt x="391" y="92"/>
                  </a:lnTo>
                  <a:lnTo>
                    <a:pt x="391" y="92"/>
                  </a:lnTo>
                  <a:lnTo>
                    <a:pt x="391" y="92"/>
                  </a:lnTo>
                  <a:close/>
                  <a:moveTo>
                    <a:pt x="167" y="105"/>
                  </a:moveTo>
                  <a:lnTo>
                    <a:pt x="167" y="105"/>
                  </a:lnTo>
                  <a:lnTo>
                    <a:pt x="166" y="107"/>
                  </a:lnTo>
                  <a:lnTo>
                    <a:pt x="166" y="107"/>
                  </a:lnTo>
                  <a:lnTo>
                    <a:pt x="156" y="126"/>
                  </a:lnTo>
                  <a:lnTo>
                    <a:pt x="148" y="145"/>
                  </a:lnTo>
                  <a:lnTo>
                    <a:pt x="141" y="165"/>
                  </a:lnTo>
                  <a:lnTo>
                    <a:pt x="136" y="185"/>
                  </a:lnTo>
                  <a:lnTo>
                    <a:pt x="136" y="185"/>
                  </a:lnTo>
                  <a:lnTo>
                    <a:pt x="136" y="186"/>
                  </a:lnTo>
                  <a:lnTo>
                    <a:pt x="136" y="186"/>
                  </a:lnTo>
                  <a:lnTo>
                    <a:pt x="32" y="186"/>
                  </a:lnTo>
                  <a:lnTo>
                    <a:pt x="32" y="186"/>
                  </a:lnTo>
                  <a:lnTo>
                    <a:pt x="33" y="185"/>
                  </a:lnTo>
                  <a:lnTo>
                    <a:pt x="33" y="185"/>
                  </a:lnTo>
                  <a:lnTo>
                    <a:pt x="42" y="163"/>
                  </a:lnTo>
                  <a:lnTo>
                    <a:pt x="53" y="143"/>
                  </a:lnTo>
                  <a:lnTo>
                    <a:pt x="66" y="124"/>
                  </a:lnTo>
                  <a:lnTo>
                    <a:pt x="81" y="106"/>
                  </a:lnTo>
                  <a:lnTo>
                    <a:pt x="81" y="106"/>
                  </a:lnTo>
                  <a:lnTo>
                    <a:pt x="81" y="105"/>
                  </a:lnTo>
                  <a:lnTo>
                    <a:pt x="81" y="105"/>
                  </a:lnTo>
                  <a:lnTo>
                    <a:pt x="167" y="105"/>
                  </a:lnTo>
                  <a:lnTo>
                    <a:pt x="167" y="105"/>
                  </a:lnTo>
                  <a:close/>
                  <a:moveTo>
                    <a:pt x="278" y="105"/>
                  </a:moveTo>
                  <a:lnTo>
                    <a:pt x="278" y="105"/>
                  </a:lnTo>
                  <a:lnTo>
                    <a:pt x="278" y="186"/>
                  </a:lnTo>
                  <a:lnTo>
                    <a:pt x="278" y="186"/>
                  </a:lnTo>
                  <a:lnTo>
                    <a:pt x="149" y="186"/>
                  </a:lnTo>
                  <a:lnTo>
                    <a:pt x="149" y="186"/>
                  </a:lnTo>
                  <a:lnTo>
                    <a:pt x="150" y="185"/>
                  </a:lnTo>
                  <a:lnTo>
                    <a:pt x="150" y="185"/>
                  </a:lnTo>
                  <a:lnTo>
                    <a:pt x="155" y="164"/>
                  </a:lnTo>
                  <a:lnTo>
                    <a:pt x="162" y="144"/>
                  </a:lnTo>
                  <a:lnTo>
                    <a:pt x="172" y="125"/>
                  </a:lnTo>
                  <a:lnTo>
                    <a:pt x="183" y="106"/>
                  </a:lnTo>
                  <a:lnTo>
                    <a:pt x="183" y="106"/>
                  </a:lnTo>
                  <a:lnTo>
                    <a:pt x="183" y="105"/>
                  </a:lnTo>
                  <a:lnTo>
                    <a:pt x="183" y="105"/>
                  </a:lnTo>
                  <a:lnTo>
                    <a:pt x="278" y="105"/>
                  </a:lnTo>
                  <a:lnTo>
                    <a:pt x="278" y="105"/>
                  </a:lnTo>
                  <a:close/>
                  <a:moveTo>
                    <a:pt x="384" y="105"/>
                  </a:moveTo>
                  <a:lnTo>
                    <a:pt x="384" y="105"/>
                  </a:lnTo>
                  <a:lnTo>
                    <a:pt x="384" y="106"/>
                  </a:lnTo>
                  <a:lnTo>
                    <a:pt x="384" y="106"/>
                  </a:lnTo>
                  <a:lnTo>
                    <a:pt x="395" y="125"/>
                  </a:lnTo>
                  <a:lnTo>
                    <a:pt x="404" y="144"/>
                  </a:lnTo>
                  <a:lnTo>
                    <a:pt x="412" y="164"/>
                  </a:lnTo>
                  <a:lnTo>
                    <a:pt x="417" y="185"/>
                  </a:lnTo>
                  <a:lnTo>
                    <a:pt x="417" y="185"/>
                  </a:lnTo>
                  <a:lnTo>
                    <a:pt x="417" y="186"/>
                  </a:lnTo>
                  <a:lnTo>
                    <a:pt x="417" y="186"/>
                  </a:lnTo>
                  <a:lnTo>
                    <a:pt x="290" y="186"/>
                  </a:lnTo>
                  <a:lnTo>
                    <a:pt x="290" y="186"/>
                  </a:lnTo>
                  <a:lnTo>
                    <a:pt x="290" y="105"/>
                  </a:lnTo>
                  <a:lnTo>
                    <a:pt x="290" y="105"/>
                  </a:lnTo>
                  <a:lnTo>
                    <a:pt x="384" y="105"/>
                  </a:lnTo>
                  <a:lnTo>
                    <a:pt x="384" y="105"/>
                  </a:lnTo>
                  <a:close/>
                  <a:moveTo>
                    <a:pt x="486" y="105"/>
                  </a:moveTo>
                  <a:lnTo>
                    <a:pt x="486" y="105"/>
                  </a:lnTo>
                  <a:lnTo>
                    <a:pt x="486" y="106"/>
                  </a:lnTo>
                  <a:lnTo>
                    <a:pt x="486" y="106"/>
                  </a:lnTo>
                  <a:lnTo>
                    <a:pt x="501" y="124"/>
                  </a:lnTo>
                  <a:lnTo>
                    <a:pt x="514" y="143"/>
                  </a:lnTo>
                  <a:lnTo>
                    <a:pt x="525" y="163"/>
                  </a:lnTo>
                  <a:lnTo>
                    <a:pt x="534" y="185"/>
                  </a:lnTo>
                  <a:lnTo>
                    <a:pt x="534" y="185"/>
                  </a:lnTo>
                  <a:lnTo>
                    <a:pt x="535" y="186"/>
                  </a:lnTo>
                  <a:lnTo>
                    <a:pt x="535" y="186"/>
                  </a:lnTo>
                  <a:lnTo>
                    <a:pt x="431" y="186"/>
                  </a:lnTo>
                  <a:lnTo>
                    <a:pt x="431" y="186"/>
                  </a:lnTo>
                  <a:lnTo>
                    <a:pt x="431" y="185"/>
                  </a:lnTo>
                  <a:lnTo>
                    <a:pt x="431" y="185"/>
                  </a:lnTo>
                  <a:lnTo>
                    <a:pt x="426" y="165"/>
                  </a:lnTo>
                  <a:lnTo>
                    <a:pt x="419" y="145"/>
                  </a:lnTo>
                  <a:lnTo>
                    <a:pt x="411" y="126"/>
                  </a:lnTo>
                  <a:lnTo>
                    <a:pt x="400" y="107"/>
                  </a:lnTo>
                  <a:lnTo>
                    <a:pt x="400" y="107"/>
                  </a:lnTo>
                  <a:lnTo>
                    <a:pt x="400" y="105"/>
                  </a:lnTo>
                  <a:lnTo>
                    <a:pt x="400" y="105"/>
                  </a:lnTo>
                  <a:lnTo>
                    <a:pt x="486" y="105"/>
                  </a:lnTo>
                  <a:lnTo>
                    <a:pt x="486" y="105"/>
                  </a:lnTo>
                  <a:close/>
                  <a:moveTo>
                    <a:pt x="540" y="199"/>
                  </a:moveTo>
                  <a:lnTo>
                    <a:pt x="540" y="199"/>
                  </a:lnTo>
                  <a:lnTo>
                    <a:pt x="540" y="200"/>
                  </a:lnTo>
                  <a:lnTo>
                    <a:pt x="540" y="200"/>
                  </a:lnTo>
                  <a:lnTo>
                    <a:pt x="545" y="220"/>
                  </a:lnTo>
                  <a:lnTo>
                    <a:pt x="549" y="242"/>
                  </a:lnTo>
                  <a:lnTo>
                    <a:pt x="552" y="263"/>
                  </a:lnTo>
                  <a:lnTo>
                    <a:pt x="553" y="284"/>
                  </a:lnTo>
                  <a:lnTo>
                    <a:pt x="553" y="284"/>
                  </a:lnTo>
                  <a:lnTo>
                    <a:pt x="552" y="305"/>
                  </a:lnTo>
                  <a:lnTo>
                    <a:pt x="549" y="326"/>
                  </a:lnTo>
                  <a:lnTo>
                    <a:pt x="545" y="347"/>
                  </a:lnTo>
                  <a:lnTo>
                    <a:pt x="540" y="367"/>
                  </a:lnTo>
                  <a:lnTo>
                    <a:pt x="540" y="367"/>
                  </a:lnTo>
                  <a:lnTo>
                    <a:pt x="539" y="368"/>
                  </a:lnTo>
                  <a:lnTo>
                    <a:pt x="539" y="368"/>
                  </a:lnTo>
                  <a:lnTo>
                    <a:pt x="27" y="368"/>
                  </a:lnTo>
                  <a:lnTo>
                    <a:pt x="27" y="368"/>
                  </a:lnTo>
                  <a:lnTo>
                    <a:pt x="27" y="367"/>
                  </a:lnTo>
                  <a:lnTo>
                    <a:pt x="27" y="367"/>
                  </a:lnTo>
                  <a:lnTo>
                    <a:pt x="27" y="367"/>
                  </a:lnTo>
                  <a:lnTo>
                    <a:pt x="21" y="347"/>
                  </a:lnTo>
                  <a:lnTo>
                    <a:pt x="17" y="326"/>
                  </a:lnTo>
                  <a:lnTo>
                    <a:pt x="15" y="305"/>
                  </a:lnTo>
                  <a:lnTo>
                    <a:pt x="14" y="284"/>
                  </a:lnTo>
                  <a:lnTo>
                    <a:pt x="14" y="284"/>
                  </a:lnTo>
                  <a:lnTo>
                    <a:pt x="15" y="263"/>
                  </a:lnTo>
                  <a:lnTo>
                    <a:pt x="17" y="242"/>
                  </a:lnTo>
                  <a:lnTo>
                    <a:pt x="21" y="220"/>
                  </a:lnTo>
                  <a:lnTo>
                    <a:pt x="27" y="200"/>
                  </a:lnTo>
                  <a:lnTo>
                    <a:pt x="27" y="200"/>
                  </a:lnTo>
                  <a:lnTo>
                    <a:pt x="27" y="199"/>
                  </a:lnTo>
                  <a:lnTo>
                    <a:pt x="27" y="199"/>
                  </a:lnTo>
                  <a:lnTo>
                    <a:pt x="540" y="199"/>
                  </a:lnTo>
                  <a:lnTo>
                    <a:pt x="540" y="199"/>
                  </a:lnTo>
                  <a:close/>
                  <a:moveTo>
                    <a:pt x="136" y="381"/>
                  </a:moveTo>
                  <a:lnTo>
                    <a:pt x="136" y="381"/>
                  </a:lnTo>
                  <a:lnTo>
                    <a:pt x="136" y="381"/>
                  </a:lnTo>
                  <a:lnTo>
                    <a:pt x="136" y="381"/>
                  </a:lnTo>
                  <a:lnTo>
                    <a:pt x="141" y="402"/>
                  </a:lnTo>
                  <a:lnTo>
                    <a:pt x="148" y="421"/>
                  </a:lnTo>
                  <a:lnTo>
                    <a:pt x="156" y="441"/>
                  </a:lnTo>
                  <a:lnTo>
                    <a:pt x="166" y="460"/>
                  </a:lnTo>
                  <a:lnTo>
                    <a:pt x="166" y="460"/>
                  </a:lnTo>
                  <a:lnTo>
                    <a:pt x="167" y="461"/>
                  </a:lnTo>
                  <a:lnTo>
                    <a:pt x="167" y="461"/>
                  </a:lnTo>
                  <a:lnTo>
                    <a:pt x="81" y="461"/>
                  </a:lnTo>
                  <a:lnTo>
                    <a:pt x="81" y="461"/>
                  </a:lnTo>
                  <a:lnTo>
                    <a:pt x="81" y="461"/>
                  </a:lnTo>
                  <a:lnTo>
                    <a:pt x="81" y="461"/>
                  </a:lnTo>
                  <a:lnTo>
                    <a:pt x="81" y="461"/>
                  </a:lnTo>
                  <a:lnTo>
                    <a:pt x="66" y="443"/>
                  </a:lnTo>
                  <a:lnTo>
                    <a:pt x="53" y="423"/>
                  </a:lnTo>
                  <a:lnTo>
                    <a:pt x="42" y="403"/>
                  </a:lnTo>
                  <a:lnTo>
                    <a:pt x="33" y="382"/>
                  </a:lnTo>
                  <a:lnTo>
                    <a:pt x="33" y="382"/>
                  </a:lnTo>
                  <a:lnTo>
                    <a:pt x="32" y="381"/>
                  </a:lnTo>
                  <a:lnTo>
                    <a:pt x="32" y="381"/>
                  </a:lnTo>
                  <a:lnTo>
                    <a:pt x="136" y="381"/>
                  </a:lnTo>
                  <a:lnTo>
                    <a:pt x="136" y="381"/>
                  </a:lnTo>
                  <a:close/>
                  <a:moveTo>
                    <a:pt x="278" y="381"/>
                  </a:moveTo>
                  <a:lnTo>
                    <a:pt x="278" y="381"/>
                  </a:lnTo>
                  <a:lnTo>
                    <a:pt x="278" y="461"/>
                  </a:lnTo>
                  <a:lnTo>
                    <a:pt x="278" y="461"/>
                  </a:lnTo>
                  <a:lnTo>
                    <a:pt x="183" y="461"/>
                  </a:lnTo>
                  <a:lnTo>
                    <a:pt x="183" y="461"/>
                  </a:lnTo>
                  <a:lnTo>
                    <a:pt x="183" y="461"/>
                  </a:lnTo>
                  <a:lnTo>
                    <a:pt x="183" y="461"/>
                  </a:lnTo>
                  <a:lnTo>
                    <a:pt x="172" y="442"/>
                  </a:lnTo>
                  <a:lnTo>
                    <a:pt x="162" y="422"/>
                  </a:lnTo>
                  <a:lnTo>
                    <a:pt x="155" y="402"/>
                  </a:lnTo>
                  <a:lnTo>
                    <a:pt x="150" y="382"/>
                  </a:lnTo>
                  <a:lnTo>
                    <a:pt x="150" y="382"/>
                  </a:lnTo>
                  <a:lnTo>
                    <a:pt x="149" y="381"/>
                  </a:lnTo>
                  <a:lnTo>
                    <a:pt x="149" y="381"/>
                  </a:lnTo>
                  <a:lnTo>
                    <a:pt x="278" y="381"/>
                  </a:lnTo>
                  <a:lnTo>
                    <a:pt x="278" y="381"/>
                  </a:lnTo>
                  <a:close/>
                  <a:moveTo>
                    <a:pt x="417" y="381"/>
                  </a:moveTo>
                  <a:lnTo>
                    <a:pt x="417" y="381"/>
                  </a:lnTo>
                  <a:lnTo>
                    <a:pt x="417" y="382"/>
                  </a:lnTo>
                  <a:lnTo>
                    <a:pt x="417" y="382"/>
                  </a:lnTo>
                  <a:lnTo>
                    <a:pt x="412" y="402"/>
                  </a:lnTo>
                  <a:lnTo>
                    <a:pt x="404" y="422"/>
                  </a:lnTo>
                  <a:lnTo>
                    <a:pt x="395" y="442"/>
                  </a:lnTo>
                  <a:lnTo>
                    <a:pt x="384" y="461"/>
                  </a:lnTo>
                  <a:lnTo>
                    <a:pt x="384" y="461"/>
                  </a:lnTo>
                  <a:lnTo>
                    <a:pt x="384" y="461"/>
                  </a:lnTo>
                  <a:lnTo>
                    <a:pt x="384" y="461"/>
                  </a:lnTo>
                  <a:lnTo>
                    <a:pt x="290" y="461"/>
                  </a:lnTo>
                  <a:lnTo>
                    <a:pt x="290" y="461"/>
                  </a:lnTo>
                  <a:lnTo>
                    <a:pt x="290" y="381"/>
                  </a:lnTo>
                  <a:lnTo>
                    <a:pt x="290" y="381"/>
                  </a:lnTo>
                  <a:lnTo>
                    <a:pt x="417" y="381"/>
                  </a:lnTo>
                  <a:lnTo>
                    <a:pt x="417" y="381"/>
                  </a:lnTo>
                  <a:close/>
                  <a:moveTo>
                    <a:pt x="535" y="381"/>
                  </a:moveTo>
                  <a:lnTo>
                    <a:pt x="535" y="381"/>
                  </a:lnTo>
                  <a:lnTo>
                    <a:pt x="534" y="382"/>
                  </a:lnTo>
                  <a:lnTo>
                    <a:pt x="534" y="382"/>
                  </a:lnTo>
                  <a:lnTo>
                    <a:pt x="525" y="403"/>
                  </a:lnTo>
                  <a:lnTo>
                    <a:pt x="514" y="423"/>
                  </a:lnTo>
                  <a:lnTo>
                    <a:pt x="501" y="443"/>
                  </a:lnTo>
                  <a:lnTo>
                    <a:pt x="486" y="461"/>
                  </a:lnTo>
                  <a:lnTo>
                    <a:pt x="486" y="461"/>
                  </a:lnTo>
                  <a:lnTo>
                    <a:pt x="486" y="461"/>
                  </a:lnTo>
                  <a:lnTo>
                    <a:pt x="486" y="461"/>
                  </a:lnTo>
                  <a:lnTo>
                    <a:pt x="400" y="461"/>
                  </a:lnTo>
                  <a:lnTo>
                    <a:pt x="400" y="461"/>
                  </a:lnTo>
                  <a:lnTo>
                    <a:pt x="400" y="460"/>
                  </a:lnTo>
                  <a:lnTo>
                    <a:pt x="400" y="460"/>
                  </a:lnTo>
                  <a:lnTo>
                    <a:pt x="400" y="460"/>
                  </a:lnTo>
                  <a:lnTo>
                    <a:pt x="411" y="441"/>
                  </a:lnTo>
                  <a:lnTo>
                    <a:pt x="419" y="421"/>
                  </a:lnTo>
                  <a:lnTo>
                    <a:pt x="426" y="402"/>
                  </a:lnTo>
                  <a:lnTo>
                    <a:pt x="431" y="381"/>
                  </a:lnTo>
                  <a:lnTo>
                    <a:pt x="431" y="381"/>
                  </a:lnTo>
                  <a:lnTo>
                    <a:pt x="431" y="381"/>
                  </a:lnTo>
                  <a:lnTo>
                    <a:pt x="431" y="381"/>
                  </a:lnTo>
                  <a:lnTo>
                    <a:pt x="535" y="381"/>
                  </a:lnTo>
                  <a:lnTo>
                    <a:pt x="535" y="381"/>
                  </a:lnTo>
                  <a:close/>
                  <a:moveTo>
                    <a:pt x="176" y="475"/>
                  </a:moveTo>
                  <a:lnTo>
                    <a:pt x="176" y="475"/>
                  </a:lnTo>
                  <a:lnTo>
                    <a:pt x="176" y="475"/>
                  </a:lnTo>
                  <a:lnTo>
                    <a:pt x="176" y="475"/>
                  </a:lnTo>
                  <a:lnTo>
                    <a:pt x="191" y="495"/>
                  </a:lnTo>
                  <a:lnTo>
                    <a:pt x="208" y="513"/>
                  </a:lnTo>
                  <a:lnTo>
                    <a:pt x="227" y="531"/>
                  </a:lnTo>
                  <a:lnTo>
                    <a:pt x="247" y="548"/>
                  </a:lnTo>
                  <a:lnTo>
                    <a:pt x="247" y="548"/>
                  </a:lnTo>
                  <a:lnTo>
                    <a:pt x="253" y="551"/>
                  </a:lnTo>
                  <a:lnTo>
                    <a:pt x="253" y="551"/>
                  </a:lnTo>
                  <a:lnTo>
                    <a:pt x="247" y="550"/>
                  </a:lnTo>
                  <a:lnTo>
                    <a:pt x="247" y="550"/>
                  </a:lnTo>
                  <a:lnTo>
                    <a:pt x="247" y="550"/>
                  </a:lnTo>
                  <a:lnTo>
                    <a:pt x="226" y="546"/>
                  </a:lnTo>
                  <a:lnTo>
                    <a:pt x="205" y="541"/>
                  </a:lnTo>
                  <a:lnTo>
                    <a:pt x="185" y="534"/>
                  </a:lnTo>
                  <a:lnTo>
                    <a:pt x="165" y="525"/>
                  </a:lnTo>
                  <a:lnTo>
                    <a:pt x="146" y="515"/>
                  </a:lnTo>
                  <a:lnTo>
                    <a:pt x="129" y="504"/>
                  </a:lnTo>
                  <a:lnTo>
                    <a:pt x="111" y="491"/>
                  </a:lnTo>
                  <a:lnTo>
                    <a:pt x="95" y="476"/>
                  </a:lnTo>
                  <a:lnTo>
                    <a:pt x="95" y="476"/>
                  </a:lnTo>
                  <a:lnTo>
                    <a:pt x="94" y="475"/>
                  </a:lnTo>
                  <a:lnTo>
                    <a:pt x="94" y="475"/>
                  </a:lnTo>
                  <a:lnTo>
                    <a:pt x="176" y="475"/>
                  </a:lnTo>
                  <a:lnTo>
                    <a:pt x="176" y="475"/>
                  </a:lnTo>
                  <a:close/>
                  <a:moveTo>
                    <a:pt x="278" y="475"/>
                  </a:moveTo>
                  <a:lnTo>
                    <a:pt x="278" y="475"/>
                  </a:lnTo>
                  <a:lnTo>
                    <a:pt x="278" y="552"/>
                  </a:lnTo>
                  <a:lnTo>
                    <a:pt x="278" y="552"/>
                  </a:lnTo>
                  <a:lnTo>
                    <a:pt x="262" y="542"/>
                  </a:lnTo>
                  <a:lnTo>
                    <a:pt x="262" y="542"/>
                  </a:lnTo>
                  <a:lnTo>
                    <a:pt x="247" y="531"/>
                  </a:lnTo>
                  <a:lnTo>
                    <a:pt x="230" y="516"/>
                  </a:lnTo>
                  <a:lnTo>
                    <a:pt x="212" y="498"/>
                  </a:lnTo>
                  <a:lnTo>
                    <a:pt x="203" y="487"/>
                  </a:lnTo>
                  <a:lnTo>
                    <a:pt x="194" y="476"/>
                  </a:lnTo>
                  <a:lnTo>
                    <a:pt x="194" y="476"/>
                  </a:lnTo>
                  <a:lnTo>
                    <a:pt x="192" y="475"/>
                  </a:lnTo>
                  <a:lnTo>
                    <a:pt x="192" y="475"/>
                  </a:lnTo>
                  <a:lnTo>
                    <a:pt x="278" y="475"/>
                  </a:lnTo>
                  <a:lnTo>
                    <a:pt x="278" y="475"/>
                  </a:lnTo>
                  <a:close/>
                  <a:moveTo>
                    <a:pt x="374" y="475"/>
                  </a:moveTo>
                  <a:lnTo>
                    <a:pt x="374" y="475"/>
                  </a:lnTo>
                  <a:lnTo>
                    <a:pt x="373" y="476"/>
                  </a:lnTo>
                  <a:lnTo>
                    <a:pt x="373" y="476"/>
                  </a:lnTo>
                  <a:lnTo>
                    <a:pt x="364" y="487"/>
                  </a:lnTo>
                  <a:lnTo>
                    <a:pt x="355" y="498"/>
                  </a:lnTo>
                  <a:lnTo>
                    <a:pt x="337" y="516"/>
                  </a:lnTo>
                  <a:lnTo>
                    <a:pt x="320" y="531"/>
                  </a:lnTo>
                  <a:lnTo>
                    <a:pt x="305" y="542"/>
                  </a:lnTo>
                  <a:lnTo>
                    <a:pt x="305" y="542"/>
                  </a:lnTo>
                  <a:lnTo>
                    <a:pt x="290" y="552"/>
                  </a:lnTo>
                  <a:lnTo>
                    <a:pt x="290" y="552"/>
                  </a:lnTo>
                  <a:lnTo>
                    <a:pt x="290" y="475"/>
                  </a:lnTo>
                  <a:lnTo>
                    <a:pt x="290" y="475"/>
                  </a:lnTo>
                  <a:lnTo>
                    <a:pt x="374" y="475"/>
                  </a:lnTo>
                  <a:lnTo>
                    <a:pt x="374" y="475"/>
                  </a:lnTo>
                  <a:close/>
                  <a:moveTo>
                    <a:pt x="473" y="475"/>
                  </a:moveTo>
                  <a:lnTo>
                    <a:pt x="473" y="475"/>
                  </a:lnTo>
                  <a:lnTo>
                    <a:pt x="471" y="476"/>
                  </a:lnTo>
                  <a:lnTo>
                    <a:pt x="471" y="476"/>
                  </a:lnTo>
                  <a:lnTo>
                    <a:pt x="455" y="491"/>
                  </a:lnTo>
                  <a:lnTo>
                    <a:pt x="438" y="504"/>
                  </a:lnTo>
                  <a:lnTo>
                    <a:pt x="420" y="515"/>
                  </a:lnTo>
                  <a:lnTo>
                    <a:pt x="401" y="525"/>
                  </a:lnTo>
                  <a:lnTo>
                    <a:pt x="382" y="534"/>
                  </a:lnTo>
                  <a:lnTo>
                    <a:pt x="361" y="541"/>
                  </a:lnTo>
                  <a:lnTo>
                    <a:pt x="340" y="547"/>
                  </a:lnTo>
                  <a:lnTo>
                    <a:pt x="319" y="551"/>
                  </a:lnTo>
                  <a:lnTo>
                    <a:pt x="319" y="551"/>
                  </a:lnTo>
                  <a:lnTo>
                    <a:pt x="313" y="551"/>
                  </a:lnTo>
                  <a:lnTo>
                    <a:pt x="313" y="551"/>
                  </a:lnTo>
                  <a:lnTo>
                    <a:pt x="319" y="547"/>
                  </a:lnTo>
                  <a:lnTo>
                    <a:pt x="319" y="547"/>
                  </a:lnTo>
                  <a:lnTo>
                    <a:pt x="334" y="537"/>
                  </a:lnTo>
                  <a:lnTo>
                    <a:pt x="351" y="521"/>
                  </a:lnTo>
                  <a:lnTo>
                    <a:pt x="361" y="511"/>
                  </a:lnTo>
                  <a:lnTo>
                    <a:pt x="371" y="500"/>
                  </a:lnTo>
                  <a:lnTo>
                    <a:pt x="381" y="488"/>
                  </a:lnTo>
                  <a:lnTo>
                    <a:pt x="391" y="475"/>
                  </a:lnTo>
                  <a:lnTo>
                    <a:pt x="391" y="475"/>
                  </a:lnTo>
                  <a:lnTo>
                    <a:pt x="391" y="475"/>
                  </a:lnTo>
                  <a:lnTo>
                    <a:pt x="391" y="475"/>
                  </a:lnTo>
                  <a:lnTo>
                    <a:pt x="473" y="475"/>
                  </a:lnTo>
                  <a:lnTo>
                    <a:pt x="473" y="4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userDrawn="1"/>
          </p:nvSpPr>
          <p:spPr bwMode="auto">
            <a:xfrm>
              <a:off x="1658938" y="1789113"/>
              <a:ext cx="107950" cy="187325"/>
            </a:xfrm>
            <a:custGeom>
              <a:avLst/>
              <a:gdLst>
                <a:gd name="T0" fmla="*/ 68 w 68"/>
                <a:gd name="T1" fmla="*/ 1 h 118"/>
                <a:gd name="T2" fmla="*/ 68 w 68"/>
                <a:gd name="T3" fmla="*/ 1 h 118"/>
                <a:gd name="T4" fmla="*/ 66 w 68"/>
                <a:gd name="T5" fmla="*/ 2 h 118"/>
                <a:gd name="T6" fmla="*/ 65 w 68"/>
                <a:gd name="T7" fmla="*/ 4 h 118"/>
                <a:gd name="T8" fmla="*/ 62 w 68"/>
                <a:gd name="T9" fmla="*/ 8 h 118"/>
                <a:gd name="T10" fmla="*/ 57 w 68"/>
                <a:gd name="T11" fmla="*/ 24 h 118"/>
                <a:gd name="T12" fmla="*/ 36 w 68"/>
                <a:gd name="T13" fmla="*/ 95 h 118"/>
                <a:gd name="T14" fmla="*/ 36 w 68"/>
                <a:gd name="T15" fmla="*/ 95 h 118"/>
                <a:gd name="T16" fmla="*/ 34 w 68"/>
                <a:gd name="T17" fmla="*/ 104 h 118"/>
                <a:gd name="T18" fmla="*/ 33 w 68"/>
                <a:gd name="T19" fmla="*/ 110 h 118"/>
                <a:gd name="T20" fmla="*/ 34 w 68"/>
                <a:gd name="T21" fmla="*/ 114 h 118"/>
                <a:gd name="T22" fmla="*/ 35 w 68"/>
                <a:gd name="T23" fmla="*/ 117 h 118"/>
                <a:gd name="T24" fmla="*/ 35 w 68"/>
                <a:gd name="T25" fmla="*/ 118 h 118"/>
                <a:gd name="T26" fmla="*/ 0 w 68"/>
                <a:gd name="T27" fmla="*/ 118 h 118"/>
                <a:gd name="T28" fmla="*/ 0 w 68"/>
                <a:gd name="T29" fmla="*/ 117 h 118"/>
                <a:gd name="T30" fmla="*/ 0 w 68"/>
                <a:gd name="T31" fmla="*/ 117 h 118"/>
                <a:gd name="T32" fmla="*/ 4 w 68"/>
                <a:gd name="T33" fmla="*/ 114 h 118"/>
                <a:gd name="T34" fmla="*/ 6 w 68"/>
                <a:gd name="T35" fmla="*/ 111 h 118"/>
                <a:gd name="T36" fmla="*/ 9 w 68"/>
                <a:gd name="T37" fmla="*/ 105 h 118"/>
                <a:gd name="T38" fmla="*/ 11 w 68"/>
                <a:gd name="T39" fmla="*/ 96 h 118"/>
                <a:gd name="T40" fmla="*/ 32 w 68"/>
                <a:gd name="T41" fmla="*/ 25 h 118"/>
                <a:gd name="T42" fmla="*/ 32 w 68"/>
                <a:gd name="T43" fmla="*/ 25 h 118"/>
                <a:gd name="T44" fmla="*/ 34 w 68"/>
                <a:gd name="T45" fmla="*/ 15 h 118"/>
                <a:gd name="T46" fmla="*/ 35 w 68"/>
                <a:gd name="T47" fmla="*/ 9 h 118"/>
                <a:gd name="T48" fmla="*/ 35 w 68"/>
                <a:gd name="T49" fmla="*/ 5 h 118"/>
                <a:gd name="T50" fmla="*/ 34 w 68"/>
                <a:gd name="T51" fmla="*/ 1 h 118"/>
                <a:gd name="T52" fmla="*/ 34 w 68"/>
                <a:gd name="T53" fmla="*/ 0 h 118"/>
                <a:gd name="T54" fmla="*/ 68 w 68"/>
                <a:gd name="T55" fmla="*/ 0 h 118"/>
                <a:gd name="T56" fmla="*/ 68 w 68"/>
                <a:gd name="T57"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118">
                  <a:moveTo>
                    <a:pt x="68" y="1"/>
                  </a:moveTo>
                  <a:lnTo>
                    <a:pt x="68" y="1"/>
                  </a:lnTo>
                  <a:lnTo>
                    <a:pt x="66" y="2"/>
                  </a:lnTo>
                  <a:lnTo>
                    <a:pt x="65" y="4"/>
                  </a:lnTo>
                  <a:lnTo>
                    <a:pt x="62" y="8"/>
                  </a:lnTo>
                  <a:lnTo>
                    <a:pt x="57" y="24"/>
                  </a:lnTo>
                  <a:lnTo>
                    <a:pt x="36" y="95"/>
                  </a:lnTo>
                  <a:lnTo>
                    <a:pt x="36" y="95"/>
                  </a:lnTo>
                  <a:lnTo>
                    <a:pt x="34" y="104"/>
                  </a:lnTo>
                  <a:lnTo>
                    <a:pt x="33" y="110"/>
                  </a:lnTo>
                  <a:lnTo>
                    <a:pt x="34" y="114"/>
                  </a:lnTo>
                  <a:lnTo>
                    <a:pt x="35" y="117"/>
                  </a:lnTo>
                  <a:lnTo>
                    <a:pt x="35" y="118"/>
                  </a:lnTo>
                  <a:lnTo>
                    <a:pt x="0" y="118"/>
                  </a:lnTo>
                  <a:lnTo>
                    <a:pt x="0" y="117"/>
                  </a:lnTo>
                  <a:lnTo>
                    <a:pt x="0" y="117"/>
                  </a:lnTo>
                  <a:lnTo>
                    <a:pt x="4" y="114"/>
                  </a:lnTo>
                  <a:lnTo>
                    <a:pt x="6" y="111"/>
                  </a:lnTo>
                  <a:lnTo>
                    <a:pt x="9" y="105"/>
                  </a:lnTo>
                  <a:lnTo>
                    <a:pt x="11" y="96"/>
                  </a:lnTo>
                  <a:lnTo>
                    <a:pt x="32" y="25"/>
                  </a:lnTo>
                  <a:lnTo>
                    <a:pt x="32" y="25"/>
                  </a:lnTo>
                  <a:lnTo>
                    <a:pt x="34" y="15"/>
                  </a:lnTo>
                  <a:lnTo>
                    <a:pt x="35" y="9"/>
                  </a:lnTo>
                  <a:lnTo>
                    <a:pt x="35" y="5"/>
                  </a:lnTo>
                  <a:lnTo>
                    <a:pt x="34" y="1"/>
                  </a:lnTo>
                  <a:lnTo>
                    <a:pt x="34" y="0"/>
                  </a:lnTo>
                  <a:lnTo>
                    <a:pt x="68" y="0"/>
                  </a:ln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8"/>
            <p:cNvSpPr>
              <a:spLocks/>
            </p:cNvSpPr>
            <p:nvPr userDrawn="1"/>
          </p:nvSpPr>
          <p:spPr bwMode="auto">
            <a:xfrm>
              <a:off x="1289051" y="1785938"/>
              <a:ext cx="138113" cy="193675"/>
            </a:xfrm>
            <a:custGeom>
              <a:avLst/>
              <a:gdLst>
                <a:gd name="T0" fmla="*/ 8 w 87"/>
                <a:gd name="T1" fmla="*/ 90 h 122"/>
                <a:gd name="T2" fmla="*/ 10 w 87"/>
                <a:gd name="T3" fmla="*/ 101 h 122"/>
                <a:gd name="T4" fmla="*/ 16 w 87"/>
                <a:gd name="T5" fmla="*/ 109 h 122"/>
                <a:gd name="T6" fmla="*/ 25 w 87"/>
                <a:gd name="T7" fmla="*/ 113 h 122"/>
                <a:gd name="T8" fmla="*/ 38 w 87"/>
                <a:gd name="T9" fmla="*/ 114 h 122"/>
                <a:gd name="T10" fmla="*/ 42 w 87"/>
                <a:gd name="T11" fmla="*/ 113 h 122"/>
                <a:gd name="T12" fmla="*/ 50 w 87"/>
                <a:gd name="T13" fmla="*/ 110 h 122"/>
                <a:gd name="T14" fmla="*/ 55 w 87"/>
                <a:gd name="T15" fmla="*/ 104 h 122"/>
                <a:gd name="T16" fmla="*/ 58 w 87"/>
                <a:gd name="T17" fmla="*/ 97 h 122"/>
                <a:gd name="T18" fmla="*/ 58 w 87"/>
                <a:gd name="T19" fmla="*/ 94 h 122"/>
                <a:gd name="T20" fmla="*/ 54 w 87"/>
                <a:gd name="T21" fmla="*/ 82 h 122"/>
                <a:gd name="T22" fmla="*/ 43 w 87"/>
                <a:gd name="T23" fmla="*/ 72 h 122"/>
                <a:gd name="T24" fmla="*/ 38 w 87"/>
                <a:gd name="T25" fmla="*/ 68 h 122"/>
                <a:gd name="T26" fmla="*/ 22 w 87"/>
                <a:gd name="T27" fmla="*/ 54 h 122"/>
                <a:gd name="T28" fmla="*/ 17 w 87"/>
                <a:gd name="T29" fmla="*/ 46 h 122"/>
                <a:gd name="T30" fmla="*/ 16 w 87"/>
                <a:gd name="T31" fmla="*/ 36 h 122"/>
                <a:gd name="T32" fmla="*/ 17 w 87"/>
                <a:gd name="T33" fmla="*/ 29 h 122"/>
                <a:gd name="T34" fmla="*/ 22 w 87"/>
                <a:gd name="T35" fmla="*/ 15 h 122"/>
                <a:gd name="T36" fmla="*/ 33 w 87"/>
                <a:gd name="T37" fmla="*/ 6 h 122"/>
                <a:gd name="T38" fmla="*/ 48 w 87"/>
                <a:gd name="T39" fmla="*/ 1 h 122"/>
                <a:gd name="T40" fmla="*/ 56 w 87"/>
                <a:gd name="T41" fmla="*/ 0 h 122"/>
                <a:gd name="T42" fmla="*/ 77 w 87"/>
                <a:gd name="T43" fmla="*/ 2 h 122"/>
                <a:gd name="T44" fmla="*/ 87 w 87"/>
                <a:gd name="T45" fmla="*/ 5 h 122"/>
                <a:gd name="T46" fmla="*/ 80 w 87"/>
                <a:gd name="T47" fmla="*/ 27 h 122"/>
                <a:gd name="T48" fmla="*/ 77 w 87"/>
                <a:gd name="T49" fmla="*/ 17 h 122"/>
                <a:gd name="T50" fmla="*/ 73 w 87"/>
                <a:gd name="T51" fmla="*/ 11 h 122"/>
                <a:gd name="T52" fmla="*/ 65 w 87"/>
                <a:gd name="T53" fmla="*/ 8 h 122"/>
                <a:gd name="T54" fmla="*/ 55 w 87"/>
                <a:gd name="T55" fmla="*/ 8 h 122"/>
                <a:gd name="T56" fmla="*/ 50 w 87"/>
                <a:gd name="T57" fmla="*/ 8 h 122"/>
                <a:gd name="T58" fmla="*/ 44 w 87"/>
                <a:gd name="T59" fmla="*/ 12 h 122"/>
                <a:gd name="T60" fmla="*/ 39 w 87"/>
                <a:gd name="T61" fmla="*/ 17 h 122"/>
                <a:gd name="T62" fmla="*/ 37 w 87"/>
                <a:gd name="T63" fmla="*/ 28 h 122"/>
                <a:gd name="T64" fmla="*/ 38 w 87"/>
                <a:gd name="T65" fmla="*/ 34 h 122"/>
                <a:gd name="T66" fmla="*/ 45 w 87"/>
                <a:gd name="T67" fmla="*/ 44 h 122"/>
                <a:gd name="T68" fmla="*/ 57 w 87"/>
                <a:gd name="T69" fmla="*/ 52 h 122"/>
                <a:gd name="T70" fmla="*/ 66 w 87"/>
                <a:gd name="T71" fmla="*/ 58 h 122"/>
                <a:gd name="T72" fmla="*/ 77 w 87"/>
                <a:gd name="T73" fmla="*/ 69 h 122"/>
                <a:gd name="T74" fmla="*/ 80 w 87"/>
                <a:gd name="T75" fmla="*/ 79 h 122"/>
                <a:gd name="T76" fmla="*/ 81 w 87"/>
                <a:gd name="T77" fmla="*/ 84 h 122"/>
                <a:gd name="T78" fmla="*/ 77 w 87"/>
                <a:gd name="T79" fmla="*/ 100 h 122"/>
                <a:gd name="T80" fmla="*/ 68 w 87"/>
                <a:gd name="T81" fmla="*/ 112 h 122"/>
                <a:gd name="T82" fmla="*/ 54 w 87"/>
                <a:gd name="T83" fmla="*/ 120 h 122"/>
                <a:gd name="T84" fmla="*/ 35 w 87"/>
                <a:gd name="T85" fmla="*/ 122 h 122"/>
                <a:gd name="T86" fmla="*/ 24 w 87"/>
                <a:gd name="T87" fmla="*/ 121 h 122"/>
                <a:gd name="T88" fmla="*/ 6 w 87"/>
                <a:gd name="T89" fmla="*/ 116 h 122"/>
                <a:gd name="T90" fmla="*/ 0 w 87"/>
                <a:gd name="T91" fmla="*/ 112 h 122"/>
                <a:gd name="T92" fmla="*/ 8 w 87"/>
                <a:gd name="T93"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122">
                  <a:moveTo>
                    <a:pt x="8" y="90"/>
                  </a:moveTo>
                  <a:lnTo>
                    <a:pt x="8" y="90"/>
                  </a:lnTo>
                  <a:lnTo>
                    <a:pt x="9" y="96"/>
                  </a:lnTo>
                  <a:lnTo>
                    <a:pt x="10" y="101"/>
                  </a:lnTo>
                  <a:lnTo>
                    <a:pt x="13" y="106"/>
                  </a:lnTo>
                  <a:lnTo>
                    <a:pt x="16" y="109"/>
                  </a:lnTo>
                  <a:lnTo>
                    <a:pt x="20" y="112"/>
                  </a:lnTo>
                  <a:lnTo>
                    <a:pt x="25" y="113"/>
                  </a:lnTo>
                  <a:lnTo>
                    <a:pt x="31" y="114"/>
                  </a:lnTo>
                  <a:lnTo>
                    <a:pt x="38" y="114"/>
                  </a:lnTo>
                  <a:lnTo>
                    <a:pt x="38" y="114"/>
                  </a:lnTo>
                  <a:lnTo>
                    <a:pt x="42" y="113"/>
                  </a:lnTo>
                  <a:lnTo>
                    <a:pt x="46" y="112"/>
                  </a:lnTo>
                  <a:lnTo>
                    <a:pt x="50" y="110"/>
                  </a:lnTo>
                  <a:lnTo>
                    <a:pt x="53" y="107"/>
                  </a:lnTo>
                  <a:lnTo>
                    <a:pt x="55" y="104"/>
                  </a:lnTo>
                  <a:lnTo>
                    <a:pt x="57" y="101"/>
                  </a:lnTo>
                  <a:lnTo>
                    <a:pt x="58" y="97"/>
                  </a:lnTo>
                  <a:lnTo>
                    <a:pt x="58" y="94"/>
                  </a:lnTo>
                  <a:lnTo>
                    <a:pt x="58" y="94"/>
                  </a:lnTo>
                  <a:lnTo>
                    <a:pt x="57" y="88"/>
                  </a:lnTo>
                  <a:lnTo>
                    <a:pt x="54" y="82"/>
                  </a:lnTo>
                  <a:lnTo>
                    <a:pt x="50" y="77"/>
                  </a:lnTo>
                  <a:lnTo>
                    <a:pt x="43" y="72"/>
                  </a:lnTo>
                  <a:lnTo>
                    <a:pt x="38" y="68"/>
                  </a:lnTo>
                  <a:lnTo>
                    <a:pt x="38" y="68"/>
                  </a:lnTo>
                  <a:lnTo>
                    <a:pt x="29" y="62"/>
                  </a:lnTo>
                  <a:lnTo>
                    <a:pt x="22" y="54"/>
                  </a:lnTo>
                  <a:lnTo>
                    <a:pt x="20" y="51"/>
                  </a:lnTo>
                  <a:lnTo>
                    <a:pt x="17" y="46"/>
                  </a:lnTo>
                  <a:lnTo>
                    <a:pt x="16" y="41"/>
                  </a:lnTo>
                  <a:lnTo>
                    <a:pt x="16" y="36"/>
                  </a:lnTo>
                  <a:lnTo>
                    <a:pt x="16" y="36"/>
                  </a:lnTo>
                  <a:lnTo>
                    <a:pt x="17" y="29"/>
                  </a:lnTo>
                  <a:lnTo>
                    <a:pt x="19" y="22"/>
                  </a:lnTo>
                  <a:lnTo>
                    <a:pt x="22" y="15"/>
                  </a:lnTo>
                  <a:lnTo>
                    <a:pt x="27" y="10"/>
                  </a:lnTo>
                  <a:lnTo>
                    <a:pt x="33" y="6"/>
                  </a:lnTo>
                  <a:lnTo>
                    <a:pt x="40" y="3"/>
                  </a:lnTo>
                  <a:lnTo>
                    <a:pt x="48" y="1"/>
                  </a:lnTo>
                  <a:lnTo>
                    <a:pt x="56" y="0"/>
                  </a:lnTo>
                  <a:lnTo>
                    <a:pt x="56" y="0"/>
                  </a:lnTo>
                  <a:lnTo>
                    <a:pt x="67" y="0"/>
                  </a:lnTo>
                  <a:lnTo>
                    <a:pt x="77" y="2"/>
                  </a:lnTo>
                  <a:lnTo>
                    <a:pt x="77" y="2"/>
                  </a:lnTo>
                  <a:lnTo>
                    <a:pt x="87" y="5"/>
                  </a:lnTo>
                  <a:lnTo>
                    <a:pt x="82" y="27"/>
                  </a:lnTo>
                  <a:lnTo>
                    <a:pt x="80" y="27"/>
                  </a:lnTo>
                  <a:lnTo>
                    <a:pt x="80" y="27"/>
                  </a:lnTo>
                  <a:lnTo>
                    <a:pt x="77" y="17"/>
                  </a:lnTo>
                  <a:lnTo>
                    <a:pt x="75" y="14"/>
                  </a:lnTo>
                  <a:lnTo>
                    <a:pt x="73" y="11"/>
                  </a:lnTo>
                  <a:lnTo>
                    <a:pt x="70" y="9"/>
                  </a:lnTo>
                  <a:lnTo>
                    <a:pt x="65" y="8"/>
                  </a:lnTo>
                  <a:lnTo>
                    <a:pt x="61" y="7"/>
                  </a:lnTo>
                  <a:lnTo>
                    <a:pt x="55" y="8"/>
                  </a:lnTo>
                  <a:lnTo>
                    <a:pt x="55" y="8"/>
                  </a:lnTo>
                  <a:lnTo>
                    <a:pt x="50" y="8"/>
                  </a:lnTo>
                  <a:lnTo>
                    <a:pt x="47" y="10"/>
                  </a:lnTo>
                  <a:lnTo>
                    <a:pt x="44" y="12"/>
                  </a:lnTo>
                  <a:lnTo>
                    <a:pt x="41" y="14"/>
                  </a:lnTo>
                  <a:lnTo>
                    <a:pt x="39" y="17"/>
                  </a:lnTo>
                  <a:lnTo>
                    <a:pt x="38" y="21"/>
                  </a:lnTo>
                  <a:lnTo>
                    <a:pt x="37" y="28"/>
                  </a:lnTo>
                  <a:lnTo>
                    <a:pt x="37" y="28"/>
                  </a:lnTo>
                  <a:lnTo>
                    <a:pt x="38" y="34"/>
                  </a:lnTo>
                  <a:lnTo>
                    <a:pt x="40" y="39"/>
                  </a:lnTo>
                  <a:lnTo>
                    <a:pt x="45" y="44"/>
                  </a:lnTo>
                  <a:lnTo>
                    <a:pt x="52" y="48"/>
                  </a:lnTo>
                  <a:lnTo>
                    <a:pt x="57" y="52"/>
                  </a:lnTo>
                  <a:lnTo>
                    <a:pt x="57" y="52"/>
                  </a:lnTo>
                  <a:lnTo>
                    <a:pt x="66" y="58"/>
                  </a:lnTo>
                  <a:lnTo>
                    <a:pt x="74" y="65"/>
                  </a:lnTo>
                  <a:lnTo>
                    <a:pt x="77" y="69"/>
                  </a:lnTo>
                  <a:lnTo>
                    <a:pt x="79" y="74"/>
                  </a:lnTo>
                  <a:lnTo>
                    <a:pt x="80" y="79"/>
                  </a:lnTo>
                  <a:lnTo>
                    <a:pt x="81" y="84"/>
                  </a:lnTo>
                  <a:lnTo>
                    <a:pt x="81" y="84"/>
                  </a:lnTo>
                  <a:lnTo>
                    <a:pt x="80" y="93"/>
                  </a:lnTo>
                  <a:lnTo>
                    <a:pt x="77" y="100"/>
                  </a:lnTo>
                  <a:lnTo>
                    <a:pt x="73" y="107"/>
                  </a:lnTo>
                  <a:lnTo>
                    <a:pt x="68" y="112"/>
                  </a:lnTo>
                  <a:lnTo>
                    <a:pt x="62" y="116"/>
                  </a:lnTo>
                  <a:lnTo>
                    <a:pt x="54" y="120"/>
                  </a:lnTo>
                  <a:lnTo>
                    <a:pt x="45" y="122"/>
                  </a:lnTo>
                  <a:lnTo>
                    <a:pt x="35" y="122"/>
                  </a:lnTo>
                  <a:lnTo>
                    <a:pt x="35" y="122"/>
                  </a:lnTo>
                  <a:lnTo>
                    <a:pt x="24" y="121"/>
                  </a:lnTo>
                  <a:lnTo>
                    <a:pt x="14" y="119"/>
                  </a:lnTo>
                  <a:lnTo>
                    <a:pt x="6" y="116"/>
                  </a:lnTo>
                  <a:lnTo>
                    <a:pt x="0" y="112"/>
                  </a:lnTo>
                  <a:lnTo>
                    <a:pt x="0" y="112"/>
                  </a:lnTo>
                  <a:lnTo>
                    <a:pt x="6" y="90"/>
                  </a:lnTo>
                  <a:lnTo>
                    <a:pt x="8"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9"/>
            <p:cNvSpPr>
              <a:spLocks/>
            </p:cNvSpPr>
            <p:nvPr userDrawn="1"/>
          </p:nvSpPr>
          <p:spPr bwMode="auto">
            <a:xfrm>
              <a:off x="1760538" y="1789113"/>
              <a:ext cx="166688" cy="187325"/>
            </a:xfrm>
            <a:custGeom>
              <a:avLst/>
              <a:gdLst>
                <a:gd name="T0" fmla="*/ 105 w 105"/>
                <a:gd name="T1" fmla="*/ 0 h 118"/>
                <a:gd name="T2" fmla="*/ 105 w 105"/>
                <a:gd name="T3" fmla="*/ 0 h 118"/>
                <a:gd name="T4" fmla="*/ 98 w 105"/>
                <a:gd name="T5" fmla="*/ 22 h 118"/>
                <a:gd name="T6" fmla="*/ 97 w 105"/>
                <a:gd name="T7" fmla="*/ 22 h 118"/>
                <a:gd name="T8" fmla="*/ 97 w 105"/>
                <a:gd name="T9" fmla="*/ 22 h 118"/>
                <a:gd name="T10" fmla="*/ 95 w 105"/>
                <a:gd name="T11" fmla="*/ 16 h 118"/>
                <a:gd name="T12" fmla="*/ 92 w 105"/>
                <a:gd name="T13" fmla="*/ 13 h 118"/>
                <a:gd name="T14" fmla="*/ 88 w 105"/>
                <a:gd name="T15" fmla="*/ 10 h 118"/>
                <a:gd name="T16" fmla="*/ 84 w 105"/>
                <a:gd name="T17" fmla="*/ 9 h 118"/>
                <a:gd name="T18" fmla="*/ 76 w 105"/>
                <a:gd name="T19" fmla="*/ 8 h 118"/>
                <a:gd name="T20" fmla="*/ 69 w 105"/>
                <a:gd name="T21" fmla="*/ 8 h 118"/>
                <a:gd name="T22" fmla="*/ 68 w 105"/>
                <a:gd name="T23" fmla="*/ 8 h 118"/>
                <a:gd name="T24" fmla="*/ 68 w 105"/>
                <a:gd name="T25" fmla="*/ 8 h 118"/>
                <a:gd name="T26" fmla="*/ 64 w 105"/>
                <a:gd name="T27" fmla="*/ 9 h 118"/>
                <a:gd name="T28" fmla="*/ 61 w 105"/>
                <a:gd name="T29" fmla="*/ 10 h 118"/>
                <a:gd name="T30" fmla="*/ 59 w 105"/>
                <a:gd name="T31" fmla="*/ 12 h 118"/>
                <a:gd name="T32" fmla="*/ 58 w 105"/>
                <a:gd name="T33" fmla="*/ 16 h 118"/>
                <a:gd name="T34" fmla="*/ 48 w 105"/>
                <a:gd name="T35" fmla="*/ 55 h 118"/>
                <a:gd name="T36" fmla="*/ 51 w 105"/>
                <a:gd name="T37" fmla="*/ 55 h 118"/>
                <a:gd name="T38" fmla="*/ 51 w 105"/>
                <a:gd name="T39" fmla="*/ 55 h 118"/>
                <a:gd name="T40" fmla="*/ 62 w 105"/>
                <a:gd name="T41" fmla="*/ 55 h 118"/>
                <a:gd name="T42" fmla="*/ 71 w 105"/>
                <a:gd name="T43" fmla="*/ 55 h 118"/>
                <a:gd name="T44" fmla="*/ 78 w 105"/>
                <a:gd name="T45" fmla="*/ 53 h 118"/>
                <a:gd name="T46" fmla="*/ 81 w 105"/>
                <a:gd name="T47" fmla="*/ 52 h 118"/>
                <a:gd name="T48" fmla="*/ 83 w 105"/>
                <a:gd name="T49" fmla="*/ 50 h 118"/>
                <a:gd name="T50" fmla="*/ 84 w 105"/>
                <a:gd name="T51" fmla="*/ 50 h 118"/>
                <a:gd name="T52" fmla="*/ 78 w 105"/>
                <a:gd name="T53" fmla="*/ 71 h 118"/>
                <a:gd name="T54" fmla="*/ 77 w 105"/>
                <a:gd name="T55" fmla="*/ 71 h 118"/>
                <a:gd name="T56" fmla="*/ 77 w 105"/>
                <a:gd name="T57" fmla="*/ 71 h 118"/>
                <a:gd name="T58" fmla="*/ 75 w 105"/>
                <a:gd name="T59" fmla="*/ 68 h 118"/>
                <a:gd name="T60" fmla="*/ 73 w 105"/>
                <a:gd name="T61" fmla="*/ 66 h 118"/>
                <a:gd name="T62" fmla="*/ 70 w 105"/>
                <a:gd name="T63" fmla="*/ 65 h 118"/>
                <a:gd name="T64" fmla="*/ 67 w 105"/>
                <a:gd name="T65" fmla="*/ 64 h 118"/>
                <a:gd name="T66" fmla="*/ 58 w 105"/>
                <a:gd name="T67" fmla="*/ 63 h 118"/>
                <a:gd name="T68" fmla="*/ 48 w 105"/>
                <a:gd name="T69" fmla="*/ 63 h 118"/>
                <a:gd name="T70" fmla="*/ 45 w 105"/>
                <a:gd name="T71" fmla="*/ 63 h 118"/>
                <a:gd name="T72" fmla="*/ 36 w 105"/>
                <a:gd name="T73" fmla="*/ 95 h 118"/>
                <a:gd name="T74" fmla="*/ 36 w 105"/>
                <a:gd name="T75" fmla="*/ 95 h 118"/>
                <a:gd name="T76" fmla="*/ 34 w 105"/>
                <a:gd name="T77" fmla="*/ 103 h 118"/>
                <a:gd name="T78" fmla="*/ 32 w 105"/>
                <a:gd name="T79" fmla="*/ 109 h 118"/>
                <a:gd name="T80" fmla="*/ 33 w 105"/>
                <a:gd name="T81" fmla="*/ 114 h 118"/>
                <a:gd name="T82" fmla="*/ 34 w 105"/>
                <a:gd name="T83" fmla="*/ 117 h 118"/>
                <a:gd name="T84" fmla="*/ 34 w 105"/>
                <a:gd name="T85" fmla="*/ 118 h 118"/>
                <a:gd name="T86" fmla="*/ 0 w 105"/>
                <a:gd name="T87" fmla="*/ 118 h 118"/>
                <a:gd name="T88" fmla="*/ 0 w 105"/>
                <a:gd name="T89" fmla="*/ 117 h 118"/>
                <a:gd name="T90" fmla="*/ 0 w 105"/>
                <a:gd name="T91" fmla="*/ 117 h 118"/>
                <a:gd name="T92" fmla="*/ 3 w 105"/>
                <a:gd name="T93" fmla="*/ 114 h 118"/>
                <a:gd name="T94" fmla="*/ 6 w 105"/>
                <a:gd name="T95" fmla="*/ 110 h 118"/>
                <a:gd name="T96" fmla="*/ 8 w 105"/>
                <a:gd name="T97" fmla="*/ 104 h 118"/>
                <a:gd name="T98" fmla="*/ 11 w 105"/>
                <a:gd name="T99" fmla="*/ 96 h 118"/>
                <a:gd name="T100" fmla="*/ 32 w 105"/>
                <a:gd name="T101" fmla="*/ 24 h 118"/>
                <a:gd name="T102" fmla="*/ 32 w 105"/>
                <a:gd name="T103" fmla="*/ 24 h 118"/>
                <a:gd name="T104" fmla="*/ 34 w 105"/>
                <a:gd name="T105" fmla="*/ 15 h 118"/>
                <a:gd name="T106" fmla="*/ 35 w 105"/>
                <a:gd name="T107" fmla="*/ 9 h 118"/>
                <a:gd name="T108" fmla="*/ 35 w 105"/>
                <a:gd name="T109" fmla="*/ 5 h 118"/>
                <a:gd name="T110" fmla="*/ 33 w 105"/>
                <a:gd name="T111" fmla="*/ 1 h 118"/>
                <a:gd name="T112" fmla="*/ 33 w 105"/>
                <a:gd name="T113" fmla="*/ 0 h 118"/>
                <a:gd name="T114" fmla="*/ 105 w 105"/>
                <a:gd name="T11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8">
                  <a:moveTo>
                    <a:pt x="105" y="0"/>
                  </a:moveTo>
                  <a:lnTo>
                    <a:pt x="105" y="0"/>
                  </a:lnTo>
                  <a:lnTo>
                    <a:pt x="98" y="22"/>
                  </a:lnTo>
                  <a:lnTo>
                    <a:pt x="97" y="22"/>
                  </a:lnTo>
                  <a:lnTo>
                    <a:pt x="97" y="22"/>
                  </a:lnTo>
                  <a:lnTo>
                    <a:pt x="95" y="16"/>
                  </a:lnTo>
                  <a:lnTo>
                    <a:pt x="92" y="13"/>
                  </a:lnTo>
                  <a:lnTo>
                    <a:pt x="88" y="10"/>
                  </a:lnTo>
                  <a:lnTo>
                    <a:pt x="84" y="9"/>
                  </a:lnTo>
                  <a:lnTo>
                    <a:pt x="76" y="8"/>
                  </a:lnTo>
                  <a:lnTo>
                    <a:pt x="69" y="8"/>
                  </a:lnTo>
                  <a:lnTo>
                    <a:pt x="68" y="8"/>
                  </a:lnTo>
                  <a:lnTo>
                    <a:pt x="68" y="8"/>
                  </a:lnTo>
                  <a:lnTo>
                    <a:pt x="64" y="9"/>
                  </a:lnTo>
                  <a:lnTo>
                    <a:pt x="61" y="10"/>
                  </a:lnTo>
                  <a:lnTo>
                    <a:pt x="59" y="12"/>
                  </a:lnTo>
                  <a:lnTo>
                    <a:pt x="58" y="16"/>
                  </a:lnTo>
                  <a:lnTo>
                    <a:pt x="48" y="55"/>
                  </a:lnTo>
                  <a:lnTo>
                    <a:pt x="51" y="55"/>
                  </a:lnTo>
                  <a:lnTo>
                    <a:pt x="51" y="55"/>
                  </a:lnTo>
                  <a:lnTo>
                    <a:pt x="62" y="55"/>
                  </a:lnTo>
                  <a:lnTo>
                    <a:pt x="71" y="55"/>
                  </a:lnTo>
                  <a:lnTo>
                    <a:pt x="78" y="53"/>
                  </a:lnTo>
                  <a:lnTo>
                    <a:pt x="81" y="52"/>
                  </a:lnTo>
                  <a:lnTo>
                    <a:pt x="83" y="50"/>
                  </a:lnTo>
                  <a:lnTo>
                    <a:pt x="84" y="50"/>
                  </a:lnTo>
                  <a:lnTo>
                    <a:pt x="78" y="71"/>
                  </a:lnTo>
                  <a:lnTo>
                    <a:pt x="77" y="71"/>
                  </a:lnTo>
                  <a:lnTo>
                    <a:pt x="77" y="71"/>
                  </a:lnTo>
                  <a:lnTo>
                    <a:pt x="75" y="68"/>
                  </a:lnTo>
                  <a:lnTo>
                    <a:pt x="73" y="66"/>
                  </a:lnTo>
                  <a:lnTo>
                    <a:pt x="70" y="65"/>
                  </a:lnTo>
                  <a:lnTo>
                    <a:pt x="67" y="64"/>
                  </a:lnTo>
                  <a:lnTo>
                    <a:pt x="58" y="63"/>
                  </a:lnTo>
                  <a:lnTo>
                    <a:pt x="48" y="63"/>
                  </a:lnTo>
                  <a:lnTo>
                    <a:pt x="45" y="63"/>
                  </a:lnTo>
                  <a:lnTo>
                    <a:pt x="36" y="95"/>
                  </a:lnTo>
                  <a:lnTo>
                    <a:pt x="36" y="95"/>
                  </a:lnTo>
                  <a:lnTo>
                    <a:pt x="34" y="103"/>
                  </a:lnTo>
                  <a:lnTo>
                    <a:pt x="32" y="109"/>
                  </a:lnTo>
                  <a:lnTo>
                    <a:pt x="33" y="114"/>
                  </a:lnTo>
                  <a:lnTo>
                    <a:pt x="34" y="117"/>
                  </a:lnTo>
                  <a:lnTo>
                    <a:pt x="34" y="118"/>
                  </a:lnTo>
                  <a:lnTo>
                    <a:pt x="0" y="118"/>
                  </a:lnTo>
                  <a:lnTo>
                    <a:pt x="0" y="117"/>
                  </a:lnTo>
                  <a:lnTo>
                    <a:pt x="0" y="117"/>
                  </a:lnTo>
                  <a:lnTo>
                    <a:pt x="3" y="114"/>
                  </a:lnTo>
                  <a:lnTo>
                    <a:pt x="6" y="110"/>
                  </a:lnTo>
                  <a:lnTo>
                    <a:pt x="8" y="104"/>
                  </a:lnTo>
                  <a:lnTo>
                    <a:pt x="11" y="96"/>
                  </a:lnTo>
                  <a:lnTo>
                    <a:pt x="32" y="24"/>
                  </a:lnTo>
                  <a:lnTo>
                    <a:pt x="32" y="24"/>
                  </a:lnTo>
                  <a:lnTo>
                    <a:pt x="34" y="15"/>
                  </a:lnTo>
                  <a:lnTo>
                    <a:pt x="35" y="9"/>
                  </a:lnTo>
                  <a:lnTo>
                    <a:pt x="35" y="5"/>
                  </a:lnTo>
                  <a:lnTo>
                    <a:pt x="33" y="1"/>
                  </a:lnTo>
                  <a:lnTo>
                    <a:pt x="33" y="0"/>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0"/>
            <p:cNvSpPr>
              <a:spLocks/>
            </p:cNvSpPr>
            <p:nvPr userDrawn="1"/>
          </p:nvSpPr>
          <p:spPr bwMode="auto">
            <a:xfrm>
              <a:off x="1925638" y="1789113"/>
              <a:ext cx="150813" cy="187325"/>
            </a:xfrm>
            <a:custGeom>
              <a:avLst/>
              <a:gdLst>
                <a:gd name="T0" fmla="*/ 95 w 95"/>
                <a:gd name="T1" fmla="*/ 0 h 118"/>
                <a:gd name="T2" fmla="*/ 95 w 95"/>
                <a:gd name="T3" fmla="*/ 0 h 118"/>
                <a:gd name="T4" fmla="*/ 89 w 95"/>
                <a:gd name="T5" fmla="*/ 22 h 118"/>
                <a:gd name="T6" fmla="*/ 87 w 95"/>
                <a:gd name="T7" fmla="*/ 22 h 118"/>
                <a:gd name="T8" fmla="*/ 87 w 95"/>
                <a:gd name="T9" fmla="*/ 22 h 118"/>
                <a:gd name="T10" fmla="*/ 85 w 95"/>
                <a:gd name="T11" fmla="*/ 16 h 118"/>
                <a:gd name="T12" fmla="*/ 82 w 95"/>
                <a:gd name="T13" fmla="*/ 13 h 118"/>
                <a:gd name="T14" fmla="*/ 78 w 95"/>
                <a:gd name="T15" fmla="*/ 11 h 118"/>
                <a:gd name="T16" fmla="*/ 75 w 95"/>
                <a:gd name="T17" fmla="*/ 9 h 118"/>
                <a:gd name="T18" fmla="*/ 67 w 95"/>
                <a:gd name="T19" fmla="*/ 8 h 118"/>
                <a:gd name="T20" fmla="*/ 61 w 95"/>
                <a:gd name="T21" fmla="*/ 8 h 118"/>
                <a:gd name="T22" fmla="*/ 60 w 95"/>
                <a:gd name="T23" fmla="*/ 8 h 118"/>
                <a:gd name="T24" fmla="*/ 35 w 95"/>
                <a:gd name="T25" fmla="*/ 95 h 118"/>
                <a:gd name="T26" fmla="*/ 35 w 95"/>
                <a:gd name="T27" fmla="*/ 95 h 118"/>
                <a:gd name="T28" fmla="*/ 32 w 95"/>
                <a:gd name="T29" fmla="*/ 110 h 118"/>
                <a:gd name="T30" fmla="*/ 32 w 95"/>
                <a:gd name="T31" fmla="*/ 114 h 118"/>
                <a:gd name="T32" fmla="*/ 34 w 95"/>
                <a:gd name="T33" fmla="*/ 117 h 118"/>
                <a:gd name="T34" fmla="*/ 34 w 95"/>
                <a:gd name="T35" fmla="*/ 118 h 118"/>
                <a:gd name="T36" fmla="*/ 0 w 95"/>
                <a:gd name="T37" fmla="*/ 118 h 118"/>
                <a:gd name="T38" fmla="*/ 0 w 95"/>
                <a:gd name="T39" fmla="*/ 117 h 118"/>
                <a:gd name="T40" fmla="*/ 0 w 95"/>
                <a:gd name="T41" fmla="*/ 117 h 118"/>
                <a:gd name="T42" fmla="*/ 4 w 95"/>
                <a:gd name="T43" fmla="*/ 114 h 118"/>
                <a:gd name="T44" fmla="*/ 6 w 95"/>
                <a:gd name="T45" fmla="*/ 110 h 118"/>
                <a:gd name="T46" fmla="*/ 8 w 95"/>
                <a:gd name="T47" fmla="*/ 104 h 118"/>
                <a:gd name="T48" fmla="*/ 11 w 95"/>
                <a:gd name="T49" fmla="*/ 95 h 118"/>
                <a:gd name="T50" fmla="*/ 36 w 95"/>
                <a:gd name="T51" fmla="*/ 8 h 118"/>
                <a:gd name="T52" fmla="*/ 33 w 95"/>
                <a:gd name="T53" fmla="*/ 8 h 118"/>
                <a:gd name="T54" fmla="*/ 33 w 95"/>
                <a:gd name="T55" fmla="*/ 8 h 118"/>
                <a:gd name="T56" fmla="*/ 26 w 95"/>
                <a:gd name="T57" fmla="*/ 8 h 118"/>
                <a:gd name="T58" fmla="*/ 19 w 95"/>
                <a:gd name="T59" fmla="*/ 9 h 118"/>
                <a:gd name="T60" fmla="*/ 15 w 95"/>
                <a:gd name="T61" fmla="*/ 11 h 118"/>
                <a:gd name="T62" fmla="*/ 11 w 95"/>
                <a:gd name="T63" fmla="*/ 13 h 118"/>
                <a:gd name="T64" fmla="*/ 7 w 95"/>
                <a:gd name="T65" fmla="*/ 16 h 118"/>
                <a:gd name="T66" fmla="*/ 3 w 95"/>
                <a:gd name="T67" fmla="*/ 22 h 118"/>
                <a:gd name="T68" fmla="*/ 1 w 95"/>
                <a:gd name="T69" fmla="*/ 22 h 118"/>
                <a:gd name="T70" fmla="*/ 1 w 95"/>
                <a:gd name="T71" fmla="*/ 22 h 118"/>
                <a:gd name="T72" fmla="*/ 8 w 95"/>
                <a:gd name="T73" fmla="*/ 0 h 118"/>
                <a:gd name="T74" fmla="*/ 95 w 95"/>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118">
                  <a:moveTo>
                    <a:pt x="95" y="0"/>
                  </a:moveTo>
                  <a:lnTo>
                    <a:pt x="95" y="0"/>
                  </a:lnTo>
                  <a:lnTo>
                    <a:pt x="89" y="22"/>
                  </a:lnTo>
                  <a:lnTo>
                    <a:pt x="87" y="22"/>
                  </a:lnTo>
                  <a:lnTo>
                    <a:pt x="87" y="22"/>
                  </a:lnTo>
                  <a:lnTo>
                    <a:pt x="85" y="16"/>
                  </a:lnTo>
                  <a:lnTo>
                    <a:pt x="82" y="13"/>
                  </a:lnTo>
                  <a:lnTo>
                    <a:pt x="78" y="11"/>
                  </a:lnTo>
                  <a:lnTo>
                    <a:pt x="75" y="9"/>
                  </a:lnTo>
                  <a:lnTo>
                    <a:pt x="67" y="8"/>
                  </a:lnTo>
                  <a:lnTo>
                    <a:pt x="61" y="8"/>
                  </a:lnTo>
                  <a:lnTo>
                    <a:pt x="60" y="8"/>
                  </a:lnTo>
                  <a:lnTo>
                    <a:pt x="35" y="95"/>
                  </a:lnTo>
                  <a:lnTo>
                    <a:pt x="35" y="95"/>
                  </a:lnTo>
                  <a:lnTo>
                    <a:pt x="32" y="110"/>
                  </a:lnTo>
                  <a:lnTo>
                    <a:pt x="32" y="114"/>
                  </a:lnTo>
                  <a:lnTo>
                    <a:pt x="34" y="117"/>
                  </a:lnTo>
                  <a:lnTo>
                    <a:pt x="34" y="118"/>
                  </a:lnTo>
                  <a:lnTo>
                    <a:pt x="0" y="118"/>
                  </a:lnTo>
                  <a:lnTo>
                    <a:pt x="0" y="117"/>
                  </a:lnTo>
                  <a:lnTo>
                    <a:pt x="0" y="117"/>
                  </a:lnTo>
                  <a:lnTo>
                    <a:pt x="4" y="114"/>
                  </a:lnTo>
                  <a:lnTo>
                    <a:pt x="6" y="110"/>
                  </a:lnTo>
                  <a:lnTo>
                    <a:pt x="8" y="104"/>
                  </a:lnTo>
                  <a:lnTo>
                    <a:pt x="11" y="95"/>
                  </a:lnTo>
                  <a:lnTo>
                    <a:pt x="36" y="8"/>
                  </a:lnTo>
                  <a:lnTo>
                    <a:pt x="33" y="8"/>
                  </a:lnTo>
                  <a:lnTo>
                    <a:pt x="33" y="8"/>
                  </a:lnTo>
                  <a:lnTo>
                    <a:pt x="26" y="8"/>
                  </a:lnTo>
                  <a:lnTo>
                    <a:pt x="19" y="9"/>
                  </a:lnTo>
                  <a:lnTo>
                    <a:pt x="15" y="11"/>
                  </a:lnTo>
                  <a:lnTo>
                    <a:pt x="11" y="13"/>
                  </a:lnTo>
                  <a:lnTo>
                    <a:pt x="7" y="16"/>
                  </a:lnTo>
                  <a:lnTo>
                    <a:pt x="3" y="22"/>
                  </a:lnTo>
                  <a:lnTo>
                    <a:pt x="1" y="22"/>
                  </a:lnTo>
                  <a:lnTo>
                    <a:pt x="1" y="22"/>
                  </a:lnTo>
                  <a:lnTo>
                    <a:pt x="8" y="0"/>
                  </a:lnTo>
                  <a:lnTo>
                    <a:pt x="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1"/>
            <p:cNvSpPr>
              <a:spLocks/>
            </p:cNvSpPr>
            <p:nvPr userDrawn="1"/>
          </p:nvSpPr>
          <p:spPr bwMode="auto">
            <a:xfrm>
              <a:off x="1447801" y="1789113"/>
              <a:ext cx="238125" cy="187325"/>
            </a:xfrm>
            <a:custGeom>
              <a:avLst/>
              <a:gdLst>
                <a:gd name="T0" fmla="*/ 150 w 150"/>
                <a:gd name="T1" fmla="*/ 1 h 118"/>
                <a:gd name="T2" fmla="*/ 150 w 150"/>
                <a:gd name="T3" fmla="*/ 1 h 118"/>
                <a:gd name="T4" fmla="*/ 147 w 150"/>
                <a:gd name="T5" fmla="*/ 5 h 118"/>
                <a:gd name="T6" fmla="*/ 144 w 150"/>
                <a:gd name="T7" fmla="*/ 9 h 118"/>
                <a:gd name="T8" fmla="*/ 136 w 150"/>
                <a:gd name="T9" fmla="*/ 23 h 118"/>
                <a:gd name="T10" fmla="*/ 136 w 150"/>
                <a:gd name="T11" fmla="*/ 23 h 118"/>
                <a:gd name="T12" fmla="*/ 108 w 150"/>
                <a:gd name="T13" fmla="*/ 76 h 118"/>
                <a:gd name="T14" fmla="*/ 87 w 150"/>
                <a:gd name="T15" fmla="*/ 118 h 118"/>
                <a:gd name="T16" fmla="*/ 74 w 150"/>
                <a:gd name="T17" fmla="*/ 118 h 118"/>
                <a:gd name="T18" fmla="*/ 67 w 150"/>
                <a:gd name="T19" fmla="*/ 44 h 118"/>
                <a:gd name="T20" fmla="*/ 66 w 150"/>
                <a:gd name="T21" fmla="*/ 44 h 118"/>
                <a:gd name="T22" fmla="*/ 26 w 150"/>
                <a:gd name="T23" fmla="*/ 118 h 118"/>
                <a:gd name="T24" fmla="*/ 15 w 150"/>
                <a:gd name="T25" fmla="*/ 118 h 118"/>
                <a:gd name="T26" fmla="*/ 5 w 150"/>
                <a:gd name="T27" fmla="*/ 24 h 118"/>
                <a:gd name="T28" fmla="*/ 5 w 150"/>
                <a:gd name="T29" fmla="*/ 24 h 118"/>
                <a:gd name="T30" fmla="*/ 4 w 150"/>
                <a:gd name="T31" fmla="*/ 9 h 118"/>
                <a:gd name="T32" fmla="*/ 2 w 150"/>
                <a:gd name="T33" fmla="*/ 5 h 118"/>
                <a:gd name="T34" fmla="*/ 0 w 150"/>
                <a:gd name="T35" fmla="*/ 1 h 118"/>
                <a:gd name="T36" fmla="*/ 0 w 150"/>
                <a:gd name="T37" fmla="*/ 0 h 118"/>
                <a:gd name="T38" fmla="*/ 33 w 150"/>
                <a:gd name="T39" fmla="*/ 0 h 118"/>
                <a:gd name="T40" fmla="*/ 33 w 150"/>
                <a:gd name="T41" fmla="*/ 1 h 118"/>
                <a:gd name="T42" fmla="*/ 33 w 150"/>
                <a:gd name="T43" fmla="*/ 1 h 118"/>
                <a:gd name="T44" fmla="*/ 31 w 150"/>
                <a:gd name="T45" fmla="*/ 5 h 118"/>
                <a:gd name="T46" fmla="*/ 29 w 150"/>
                <a:gd name="T47" fmla="*/ 9 h 118"/>
                <a:gd name="T48" fmla="*/ 29 w 150"/>
                <a:gd name="T49" fmla="*/ 14 h 118"/>
                <a:gd name="T50" fmla="*/ 29 w 150"/>
                <a:gd name="T51" fmla="*/ 23 h 118"/>
                <a:gd name="T52" fmla="*/ 35 w 150"/>
                <a:gd name="T53" fmla="*/ 79 h 118"/>
                <a:gd name="T54" fmla="*/ 35 w 150"/>
                <a:gd name="T55" fmla="*/ 79 h 118"/>
                <a:gd name="T56" fmla="*/ 77 w 150"/>
                <a:gd name="T57" fmla="*/ 1 h 118"/>
                <a:gd name="T58" fmla="*/ 86 w 150"/>
                <a:gd name="T59" fmla="*/ 1 h 118"/>
                <a:gd name="T60" fmla="*/ 93 w 150"/>
                <a:gd name="T61" fmla="*/ 79 h 118"/>
                <a:gd name="T62" fmla="*/ 94 w 150"/>
                <a:gd name="T63" fmla="*/ 79 h 118"/>
                <a:gd name="T64" fmla="*/ 94 w 150"/>
                <a:gd name="T65" fmla="*/ 79 h 118"/>
                <a:gd name="T66" fmla="*/ 124 w 150"/>
                <a:gd name="T67" fmla="*/ 21 h 118"/>
                <a:gd name="T68" fmla="*/ 124 w 150"/>
                <a:gd name="T69" fmla="*/ 21 h 118"/>
                <a:gd name="T70" fmla="*/ 128 w 150"/>
                <a:gd name="T71" fmla="*/ 12 h 118"/>
                <a:gd name="T72" fmla="*/ 129 w 150"/>
                <a:gd name="T73" fmla="*/ 6 h 118"/>
                <a:gd name="T74" fmla="*/ 129 w 150"/>
                <a:gd name="T75" fmla="*/ 3 h 118"/>
                <a:gd name="T76" fmla="*/ 128 w 150"/>
                <a:gd name="T77" fmla="*/ 1 h 118"/>
                <a:gd name="T78" fmla="*/ 128 w 150"/>
                <a:gd name="T79" fmla="*/ 0 h 118"/>
                <a:gd name="T80" fmla="*/ 150 w 150"/>
                <a:gd name="T81" fmla="*/ 0 h 118"/>
                <a:gd name="T82" fmla="*/ 150 w 150"/>
                <a:gd name="T83" fmla="*/ 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118">
                  <a:moveTo>
                    <a:pt x="150" y="1"/>
                  </a:moveTo>
                  <a:lnTo>
                    <a:pt x="150" y="1"/>
                  </a:lnTo>
                  <a:lnTo>
                    <a:pt x="147" y="5"/>
                  </a:lnTo>
                  <a:lnTo>
                    <a:pt x="144" y="9"/>
                  </a:lnTo>
                  <a:lnTo>
                    <a:pt x="136" y="23"/>
                  </a:lnTo>
                  <a:lnTo>
                    <a:pt x="136" y="23"/>
                  </a:lnTo>
                  <a:lnTo>
                    <a:pt x="108" y="76"/>
                  </a:lnTo>
                  <a:lnTo>
                    <a:pt x="87" y="118"/>
                  </a:lnTo>
                  <a:lnTo>
                    <a:pt x="74" y="118"/>
                  </a:lnTo>
                  <a:lnTo>
                    <a:pt x="67" y="44"/>
                  </a:lnTo>
                  <a:lnTo>
                    <a:pt x="66" y="44"/>
                  </a:lnTo>
                  <a:lnTo>
                    <a:pt x="26" y="118"/>
                  </a:lnTo>
                  <a:lnTo>
                    <a:pt x="15" y="118"/>
                  </a:lnTo>
                  <a:lnTo>
                    <a:pt x="5" y="24"/>
                  </a:lnTo>
                  <a:lnTo>
                    <a:pt x="5" y="24"/>
                  </a:lnTo>
                  <a:lnTo>
                    <a:pt x="4" y="9"/>
                  </a:lnTo>
                  <a:lnTo>
                    <a:pt x="2" y="5"/>
                  </a:lnTo>
                  <a:lnTo>
                    <a:pt x="0" y="1"/>
                  </a:lnTo>
                  <a:lnTo>
                    <a:pt x="0" y="0"/>
                  </a:lnTo>
                  <a:lnTo>
                    <a:pt x="33" y="0"/>
                  </a:lnTo>
                  <a:lnTo>
                    <a:pt x="33" y="1"/>
                  </a:lnTo>
                  <a:lnTo>
                    <a:pt x="33" y="1"/>
                  </a:lnTo>
                  <a:lnTo>
                    <a:pt x="31" y="5"/>
                  </a:lnTo>
                  <a:lnTo>
                    <a:pt x="29" y="9"/>
                  </a:lnTo>
                  <a:lnTo>
                    <a:pt x="29" y="14"/>
                  </a:lnTo>
                  <a:lnTo>
                    <a:pt x="29" y="23"/>
                  </a:lnTo>
                  <a:lnTo>
                    <a:pt x="35" y="79"/>
                  </a:lnTo>
                  <a:lnTo>
                    <a:pt x="35" y="79"/>
                  </a:lnTo>
                  <a:lnTo>
                    <a:pt x="77" y="1"/>
                  </a:lnTo>
                  <a:lnTo>
                    <a:pt x="86" y="1"/>
                  </a:lnTo>
                  <a:lnTo>
                    <a:pt x="93" y="79"/>
                  </a:lnTo>
                  <a:lnTo>
                    <a:pt x="94" y="79"/>
                  </a:lnTo>
                  <a:lnTo>
                    <a:pt x="94" y="79"/>
                  </a:lnTo>
                  <a:lnTo>
                    <a:pt x="124" y="21"/>
                  </a:lnTo>
                  <a:lnTo>
                    <a:pt x="124" y="21"/>
                  </a:lnTo>
                  <a:lnTo>
                    <a:pt x="128" y="12"/>
                  </a:lnTo>
                  <a:lnTo>
                    <a:pt x="129" y="6"/>
                  </a:lnTo>
                  <a:lnTo>
                    <a:pt x="129" y="3"/>
                  </a:lnTo>
                  <a:lnTo>
                    <a:pt x="128" y="1"/>
                  </a:lnTo>
                  <a:lnTo>
                    <a:pt x="128" y="0"/>
                  </a:lnTo>
                  <a:lnTo>
                    <a:pt x="150" y="0"/>
                  </a:lnTo>
                  <a:lnTo>
                    <a:pt x="15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 Placeholder 2"/>
          <p:cNvSpPr>
            <a:spLocks noGrp="1"/>
          </p:cNvSpPr>
          <p:nvPr>
            <p:ph type="body" sz="quarter" idx="12" hasCustomPrompt="1"/>
          </p:nvPr>
        </p:nvSpPr>
        <p:spPr>
          <a:xfrm>
            <a:off x="283745" y="301625"/>
            <a:ext cx="10230268" cy="4897090"/>
          </a:xfrm>
        </p:spPr>
        <p:txBody>
          <a:bodyPr/>
          <a:lstStyle>
            <a:lvl1pPr marL="571500" indent="-571500">
              <a:buFont typeface="Arial" panose="020B0604020202020204" pitchFamily="34" charset="0"/>
              <a:buChar char="−"/>
              <a:defRPr sz="3600">
                <a:solidFill>
                  <a:schemeClr val="bg1"/>
                </a:solidFill>
              </a:defRPr>
            </a:lvl1pPr>
            <a:lvl2pPr>
              <a:defRPr sz="2800">
                <a:solidFill>
                  <a:schemeClr val="bg1"/>
                </a:solidFill>
              </a:defRPr>
            </a:lvl2pPr>
            <a:lvl3pPr marL="985807" indent="-457200">
              <a:buFont typeface="Arial" panose="020B0604020202020204" pitchFamily="34" charset="0"/>
              <a:buChar char="−"/>
              <a:defRPr sz="2800">
                <a:solidFill>
                  <a:schemeClr val="bg1"/>
                </a:solidFill>
              </a:defRPr>
            </a:lvl3pPr>
            <a:lvl4pPr>
              <a:defRPr sz="2800">
                <a:solidFill>
                  <a:schemeClr val="bg1"/>
                </a:solidFill>
              </a:defRPr>
            </a:lvl4pPr>
            <a:lvl5pPr>
              <a:defRPr sz="2400">
                <a:solidFill>
                  <a:schemeClr val="bg1"/>
                </a:solidFill>
              </a:defRPr>
            </a:lvl5pPr>
          </a:lstStyle>
          <a:p>
            <a:pPr lvl="0"/>
            <a:r>
              <a:rPr lang="en-US"/>
              <a:t>You can use it as divider or highlight slide. Make it short, clear and pretty. If used as a highlight slide, size of the text should be 35pt. If used as a divider slide, content can be much smaller – 18pt.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Footer Placeholder 3"/>
          <p:cNvSpPr>
            <a:spLocks noGrp="1"/>
          </p:cNvSpPr>
          <p:nvPr>
            <p:ph type="ftr" sz="quarter" idx="10"/>
          </p:nvPr>
        </p:nvSpPr>
        <p:spPr>
          <a:xfrm>
            <a:off x="658292" y="5592196"/>
            <a:ext cx="8918847" cy="228600"/>
          </a:xfrm>
        </p:spPr>
        <p:txBody>
          <a:bodyPr/>
          <a:lstStyle>
            <a:lvl1pPr>
              <a:defRPr>
                <a:solidFill>
                  <a:schemeClr val="bg1"/>
                </a:solidFill>
              </a:defRPr>
            </a:lvl1pPr>
          </a:lstStyle>
          <a:p>
            <a:r>
              <a:rPr lang="en-US"/>
              <a:t>Global webinar for third-party providers</a:t>
            </a:r>
            <a:endParaRPr lang="en-GB"/>
          </a:p>
        </p:txBody>
      </p:sp>
    </p:spTree>
    <p:extLst>
      <p:ext uri="{BB962C8B-B14F-4D97-AF65-F5344CB8AC3E}">
        <p14:creationId xmlns:p14="http://schemas.microsoft.com/office/powerpoint/2010/main" val="82833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tags" Target="../tags/tag12.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vmlDrawing" Target="../drawings/vmlDrawing11.v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image" Target="../media/image1.emf"/><Relationship Id="rId10" Type="http://schemas.openxmlformats.org/officeDocument/2006/relationships/slideLayout" Target="../slideLayouts/slideLayout128.xml"/><Relationship Id="rId19" Type="http://schemas.openxmlformats.org/officeDocument/2006/relationships/theme" Target="../theme/theme10.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oleObject" Target="../embeddings/oleObject11.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ags" Target="../tags/tag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vmlDrawing" Target="../drawings/vmlDrawing12.vml"/><Relationship Id="rId2" Type="http://schemas.openxmlformats.org/officeDocument/2006/relationships/slideLayout" Target="../slideLayouts/slideLayout138.xml"/><Relationship Id="rId16" Type="http://schemas.openxmlformats.org/officeDocument/2006/relationships/theme" Target="../theme/theme11.xml"/><Relationship Id="rId20" Type="http://schemas.openxmlformats.org/officeDocument/2006/relationships/image" Target="../media/image1.emf"/><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19" Type="http://schemas.openxmlformats.org/officeDocument/2006/relationships/oleObject" Target="../embeddings/oleObject12.bin"/><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2.xml"/><Relationship Id="rId3" Type="http://schemas.openxmlformats.org/officeDocument/2006/relationships/slideLayout" Target="../slideLayouts/slideLayout154.xml"/><Relationship Id="rId21" Type="http://schemas.openxmlformats.org/officeDocument/2006/relationships/oleObject" Target="../embeddings/oleObject13.bin"/><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tags" Target="../tags/tag14.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vmlDrawing" Target="../drawings/vmlDrawing13.v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oleObject" Target="../embeddings/oleObject14.bin"/><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tags" Target="../tags/tag15.xml"/><Relationship Id="rId2" Type="http://schemas.openxmlformats.org/officeDocument/2006/relationships/slideLayout" Target="../slideLayouts/slideLayout170.xml"/><Relationship Id="rId16" Type="http://schemas.openxmlformats.org/officeDocument/2006/relationships/vmlDrawing" Target="../drawings/vmlDrawing14.v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19" Type="http://schemas.openxmlformats.org/officeDocument/2006/relationships/image" Target="../media/image1.emf"/><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3" Type="http://schemas.openxmlformats.org/officeDocument/2006/relationships/slideLayout" Target="../slideLayouts/slideLayout185.xml"/><Relationship Id="rId21" Type="http://schemas.openxmlformats.org/officeDocument/2006/relationships/tags" Target="../tags/tag16.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vmlDrawing" Target="../drawings/vmlDrawing15.v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image" Target="../media/image1.emf"/><Relationship Id="rId10" Type="http://schemas.openxmlformats.org/officeDocument/2006/relationships/slideLayout" Target="../slideLayouts/slideLayout192.xml"/><Relationship Id="rId19" Type="http://schemas.openxmlformats.org/officeDocument/2006/relationships/theme" Target="../theme/theme14.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oleObject" Target="../embeddings/oleObject15.bin"/></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slideLayout" Target="../slideLayouts/slideLayout203.xml"/><Relationship Id="rId7" Type="http://schemas.openxmlformats.org/officeDocument/2006/relationships/vmlDrawing" Target="../drawings/vmlDrawing16.v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theme" Target="../theme/theme15.xml"/><Relationship Id="rId5" Type="http://schemas.openxmlformats.org/officeDocument/2006/relationships/slideLayout" Target="../slideLayouts/slideLayout205.xml"/><Relationship Id="rId10" Type="http://schemas.openxmlformats.org/officeDocument/2006/relationships/image" Target="../media/image1.emf"/><Relationship Id="rId4" Type="http://schemas.openxmlformats.org/officeDocument/2006/relationships/slideLayout" Target="../slideLayouts/slideLayout204.xml"/><Relationship Id="rId9" Type="http://schemas.openxmlformats.org/officeDocument/2006/relationships/oleObject" Target="../embeddings/oleObject16.bin"/></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slideLayout" Target="../slideLayouts/slideLayout208.xml"/><Relationship Id="rId7" Type="http://schemas.openxmlformats.org/officeDocument/2006/relationships/vmlDrawing" Target="../drawings/vmlDrawing17.v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theme" Target="../theme/theme16.xml"/><Relationship Id="rId5" Type="http://schemas.openxmlformats.org/officeDocument/2006/relationships/slideLayout" Target="../slideLayouts/slideLayout210.xml"/><Relationship Id="rId10" Type="http://schemas.openxmlformats.org/officeDocument/2006/relationships/image" Target="../media/image1.emf"/><Relationship Id="rId4" Type="http://schemas.openxmlformats.org/officeDocument/2006/relationships/slideLayout" Target="../slideLayouts/slideLayout209.xml"/><Relationship Id="rId9" Type="http://schemas.openxmlformats.org/officeDocument/2006/relationships/oleObject" Target="../embeddings/oleObject17.bin"/></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oleObject" Target="../embeddings/oleObject18.bin"/><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tags" Target="../tags/tag19.xml"/><Relationship Id="rId2" Type="http://schemas.openxmlformats.org/officeDocument/2006/relationships/slideLayout" Target="../slideLayouts/slideLayout212.xml"/><Relationship Id="rId16" Type="http://schemas.openxmlformats.org/officeDocument/2006/relationships/vmlDrawing" Target="../drawings/vmlDrawing18.v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7.xml"/><Relationship Id="rId10" Type="http://schemas.openxmlformats.org/officeDocument/2006/relationships/slideLayout" Target="../slideLayouts/slideLayout220.xml"/><Relationship Id="rId19" Type="http://schemas.openxmlformats.org/officeDocument/2006/relationships/image" Target="../media/image1.emf"/><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oleObject" Target="../embeddings/oleObject19.bin"/><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tags" Target="../tags/tag20.xml"/><Relationship Id="rId2" Type="http://schemas.openxmlformats.org/officeDocument/2006/relationships/slideLayout" Target="../slideLayouts/slideLayout226.xml"/><Relationship Id="rId16" Type="http://schemas.openxmlformats.org/officeDocument/2006/relationships/vmlDrawing" Target="../drawings/vmlDrawing19.v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8.xml"/><Relationship Id="rId10" Type="http://schemas.openxmlformats.org/officeDocument/2006/relationships/slideLayout" Target="../slideLayouts/slideLayout234.xml"/><Relationship Id="rId19" Type="http://schemas.openxmlformats.org/officeDocument/2006/relationships/image" Target="../media/image1.emf"/><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9.xml.rels><?xml version="1.0" encoding="UTF-8" standalone="yes"?>
<Relationships xmlns="http://schemas.openxmlformats.org/package/2006/relationships"><Relationship Id="rId26" Type="http://schemas.openxmlformats.org/officeDocument/2006/relationships/slideLayout" Target="../slideLayouts/slideLayout264.xml"/><Relationship Id="rId21" Type="http://schemas.openxmlformats.org/officeDocument/2006/relationships/slideLayout" Target="../slideLayouts/slideLayout259.xml"/><Relationship Id="rId34" Type="http://schemas.openxmlformats.org/officeDocument/2006/relationships/slideLayout" Target="../slideLayouts/slideLayout272.xml"/><Relationship Id="rId42" Type="http://schemas.openxmlformats.org/officeDocument/2006/relationships/slideLayout" Target="../slideLayouts/slideLayout280.xml"/><Relationship Id="rId47" Type="http://schemas.openxmlformats.org/officeDocument/2006/relationships/slideLayout" Target="../slideLayouts/slideLayout285.xml"/><Relationship Id="rId50" Type="http://schemas.openxmlformats.org/officeDocument/2006/relationships/slideLayout" Target="../slideLayouts/slideLayout288.xml"/><Relationship Id="rId55" Type="http://schemas.openxmlformats.org/officeDocument/2006/relationships/slideLayout" Target="../slideLayouts/slideLayout293.xml"/><Relationship Id="rId63" Type="http://schemas.openxmlformats.org/officeDocument/2006/relationships/image" Target="../media/image1.emf"/><Relationship Id="rId7" Type="http://schemas.openxmlformats.org/officeDocument/2006/relationships/slideLayout" Target="../slideLayouts/slideLayout24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9" Type="http://schemas.openxmlformats.org/officeDocument/2006/relationships/slideLayout" Target="../slideLayouts/slideLayout267.xml"/><Relationship Id="rId11" Type="http://schemas.openxmlformats.org/officeDocument/2006/relationships/slideLayout" Target="../slideLayouts/slideLayout249.xml"/><Relationship Id="rId24" Type="http://schemas.openxmlformats.org/officeDocument/2006/relationships/slideLayout" Target="../slideLayouts/slideLayout262.xml"/><Relationship Id="rId32" Type="http://schemas.openxmlformats.org/officeDocument/2006/relationships/slideLayout" Target="../slideLayouts/slideLayout270.xml"/><Relationship Id="rId37" Type="http://schemas.openxmlformats.org/officeDocument/2006/relationships/slideLayout" Target="../slideLayouts/slideLayout275.xml"/><Relationship Id="rId40" Type="http://schemas.openxmlformats.org/officeDocument/2006/relationships/slideLayout" Target="../slideLayouts/slideLayout278.xml"/><Relationship Id="rId45" Type="http://schemas.openxmlformats.org/officeDocument/2006/relationships/slideLayout" Target="../slideLayouts/slideLayout283.xml"/><Relationship Id="rId53" Type="http://schemas.openxmlformats.org/officeDocument/2006/relationships/slideLayout" Target="../slideLayouts/slideLayout291.xml"/><Relationship Id="rId58" Type="http://schemas.openxmlformats.org/officeDocument/2006/relationships/slideLayout" Target="../slideLayouts/slideLayout296.xml"/><Relationship Id="rId5" Type="http://schemas.openxmlformats.org/officeDocument/2006/relationships/slideLayout" Target="../slideLayouts/slideLayout243.xml"/><Relationship Id="rId61" Type="http://schemas.openxmlformats.org/officeDocument/2006/relationships/tags" Target="../tags/tag21.xml"/><Relationship Id="rId19" Type="http://schemas.openxmlformats.org/officeDocument/2006/relationships/slideLayout" Target="../slideLayouts/slideLayout257.xml"/><Relationship Id="rId14" Type="http://schemas.openxmlformats.org/officeDocument/2006/relationships/slideLayout" Target="../slideLayouts/slideLayout252.xml"/><Relationship Id="rId22" Type="http://schemas.openxmlformats.org/officeDocument/2006/relationships/slideLayout" Target="../slideLayouts/slideLayout260.xml"/><Relationship Id="rId27" Type="http://schemas.openxmlformats.org/officeDocument/2006/relationships/slideLayout" Target="../slideLayouts/slideLayout265.xml"/><Relationship Id="rId30" Type="http://schemas.openxmlformats.org/officeDocument/2006/relationships/slideLayout" Target="../slideLayouts/slideLayout268.xml"/><Relationship Id="rId35" Type="http://schemas.openxmlformats.org/officeDocument/2006/relationships/slideLayout" Target="../slideLayouts/slideLayout273.xml"/><Relationship Id="rId43" Type="http://schemas.openxmlformats.org/officeDocument/2006/relationships/slideLayout" Target="../slideLayouts/slideLayout281.xml"/><Relationship Id="rId48" Type="http://schemas.openxmlformats.org/officeDocument/2006/relationships/slideLayout" Target="../slideLayouts/slideLayout286.xml"/><Relationship Id="rId56" Type="http://schemas.openxmlformats.org/officeDocument/2006/relationships/slideLayout" Target="../slideLayouts/slideLayout294.xml"/><Relationship Id="rId64" Type="http://schemas.openxmlformats.org/officeDocument/2006/relationships/image" Target="../media/image5.png"/><Relationship Id="rId8" Type="http://schemas.openxmlformats.org/officeDocument/2006/relationships/slideLayout" Target="../slideLayouts/slideLayout246.xml"/><Relationship Id="rId51" Type="http://schemas.openxmlformats.org/officeDocument/2006/relationships/slideLayout" Target="../slideLayouts/slideLayout289.xml"/><Relationship Id="rId3" Type="http://schemas.openxmlformats.org/officeDocument/2006/relationships/slideLayout" Target="../slideLayouts/slideLayout241.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slideLayout" Target="../slideLayouts/slideLayout263.xml"/><Relationship Id="rId33" Type="http://schemas.openxmlformats.org/officeDocument/2006/relationships/slideLayout" Target="../slideLayouts/slideLayout271.xml"/><Relationship Id="rId38" Type="http://schemas.openxmlformats.org/officeDocument/2006/relationships/slideLayout" Target="../slideLayouts/slideLayout276.xml"/><Relationship Id="rId46" Type="http://schemas.openxmlformats.org/officeDocument/2006/relationships/slideLayout" Target="../slideLayouts/slideLayout284.xml"/><Relationship Id="rId59" Type="http://schemas.openxmlformats.org/officeDocument/2006/relationships/theme" Target="../theme/theme19.xml"/><Relationship Id="rId20" Type="http://schemas.openxmlformats.org/officeDocument/2006/relationships/slideLayout" Target="../slideLayouts/slideLayout258.xml"/><Relationship Id="rId41" Type="http://schemas.openxmlformats.org/officeDocument/2006/relationships/slideLayout" Target="../slideLayouts/slideLayout279.xml"/><Relationship Id="rId54" Type="http://schemas.openxmlformats.org/officeDocument/2006/relationships/slideLayout" Target="../slideLayouts/slideLayout292.xml"/><Relationship Id="rId62" Type="http://schemas.openxmlformats.org/officeDocument/2006/relationships/oleObject" Target="../embeddings/oleObject20.bin"/><Relationship Id="rId1" Type="http://schemas.openxmlformats.org/officeDocument/2006/relationships/slideLayout" Target="../slideLayouts/slideLayout239.xml"/><Relationship Id="rId6" Type="http://schemas.openxmlformats.org/officeDocument/2006/relationships/slideLayout" Target="../slideLayouts/slideLayout244.xml"/><Relationship Id="rId15" Type="http://schemas.openxmlformats.org/officeDocument/2006/relationships/slideLayout" Target="../slideLayouts/slideLayout253.xml"/><Relationship Id="rId23" Type="http://schemas.openxmlformats.org/officeDocument/2006/relationships/slideLayout" Target="../slideLayouts/slideLayout261.xml"/><Relationship Id="rId28" Type="http://schemas.openxmlformats.org/officeDocument/2006/relationships/slideLayout" Target="../slideLayouts/slideLayout266.xml"/><Relationship Id="rId36" Type="http://schemas.openxmlformats.org/officeDocument/2006/relationships/slideLayout" Target="../slideLayouts/slideLayout274.xml"/><Relationship Id="rId49" Type="http://schemas.openxmlformats.org/officeDocument/2006/relationships/slideLayout" Target="../slideLayouts/slideLayout287.xml"/><Relationship Id="rId57" Type="http://schemas.openxmlformats.org/officeDocument/2006/relationships/slideLayout" Target="../slideLayouts/slideLayout295.xml"/><Relationship Id="rId10" Type="http://schemas.openxmlformats.org/officeDocument/2006/relationships/slideLayout" Target="../slideLayouts/slideLayout248.xml"/><Relationship Id="rId31" Type="http://schemas.openxmlformats.org/officeDocument/2006/relationships/slideLayout" Target="../slideLayouts/slideLayout269.xml"/><Relationship Id="rId44" Type="http://schemas.openxmlformats.org/officeDocument/2006/relationships/slideLayout" Target="../slideLayouts/slideLayout282.xml"/><Relationship Id="rId52" Type="http://schemas.openxmlformats.org/officeDocument/2006/relationships/slideLayout" Target="../slideLayouts/slideLayout290.xml"/><Relationship Id="rId60" Type="http://schemas.openxmlformats.org/officeDocument/2006/relationships/vmlDrawing" Target="../drawings/vmlDrawing20.vml"/><Relationship Id="rId65" Type="http://schemas.openxmlformats.org/officeDocument/2006/relationships/image" Target="../media/image6.svg"/><Relationship Id="rId4" Type="http://schemas.openxmlformats.org/officeDocument/2006/relationships/slideLayout" Target="../slideLayouts/slideLayout242.xml"/><Relationship Id="rId9" Type="http://schemas.openxmlformats.org/officeDocument/2006/relationships/slideLayout" Target="../slideLayouts/slideLayout247.xml"/><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39" Type="http://schemas.openxmlformats.org/officeDocument/2006/relationships/slideLayout" Target="../slideLayouts/slideLayout2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oleObject" Target="../embeddings/oleObject2.bin"/><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3.xml"/><Relationship Id="rId2" Type="http://schemas.openxmlformats.org/officeDocument/2006/relationships/slideLayout" Target="../slideLayouts/slideLayout18.xml"/><Relationship Id="rId16" Type="http://schemas.openxmlformats.org/officeDocument/2006/relationships/vmlDrawing" Target="../drawings/vmlDrawing2.v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vmlDrawing" Target="../drawings/vmlDrawing21.vml"/><Relationship Id="rId3" Type="http://schemas.openxmlformats.org/officeDocument/2006/relationships/slideLayout" Target="../slideLayouts/slideLayout299.xml"/><Relationship Id="rId7" Type="http://schemas.openxmlformats.org/officeDocument/2006/relationships/slideLayout" Target="../slideLayouts/slideLayout303.xml"/><Relationship Id="rId12" Type="http://schemas.openxmlformats.org/officeDocument/2006/relationships/theme" Target="../theme/theme20.xml"/><Relationship Id="rId2" Type="http://schemas.openxmlformats.org/officeDocument/2006/relationships/slideLayout" Target="../slideLayouts/slideLayout298.xml"/><Relationship Id="rId16" Type="http://schemas.openxmlformats.org/officeDocument/2006/relationships/image" Target="../media/image1.emf"/><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5" Type="http://schemas.openxmlformats.org/officeDocument/2006/relationships/slideLayout" Target="../slideLayouts/slideLayout301.xml"/><Relationship Id="rId15" Type="http://schemas.openxmlformats.org/officeDocument/2006/relationships/oleObject" Target="../embeddings/oleObject21.bin"/><Relationship Id="rId10" Type="http://schemas.openxmlformats.org/officeDocument/2006/relationships/slideLayout" Target="../slideLayouts/slideLayout306.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tags" Target="../tags/tag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1.e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oleObject" Target="../embeddings/oleObject3.bin"/><Relationship Id="rId2" Type="http://schemas.openxmlformats.org/officeDocument/2006/relationships/slideLayout" Target="../slideLayouts/slideLayout32.xml"/><Relationship Id="rId16" Type="http://schemas.openxmlformats.org/officeDocument/2006/relationships/tags" Target="../tags/tag4.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vmlDrawing" Target="../drawings/vmlDrawing3.v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image" Target="../media/image1.e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oleObject" Target="../embeddings/oleObject4.bin"/><Relationship Id="rId5" Type="http://schemas.openxmlformats.org/officeDocument/2006/relationships/slideLayout" Target="../slideLayouts/slideLayout48.xml"/><Relationship Id="rId10" Type="http://schemas.openxmlformats.org/officeDocument/2006/relationships/tags" Target="../tags/tag5.xml"/><Relationship Id="rId4" Type="http://schemas.openxmlformats.org/officeDocument/2006/relationships/slideLayout" Target="../slideLayouts/slideLayout47.xml"/><Relationship Id="rId9"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oleObject" Target="../embeddings/oleObject6.bin"/><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ags" Target="../tags/tag7.xml"/><Relationship Id="rId2" Type="http://schemas.openxmlformats.org/officeDocument/2006/relationships/slideLayout" Target="../slideLayouts/slideLayout52.xml"/><Relationship Id="rId16" Type="http://schemas.openxmlformats.org/officeDocument/2006/relationships/vmlDrawing" Target="../drawings/vmlDrawing6.v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19" Type="http://schemas.openxmlformats.org/officeDocument/2006/relationships/image" Target="../media/image1.emf"/><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oleObject" Target="../embeddings/oleObject7.bin"/><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ags" Target="../tags/tag8.xml"/><Relationship Id="rId2" Type="http://schemas.openxmlformats.org/officeDocument/2006/relationships/slideLayout" Target="../slideLayouts/slideLayout66.xml"/><Relationship Id="rId16" Type="http://schemas.openxmlformats.org/officeDocument/2006/relationships/vmlDrawing" Target="../drawings/vmlDrawing7.v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19" Type="http://schemas.openxmlformats.org/officeDocument/2006/relationships/image" Target="../media/image1.emf"/><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81.xml"/><Relationship Id="rId7" Type="http://schemas.openxmlformats.org/officeDocument/2006/relationships/vmlDrawing" Target="../drawings/vmlDrawing8.v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7.xml"/><Relationship Id="rId5" Type="http://schemas.openxmlformats.org/officeDocument/2006/relationships/slideLayout" Target="../slideLayouts/slideLayout83.xml"/><Relationship Id="rId10" Type="http://schemas.openxmlformats.org/officeDocument/2006/relationships/image" Target="../media/image1.emf"/><Relationship Id="rId4" Type="http://schemas.openxmlformats.org/officeDocument/2006/relationships/slideLayout" Target="../slideLayouts/slideLayout82.xml"/><Relationship Id="rId9" Type="http://schemas.openxmlformats.org/officeDocument/2006/relationships/oleObject" Target="../embeddings/oleObject8.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image" Target="../media/image1.emf"/><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oleObject" Target="../embeddings/oleObject9.bin"/><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ags" Target="../tags/tag10.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vmlDrawing" Target="../drawings/vmlDrawing9.v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oleObject" Target="../embeddings/oleObject10.bin"/><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ags" Target="../tags/tag11.xml"/><Relationship Id="rId2" Type="http://schemas.openxmlformats.org/officeDocument/2006/relationships/slideLayout" Target="../slideLayouts/slideLayout106.xml"/><Relationship Id="rId16" Type="http://schemas.openxmlformats.org/officeDocument/2006/relationships/vmlDrawing" Target="../drawings/vmlDrawing10.v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theme" Target="../theme/theme9.xml"/><Relationship Id="rId10" Type="http://schemas.openxmlformats.org/officeDocument/2006/relationships/slideLayout" Target="../slideLayouts/slideLayout114.xml"/><Relationship Id="rId19" Type="http://schemas.openxmlformats.org/officeDocument/2006/relationships/image" Target="../media/image1.emf"/><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9"/>
            </p:custDataLst>
            <p:extLst>
              <p:ext uri="{D42A27DB-BD31-4B8C-83A1-F6EECF244321}">
                <p14:modId xmlns:p14="http://schemas.microsoft.com/office/powerpoint/2010/main" val="819642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20" imgW="395" imgH="394" progId="TCLayout.ActiveDocument.1">
                  <p:embed/>
                </p:oleObj>
              </mc:Choice>
              <mc:Fallback>
                <p:oleObj name="think-cell Slide" r:id="rId20" imgW="395" imgH="394" progId="TCLayout.ActiveDocument.1">
                  <p:embed/>
                  <p:pic>
                    <p:nvPicPr>
                      <p:cNvPr id="8" name="Object 7"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84" r:id="rId2"/>
    <p:sldLayoutId id="2147483680" r:id="rId3"/>
    <p:sldLayoutId id="2147483679" r:id="rId4"/>
    <p:sldLayoutId id="2147483689" r:id="rId5"/>
    <p:sldLayoutId id="2147483687" r:id="rId6"/>
    <p:sldLayoutId id="2147483686" r:id="rId7"/>
    <p:sldLayoutId id="2147483682" r:id="rId8"/>
    <p:sldLayoutId id="2147483681" r:id="rId9"/>
    <p:sldLayoutId id="2147483688" r:id="rId10"/>
    <p:sldLayoutId id="2147483652" r:id="rId11"/>
    <p:sldLayoutId id="2147483690" r:id="rId12"/>
    <p:sldLayoutId id="2147483691" r:id="rId13"/>
    <p:sldLayoutId id="2147483672" r:id="rId14"/>
    <p:sldLayoutId id="2147483695" r:id="rId15"/>
    <p:sldLayoutId id="2147483697" r:id="rId16"/>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C6C2FD-6044-4BD4-85D0-330A8BAAB6C8}"/>
              </a:ext>
            </a:extLst>
          </p:cNvPr>
          <p:cNvGraphicFramePr>
            <a:graphicFrameLocks noChangeAspect="1"/>
          </p:cNvGraphicFramePr>
          <p:nvPr userDrawn="1">
            <p:custDataLst>
              <p:tags r:id="rId21"/>
            </p:custDataLst>
            <p:extLst>
              <p:ext uri="{D42A27DB-BD31-4B8C-83A1-F6EECF244321}">
                <p14:modId xmlns:p14="http://schemas.microsoft.com/office/powerpoint/2010/main" val="1613695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22" imgW="395" imgH="394" progId="TCLayout.ActiveDocument.1">
                  <p:embed/>
                </p:oleObj>
              </mc:Choice>
              <mc:Fallback>
                <p:oleObj name="think-cell Slide" r:id="rId22" imgW="395" imgH="394" progId="TCLayout.ActiveDocument.1">
                  <p:embed/>
                  <p:pic>
                    <p:nvPicPr>
                      <p:cNvPr id="8" name="Object 7" hidden="1">
                        <a:extLst>
                          <a:ext uri="{FF2B5EF4-FFF2-40B4-BE49-F238E27FC236}">
                            <a16:creationId xmlns:a16="http://schemas.microsoft.com/office/drawing/2014/main" id="{C1C6C2FD-6044-4BD4-85D0-330A8BAAB6C8}"/>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14997240"/>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 id="2147484032" r:id="rId14"/>
    <p:sldLayoutId id="2147484033" r:id="rId15"/>
    <p:sldLayoutId id="2147484034" r:id="rId16"/>
    <p:sldLayoutId id="2147484035" r:id="rId17"/>
    <p:sldLayoutId id="2147484036" r:id="rId18"/>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AF3B34F-1BE5-4EAD-B6F6-6AC8A2B92E32}"/>
              </a:ext>
            </a:extLst>
          </p:cNvPr>
          <p:cNvGraphicFramePr>
            <a:graphicFrameLocks noChangeAspect="1"/>
          </p:cNvGraphicFramePr>
          <p:nvPr userDrawn="1">
            <p:custDataLst>
              <p:tags r:id="rId18"/>
            </p:custDataLst>
            <p:extLst>
              <p:ext uri="{D42A27DB-BD31-4B8C-83A1-F6EECF244321}">
                <p14:modId xmlns:p14="http://schemas.microsoft.com/office/powerpoint/2010/main" val="251968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19" imgW="395" imgH="394" progId="TCLayout.ActiveDocument.1">
                  <p:embed/>
                </p:oleObj>
              </mc:Choice>
              <mc:Fallback>
                <p:oleObj name="think-cell Slide" r:id="rId19" imgW="395" imgH="394" progId="TCLayout.ActiveDocument.1">
                  <p:embed/>
                  <p:pic>
                    <p:nvPicPr>
                      <p:cNvPr id="8" name="Object 7" hidden="1">
                        <a:extLst>
                          <a:ext uri="{FF2B5EF4-FFF2-40B4-BE49-F238E27FC236}">
                            <a16:creationId xmlns:a16="http://schemas.microsoft.com/office/drawing/2014/main" id="{8AF3B34F-1BE5-4EAD-B6F6-6AC8A2B92E32}"/>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2"/>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4"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8" dirty="0"/>
            </a:p>
          </p:txBody>
        </p:sp>
      </p:grpSp>
    </p:spTree>
    <p:extLst>
      <p:ext uri="{BB962C8B-B14F-4D97-AF65-F5344CB8AC3E}">
        <p14:creationId xmlns:p14="http://schemas.microsoft.com/office/powerpoint/2010/main" val="3243214930"/>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p:hf sldNum="0" hdr="0" dt="0"/>
  <p:txStyles>
    <p:titleStyle>
      <a:lvl1pPr marL="0" marR="0" indent="0" algn="l" defTabSz="913921" rtl="0" eaLnBrk="1" fontAlgn="base" latinLnBrk="0" hangingPunct="1">
        <a:lnSpc>
          <a:spcPct val="100000"/>
        </a:lnSpc>
        <a:spcBef>
          <a:spcPct val="0"/>
        </a:spcBef>
        <a:spcAft>
          <a:spcPct val="0"/>
        </a:spcAft>
        <a:buClrTx/>
        <a:buSzTx/>
        <a:buFontTx/>
        <a:buNone/>
        <a:tabLst/>
        <a:defRPr sz="1798" b="1">
          <a:solidFill>
            <a:schemeClr val="tx2"/>
          </a:solidFill>
          <a:latin typeface="+mn-lt"/>
          <a:ea typeface="+mj-ea"/>
          <a:cs typeface="+mj-cs"/>
        </a:defRPr>
      </a:lvl1pPr>
      <a:lvl2pPr algn="l" rtl="0" eaLnBrk="1" fontAlgn="base" hangingPunct="1">
        <a:spcBef>
          <a:spcPct val="0"/>
        </a:spcBef>
        <a:spcAft>
          <a:spcPct val="0"/>
        </a:spcAft>
        <a:defRPr sz="3798">
          <a:solidFill>
            <a:schemeClr val="tx2"/>
          </a:solidFill>
          <a:latin typeface="Times New Roman" pitchFamily="18" charset="0"/>
        </a:defRPr>
      </a:lvl2pPr>
      <a:lvl3pPr algn="l" rtl="0" eaLnBrk="1" fontAlgn="base" hangingPunct="1">
        <a:spcBef>
          <a:spcPct val="0"/>
        </a:spcBef>
        <a:spcAft>
          <a:spcPct val="0"/>
        </a:spcAft>
        <a:defRPr sz="3798">
          <a:solidFill>
            <a:schemeClr val="tx2"/>
          </a:solidFill>
          <a:latin typeface="Times New Roman" pitchFamily="18" charset="0"/>
        </a:defRPr>
      </a:lvl3pPr>
      <a:lvl4pPr algn="l" rtl="0" eaLnBrk="1" fontAlgn="base" hangingPunct="1">
        <a:spcBef>
          <a:spcPct val="0"/>
        </a:spcBef>
        <a:spcAft>
          <a:spcPct val="0"/>
        </a:spcAft>
        <a:defRPr sz="3798">
          <a:solidFill>
            <a:schemeClr val="tx2"/>
          </a:solidFill>
          <a:latin typeface="Times New Roman" pitchFamily="18" charset="0"/>
        </a:defRPr>
      </a:lvl4pPr>
      <a:lvl5pPr algn="l" rtl="0" eaLnBrk="1" fontAlgn="base" hangingPunct="1">
        <a:spcBef>
          <a:spcPct val="0"/>
        </a:spcBef>
        <a:spcAft>
          <a:spcPct val="0"/>
        </a:spcAft>
        <a:defRPr sz="3798">
          <a:solidFill>
            <a:schemeClr val="tx2"/>
          </a:solidFill>
          <a:latin typeface="Times New Roman" pitchFamily="18" charset="0"/>
        </a:defRPr>
      </a:lvl5pPr>
      <a:lvl6pPr marL="539572" algn="l" rtl="0" eaLnBrk="1" fontAlgn="base" hangingPunct="1">
        <a:spcBef>
          <a:spcPct val="0"/>
        </a:spcBef>
        <a:spcAft>
          <a:spcPct val="0"/>
        </a:spcAft>
        <a:defRPr sz="3798">
          <a:solidFill>
            <a:schemeClr val="tx2"/>
          </a:solidFill>
          <a:latin typeface="Times New Roman" pitchFamily="18" charset="0"/>
        </a:defRPr>
      </a:lvl6pPr>
      <a:lvl7pPr marL="1079142" algn="l" rtl="0" eaLnBrk="1" fontAlgn="base" hangingPunct="1">
        <a:spcBef>
          <a:spcPct val="0"/>
        </a:spcBef>
        <a:spcAft>
          <a:spcPct val="0"/>
        </a:spcAft>
        <a:defRPr sz="3798">
          <a:solidFill>
            <a:schemeClr val="tx2"/>
          </a:solidFill>
          <a:latin typeface="Times New Roman" pitchFamily="18" charset="0"/>
        </a:defRPr>
      </a:lvl7pPr>
      <a:lvl8pPr marL="1618716" algn="l" rtl="0" eaLnBrk="1" fontAlgn="base" hangingPunct="1">
        <a:spcBef>
          <a:spcPct val="0"/>
        </a:spcBef>
        <a:spcAft>
          <a:spcPct val="0"/>
        </a:spcAft>
        <a:defRPr sz="3798">
          <a:solidFill>
            <a:schemeClr val="tx2"/>
          </a:solidFill>
          <a:latin typeface="Times New Roman" pitchFamily="18" charset="0"/>
        </a:defRPr>
      </a:lvl8pPr>
      <a:lvl9pPr marL="2158286" algn="l" rtl="0" eaLnBrk="1" fontAlgn="base" hangingPunct="1">
        <a:spcBef>
          <a:spcPct val="0"/>
        </a:spcBef>
        <a:spcAft>
          <a:spcPct val="0"/>
        </a:spcAft>
        <a:defRPr sz="3798">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798" b="1">
          <a:solidFill>
            <a:schemeClr val="tx2"/>
          </a:solidFill>
          <a:latin typeface="+mn-lt"/>
          <a:ea typeface="+mn-ea"/>
          <a:cs typeface="+mn-cs"/>
        </a:defRPr>
      </a:lvl1pPr>
      <a:lvl2pPr marL="526459" indent="-251052"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3784" indent="-215454"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165" indent="-269784" algn="l" rtl="0" eaLnBrk="1" fontAlgn="base" hangingPunct="1">
        <a:spcBef>
          <a:spcPct val="20000"/>
        </a:spcBef>
        <a:spcAft>
          <a:spcPct val="0"/>
        </a:spcAft>
        <a:buChar char="–"/>
        <a:defRPr sz="1400">
          <a:solidFill>
            <a:schemeClr val="tx2"/>
          </a:solidFill>
          <a:latin typeface="+mn-lt"/>
        </a:defRPr>
      </a:lvl4pPr>
      <a:lvl5pPr marL="1483821" indent="-269784" algn="l" rtl="0" eaLnBrk="1" fontAlgn="base" hangingPunct="1">
        <a:spcBef>
          <a:spcPct val="20000"/>
        </a:spcBef>
        <a:spcAft>
          <a:spcPct val="0"/>
        </a:spcAft>
        <a:buChar char="–"/>
        <a:defRPr sz="1200">
          <a:solidFill>
            <a:schemeClr val="tx2"/>
          </a:solidFill>
          <a:latin typeface="+mn-lt"/>
        </a:defRPr>
      </a:lvl5pPr>
      <a:lvl6pPr marL="2023394" indent="-269784" algn="l" rtl="0" eaLnBrk="1" fontAlgn="base" hangingPunct="1">
        <a:spcBef>
          <a:spcPct val="20000"/>
        </a:spcBef>
        <a:spcAft>
          <a:spcPct val="0"/>
        </a:spcAft>
        <a:buChar char="–"/>
        <a:defRPr sz="1898">
          <a:solidFill>
            <a:srgbClr val="000000"/>
          </a:solidFill>
          <a:latin typeface="+mn-lt"/>
        </a:defRPr>
      </a:lvl6pPr>
      <a:lvl7pPr marL="2562966" indent="-269784" algn="l" rtl="0" eaLnBrk="1" fontAlgn="base" hangingPunct="1">
        <a:spcBef>
          <a:spcPct val="20000"/>
        </a:spcBef>
        <a:spcAft>
          <a:spcPct val="0"/>
        </a:spcAft>
        <a:buChar char="–"/>
        <a:defRPr sz="1898">
          <a:solidFill>
            <a:srgbClr val="000000"/>
          </a:solidFill>
          <a:latin typeface="+mn-lt"/>
        </a:defRPr>
      </a:lvl7pPr>
      <a:lvl8pPr marL="3102539" indent="-269784" algn="l" rtl="0" eaLnBrk="1" fontAlgn="base" hangingPunct="1">
        <a:spcBef>
          <a:spcPct val="20000"/>
        </a:spcBef>
        <a:spcAft>
          <a:spcPct val="0"/>
        </a:spcAft>
        <a:buChar char="–"/>
        <a:defRPr sz="1898">
          <a:solidFill>
            <a:srgbClr val="000000"/>
          </a:solidFill>
          <a:latin typeface="+mn-lt"/>
        </a:defRPr>
      </a:lvl8pPr>
      <a:lvl9pPr marL="3642109" indent="-269784" algn="l" rtl="0" eaLnBrk="1" fontAlgn="base" hangingPunct="1">
        <a:spcBef>
          <a:spcPct val="20000"/>
        </a:spcBef>
        <a:spcAft>
          <a:spcPct val="0"/>
        </a:spcAft>
        <a:buChar char="–"/>
        <a:defRPr sz="1898">
          <a:solidFill>
            <a:srgbClr val="000000"/>
          </a:solidFill>
          <a:latin typeface="+mn-lt"/>
        </a:defRPr>
      </a:lvl9pPr>
    </p:bodyStyle>
    <p:otherStyle>
      <a:defPPr>
        <a:defRPr lang="en-US"/>
      </a:defPPr>
      <a:lvl1pPr marL="0" algn="l" defTabSz="1079142" rtl="0" eaLnBrk="1" latinLnBrk="0" hangingPunct="1">
        <a:defRPr sz="2100" kern="1200">
          <a:solidFill>
            <a:schemeClr val="tx1"/>
          </a:solidFill>
          <a:latin typeface="+mn-lt"/>
          <a:ea typeface="+mn-ea"/>
          <a:cs typeface="+mn-cs"/>
        </a:defRPr>
      </a:lvl1pPr>
      <a:lvl2pPr marL="539572" algn="l" defTabSz="1079142" rtl="0" eaLnBrk="1" latinLnBrk="0" hangingPunct="1">
        <a:defRPr sz="2100" kern="1200">
          <a:solidFill>
            <a:schemeClr val="tx1"/>
          </a:solidFill>
          <a:latin typeface="+mn-lt"/>
          <a:ea typeface="+mn-ea"/>
          <a:cs typeface="+mn-cs"/>
        </a:defRPr>
      </a:lvl2pPr>
      <a:lvl3pPr marL="1079142" algn="l" defTabSz="1079142" rtl="0" eaLnBrk="1" latinLnBrk="0" hangingPunct="1">
        <a:defRPr sz="2100" kern="1200">
          <a:solidFill>
            <a:schemeClr val="tx1"/>
          </a:solidFill>
          <a:latin typeface="+mn-lt"/>
          <a:ea typeface="+mn-ea"/>
          <a:cs typeface="+mn-cs"/>
        </a:defRPr>
      </a:lvl3pPr>
      <a:lvl4pPr marL="1618716" algn="l" defTabSz="1079142" rtl="0" eaLnBrk="1" latinLnBrk="0" hangingPunct="1">
        <a:defRPr sz="2100" kern="1200">
          <a:solidFill>
            <a:schemeClr val="tx1"/>
          </a:solidFill>
          <a:latin typeface="+mn-lt"/>
          <a:ea typeface="+mn-ea"/>
          <a:cs typeface="+mn-cs"/>
        </a:defRPr>
      </a:lvl4pPr>
      <a:lvl5pPr marL="2158286" algn="l" defTabSz="1079142" rtl="0" eaLnBrk="1" latinLnBrk="0" hangingPunct="1">
        <a:defRPr sz="2100" kern="1200">
          <a:solidFill>
            <a:schemeClr val="tx1"/>
          </a:solidFill>
          <a:latin typeface="+mn-lt"/>
          <a:ea typeface="+mn-ea"/>
          <a:cs typeface="+mn-cs"/>
        </a:defRPr>
      </a:lvl5pPr>
      <a:lvl6pPr marL="2697861" algn="l" defTabSz="1079142" rtl="0" eaLnBrk="1" latinLnBrk="0" hangingPunct="1">
        <a:defRPr sz="2100" kern="1200">
          <a:solidFill>
            <a:schemeClr val="tx1"/>
          </a:solidFill>
          <a:latin typeface="+mn-lt"/>
          <a:ea typeface="+mn-ea"/>
          <a:cs typeface="+mn-cs"/>
        </a:defRPr>
      </a:lvl6pPr>
      <a:lvl7pPr marL="3237431" algn="l" defTabSz="1079142" rtl="0" eaLnBrk="1" latinLnBrk="0" hangingPunct="1">
        <a:defRPr sz="2100" kern="1200">
          <a:solidFill>
            <a:schemeClr val="tx1"/>
          </a:solidFill>
          <a:latin typeface="+mn-lt"/>
          <a:ea typeface="+mn-ea"/>
          <a:cs typeface="+mn-cs"/>
        </a:defRPr>
      </a:lvl7pPr>
      <a:lvl8pPr marL="3777003" algn="l" defTabSz="1079142" rtl="0" eaLnBrk="1" latinLnBrk="0" hangingPunct="1">
        <a:defRPr sz="2100" kern="1200">
          <a:solidFill>
            <a:schemeClr val="tx1"/>
          </a:solidFill>
          <a:latin typeface="+mn-lt"/>
          <a:ea typeface="+mn-ea"/>
          <a:cs typeface="+mn-cs"/>
        </a:defRPr>
      </a:lvl8pPr>
      <a:lvl9pPr marL="4316576" algn="l" defTabSz="1079142"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9D4C15F-D242-46D3-8AAD-BBC86B8C1AC6}"/>
              </a:ext>
            </a:extLst>
          </p:cNvPr>
          <p:cNvGraphicFramePr>
            <a:graphicFrameLocks noChangeAspect="1"/>
          </p:cNvGraphicFramePr>
          <p:nvPr userDrawn="1">
            <p:custDataLst>
              <p:tags r:id="rId20"/>
            </p:custDataLst>
            <p:extLst>
              <p:ext uri="{D42A27DB-BD31-4B8C-83A1-F6EECF244321}">
                <p14:modId xmlns:p14="http://schemas.microsoft.com/office/powerpoint/2010/main" val="779205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21" imgW="395" imgH="394" progId="TCLayout.ActiveDocument.1">
                  <p:embed/>
                </p:oleObj>
              </mc:Choice>
              <mc:Fallback>
                <p:oleObj name="think-cell Slide" r:id="rId21" imgW="395" imgH="394" progId="TCLayout.ActiveDocument.1">
                  <p:embed/>
                  <p:pic>
                    <p:nvPicPr>
                      <p:cNvPr id="8" name="Object 7" hidden="1">
                        <a:extLst>
                          <a:ext uri="{FF2B5EF4-FFF2-40B4-BE49-F238E27FC236}">
                            <a16:creationId xmlns:a16="http://schemas.microsoft.com/office/drawing/2014/main" id="{89D4C15F-D242-46D3-8AAD-BBC86B8C1AC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3241132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C35502-0F99-4F34-AAA6-837BBBB04D1E}"/>
              </a:ext>
            </a:extLst>
          </p:cNvPr>
          <p:cNvGraphicFramePr>
            <a:graphicFrameLocks noChangeAspect="1"/>
          </p:cNvGraphicFramePr>
          <p:nvPr userDrawn="1">
            <p:custDataLst>
              <p:tags r:id="rId17"/>
            </p:custDataLst>
            <p:extLst>
              <p:ext uri="{D42A27DB-BD31-4B8C-83A1-F6EECF244321}">
                <p14:modId xmlns:p14="http://schemas.microsoft.com/office/powerpoint/2010/main" val="125417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18" imgW="395" imgH="394" progId="TCLayout.ActiveDocument.1">
                  <p:embed/>
                </p:oleObj>
              </mc:Choice>
              <mc:Fallback>
                <p:oleObj name="think-cell Slide" r:id="rId18" imgW="395" imgH="394" progId="TCLayout.ActiveDocument.1">
                  <p:embed/>
                  <p:pic>
                    <p:nvPicPr>
                      <p:cNvPr id="8" name="Object 7" hidden="1">
                        <a:extLst>
                          <a:ext uri="{FF2B5EF4-FFF2-40B4-BE49-F238E27FC236}">
                            <a16:creationId xmlns:a16="http://schemas.microsoft.com/office/drawing/2014/main" id="{C1C35502-0F99-4F34-AAA6-837BBBB04D1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65258226"/>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6B66F8-EA8D-43F8-A770-96C37179A4B7}"/>
              </a:ext>
            </a:extLst>
          </p:cNvPr>
          <p:cNvGraphicFramePr>
            <a:graphicFrameLocks noChangeAspect="1"/>
          </p:cNvGraphicFramePr>
          <p:nvPr userDrawn="1">
            <p:custDataLst>
              <p:tags r:id="rId21"/>
            </p:custDataLst>
            <p:extLst>
              <p:ext uri="{D42A27DB-BD31-4B8C-83A1-F6EECF244321}">
                <p14:modId xmlns:p14="http://schemas.microsoft.com/office/powerpoint/2010/main" val="827103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3" name="think-cell Slide" r:id="rId22" imgW="395" imgH="394" progId="TCLayout.ActiveDocument.1">
                  <p:embed/>
                </p:oleObj>
              </mc:Choice>
              <mc:Fallback>
                <p:oleObj name="think-cell Slide" r:id="rId22" imgW="395" imgH="394" progId="TCLayout.ActiveDocument.1">
                  <p:embed/>
                  <p:pic>
                    <p:nvPicPr>
                      <p:cNvPr id="8" name="Object 7" hidden="1">
                        <a:extLst>
                          <a:ext uri="{FF2B5EF4-FFF2-40B4-BE49-F238E27FC236}">
                            <a16:creationId xmlns:a16="http://schemas.microsoft.com/office/drawing/2014/main" id="{0E6B66F8-EA8D-43F8-A770-96C37179A4B7}"/>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6555970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249BDA6-65F6-4B5B-B522-71303C92CFC5}"/>
              </a:ext>
            </a:extLst>
          </p:cNvPr>
          <p:cNvGraphicFramePr>
            <a:graphicFrameLocks noChangeAspect="1"/>
          </p:cNvGraphicFramePr>
          <p:nvPr userDrawn="1">
            <p:custDataLst>
              <p:tags r:id="rId8"/>
            </p:custDataLst>
            <p:extLst>
              <p:ext uri="{D42A27DB-BD31-4B8C-83A1-F6EECF244321}">
                <p14:modId xmlns:p14="http://schemas.microsoft.com/office/powerpoint/2010/main" val="128880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9" imgW="395" imgH="394" progId="TCLayout.ActiveDocument.1">
                  <p:embed/>
                </p:oleObj>
              </mc:Choice>
              <mc:Fallback>
                <p:oleObj name="think-cell Slide" r:id="rId9" imgW="395" imgH="394" progId="TCLayout.ActiveDocument.1">
                  <p:embed/>
                  <p:pic>
                    <p:nvPicPr>
                      <p:cNvPr id="8" name="Object 7" hidden="1">
                        <a:extLst>
                          <a:ext uri="{FF2B5EF4-FFF2-40B4-BE49-F238E27FC236}">
                            <a16:creationId xmlns:a16="http://schemas.microsoft.com/office/drawing/2014/main" id="{D249BDA6-65F6-4B5B-B522-71303C92CFC5}"/>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US"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404068615"/>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D9770E0-46ED-48FF-A244-D0A26D927EC1}"/>
              </a:ext>
            </a:extLst>
          </p:cNvPr>
          <p:cNvGraphicFramePr>
            <a:graphicFrameLocks noChangeAspect="1"/>
          </p:cNvGraphicFramePr>
          <p:nvPr userDrawn="1">
            <p:custDataLst>
              <p:tags r:id="rId8"/>
            </p:custDataLst>
            <p:extLst>
              <p:ext uri="{D42A27DB-BD31-4B8C-83A1-F6EECF244321}">
                <p14:modId xmlns:p14="http://schemas.microsoft.com/office/powerpoint/2010/main" val="119005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9" imgW="395" imgH="394" progId="TCLayout.ActiveDocument.1">
                  <p:embed/>
                </p:oleObj>
              </mc:Choice>
              <mc:Fallback>
                <p:oleObj name="think-cell Slide" r:id="rId9" imgW="395" imgH="394" progId="TCLayout.ActiveDocument.1">
                  <p:embed/>
                  <p:pic>
                    <p:nvPicPr>
                      <p:cNvPr id="8" name="Object 7" hidden="1">
                        <a:extLst>
                          <a:ext uri="{FF2B5EF4-FFF2-40B4-BE49-F238E27FC236}">
                            <a16:creationId xmlns:a16="http://schemas.microsoft.com/office/drawing/2014/main" id="{ED9770E0-46ED-48FF-A244-D0A26D927EC1}"/>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US"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82673540"/>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05D42E5-571A-4445-A452-7EFC766B0A1A}"/>
              </a:ext>
            </a:extLst>
          </p:cNvPr>
          <p:cNvGraphicFramePr>
            <a:graphicFrameLocks noChangeAspect="1"/>
          </p:cNvGraphicFramePr>
          <p:nvPr userDrawn="1">
            <p:custDataLst>
              <p:tags r:id="rId17"/>
            </p:custDataLst>
            <p:extLst>
              <p:ext uri="{D42A27DB-BD31-4B8C-83A1-F6EECF244321}">
                <p14:modId xmlns:p14="http://schemas.microsoft.com/office/powerpoint/2010/main" val="917449565"/>
              </p:ext>
            </p:extLst>
          </p:nvPr>
        </p:nvGraphicFramePr>
        <p:xfrm>
          <a:off x="1407" y="1407"/>
          <a:ext cx="1407" cy="1407"/>
        </p:xfrm>
        <a:graphic>
          <a:graphicData uri="http://schemas.openxmlformats.org/presentationml/2006/ole">
            <mc:AlternateContent xmlns:mc="http://schemas.openxmlformats.org/markup-compatibility/2006">
              <mc:Choice xmlns:v="urn:schemas-microsoft-com:vml" Requires="v">
                <p:oleObj spid="_x0000_s18435" name="think-cell Slide" r:id="rId18" imgW="395" imgH="394" progId="TCLayout.ActiveDocument.1">
                  <p:embed/>
                </p:oleObj>
              </mc:Choice>
              <mc:Fallback>
                <p:oleObj name="think-cell Slide" r:id="rId18" imgW="395" imgH="394" progId="TCLayout.ActiveDocument.1">
                  <p:embed/>
                  <p:pic>
                    <p:nvPicPr>
                      <p:cNvPr id="8" name="Object 7" hidden="1">
                        <a:extLst>
                          <a:ext uri="{FF2B5EF4-FFF2-40B4-BE49-F238E27FC236}">
                            <a16:creationId xmlns:a16="http://schemas.microsoft.com/office/drawing/2014/main" id="{D05D42E5-571A-4445-A452-7EFC766B0A1A}"/>
                          </a:ext>
                        </a:extLst>
                      </p:cNvPr>
                      <p:cNvPicPr/>
                      <p:nvPr/>
                    </p:nvPicPr>
                    <p:blipFill>
                      <a:blip r:embed="rId19"/>
                      <a:stretch>
                        <a:fillRect/>
                      </a:stretch>
                    </p:blipFill>
                    <p:spPr>
                      <a:xfrm>
                        <a:off x="1407" y="1407"/>
                        <a:ext cx="1407" cy="1407"/>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2"/>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3"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dirty="0"/>
            </a:p>
          </p:txBody>
        </p:sp>
      </p:grpSp>
    </p:spTree>
    <p:extLst>
      <p:ext uri="{BB962C8B-B14F-4D97-AF65-F5344CB8AC3E}">
        <p14:creationId xmlns:p14="http://schemas.microsoft.com/office/powerpoint/2010/main" val="3684184880"/>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Lst>
  <p:hf sldNum="0" hdr="0" dt="0"/>
  <p:txStyles>
    <p:titleStyle>
      <a:lvl1pPr marL="0" marR="0" indent="0" algn="l" defTabSz="914160" rtl="0" eaLnBrk="1" fontAlgn="base" latinLnBrk="0" hangingPunct="1">
        <a:lnSpc>
          <a:spcPct val="100000"/>
        </a:lnSpc>
        <a:spcBef>
          <a:spcPct val="0"/>
        </a:spcBef>
        <a:spcAft>
          <a:spcPct val="0"/>
        </a:spcAft>
        <a:buClrTx/>
        <a:buSzTx/>
        <a:buFontTx/>
        <a:buNone/>
        <a:tabLst/>
        <a:defRPr sz="1799" b="1">
          <a:solidFill>
            <a:schemeClr val="tx2"/>
          </a:solidFill>
          <a:latin typeface="+mn-lt"/>
          <a:ea typeface="+mj-ea"/>
          <a:cs typeface="+mj-cs"/>
        </a:defRPr>
      </a:lvl1pPr>
      <a:lvl2pPr algn="l" rtl="0" eaLnBrk="1" fontAlgn="base" hangingPunct="1">
        <a:spcBef>
          <a:spcPct val="0"/>
        </a:spcBef>
        <a:spcAft>
          <a:spcPct val="0"/>
        </a:spcAft>
        <a:defRPr sz="3799">
          <a:solidFill>
            <a:schemeClr val="tx2"/>
          </a:solidFill>
          <a:latin typeface="Times New Roman" pitchFamily="18" charset="0"/>
        </a:defRPr>
      </a:lvl2pPr>
      <a:lvl3pPr algn="l" rtl="0" eaLnBrk="1" fontAlgn="base" hangingPunct="1">
        <a:spcBef>
          <a:spcPct val="0"/>
        </a:spcBef>
        <a:spcAft>
          <a:spcPct val="0"/>
        </a:spcAft>
        <a:defRPr sz="3799">
          <a:solidFill>
            <a:schemeClr val="tx2"/>
          </a:solidFill>
          <a:latin typeface="Times New Roman" pitchFamily="18" charset="0"/>
        </a:defRPr>
      </a:lvl3pPr>
      <a:lvl4pPr algn="l" rtl="0" eaLnBrk="1" fontAlgn="base" hangingPunct="1">
        <a:spcBef>
          <a:spcPct val="0"/>
        </a:spcBef>
        <a:spcAft>
          <a:spcPct val="0"/>
        </a:spcAft>
        <a:defRPr sz="3799">
          <a:solidFill>
            <a:schemeClr val="tx2"/>
          </a:solidFill>
          <a:latin typeface="Times New Roman" pitchFamily="18" charset="0"/>
        </a:defRPr>
      </a:lvl4pPr>
      <a:lvl5pPr algn="l" rtl="0" eaLnBrk="1" fontAlgn="base" hangingPunct="1">
        <a:spcBef>
          <a:spcPct val="0"/>
        </a:spcBef>
        <a:spcAft>
          <a:spcPct val="0"/>
        </a:spcAft>
        <a:defRPr sz="3799">
          <a:solidFill>
            <a:schemeClr val="tx2"/>
          </a:solidFill>
          <a:latin typeface="Times New Roman" pitchFamily="18" charset="0"/>
        </a:defRPr>
      </a:lvl5pPr>
      <a:lvl6pPr marL="539714" algn="l" rtl="0" eaLnBrk="1" fontAlgn="base" hangingPunct="1">
        <a:spcBef>
          <a:spcPct val="0"/>
        </a:spcBef>
        <a:spcAft>
          <a:spcPct val="0"/>
        </a:spcAft>
        <a:defRPr sz="3799">
          <a:solidFill>
            <a:schemeClr val="tx2"/>
          </a:solidFill>
          <a:latin typeface="Times New Roman" pitchFamily="18" charset="0"/>
        </a:defRPr>
      </a:lvl6pPr>
      <a:lvl7pPr marL="1079425" algn="l" rtl="0" eaLnBrk="1" fontAlgn="base" hangingPunct="1">
        <a:spcBef>
          <a:spcPct val="0"/>
        </a:spcBef>
        <a:spcAft>
          <a:spcPct val="0"/>
        </a:spcAft>
        <a:defRPr sz="3799">
          <a:solidFill>
            <a:schemeClr val="tx2"/>
          </a:solidFill>
          <a:latin typeface="Times New Roman" pitchFamily="18" charset="0"/>
        </a:defRPr>
      </a:lvl7pPr>
      <a:lvl8pPr marL="1619140" algn="l" rtl="0" eaLnBrk="1" fontAlgn="base" hangingPunct="1">
        <a:spcBef>
          <a:spcPct val="0"/>
        </a:spcBef>
        <a:spcAft>
          <a:spcPct val="0"/>
        </a:spcAft>
        <a:defRPr sz="3799">
          <a:solidFill>
            <a:schemeClr val="tx2"/>
          </a:solidFill>
          <a:latin typeface="Times New Roman" pitchFamily="18" charset="0"/>
        </a:defRPr>
      </a:lvl8pPr>
      <a:lvl9pPr marL="2158852" algn="l" rtl="0" eaLnBrk="1" fontAlgn="base" hangingPunct="1">
        <a:spcBef>
          <a:spcPct val="0"/>
        </a:spcBef>
        <a:spcAft>
          <a:spcPct val="0"/>
        </a:spcAft>
        <a:defRPr sz="3799">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799" b="1">
          <a:solidFill>
            <a:schemeClr val="tx2"/>
          </a:solidFill>
          <a:latin typeface="+mn-lt"/>
          <a:ea typeface="+mn-ea"/>
          <a:cs typeface="+mn-cs"/>
        </a:defRPr>
      </a:lvl1pPr>
      <a:lvl2pPr marL="526597" indent="-251117"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3979" indent="-215510"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482" indent="-269855" algn="l" rtl="0" eaLnBrk="1" fontAlgn="base" hangingPunct="1">
        <a:spcBef>
          <a:spcPct val="20000"/>
        </a:spcBef>
        <a:spcAft>
          <a:spcPct val="0"/>
        </a:spcAft>
        <a:buChar char="–"/>
        <a:defRPr sz="1400">
          <a:solidFill>
            <a:schemeClr val="tx2"/>
          </a:solidFill>
          <a:latin typeface="+mn-lt"/>
        </a:defRPr>
      </a:lvl4pPr>
      <a:lvl5pPr marL="1484210" indent="-269855" algn="l" rtl="0" eaLnBrk="1" fontAlgn="base" hangingPunct="1">
        <a:spcBef>
          <a:spcPct val="20000"/>
        </a:spcBef>
        <a:spcAft>
          <a:spcPct val="0"/>
        </a:spcAft>
        <a:buChar char="–"/>
        <a:defRPr sz="1200">
          <a:solidFill>
            <a:schemeClr val="tx2"/>
          </a:solidFill>
          <a:latin typeface="+mn-lt"/>
        </a:defRPr>
      </a:lvl5pPr>
      <a:lvl6pPr marL="2023924" indent="-269855" algn="l" rtl="0" eaLnBrk="1" fontAlgn="base" hangingPunct="1">
        <a:spcBef>
          <a:spcPct val="20000"/>
        </a:spcBef>
        <a:spcAft>
          <a:spcPct val="0"/>
        </a:spcAft>
        <a:buChar char="–"/>
        <a:defRPr sz="1899">
          <a:solidFill>
            <a:srgbClr val="000000"/>
          </a:solidFill>
          <a:latin typeface="+mn-lt"/>
        </a:defRPr>
      </a:lvl6pPr>
      <a:lvl7pPr marL="2563638" indent="-269855" algn="l" rtl="0" eaLnBrk="1" fontAlgn="base" hangingPunct="1">
        <a:spcBef>
          <a:spcPct val="20000"/>
        </a:spcBef>
        <a:spcAft>
          <a:spcPct val="0"/>
        </a:spcAft>
        <a:buChar char="–"/>
        <a:defRPr sz="1899">
          <a:solidFill>
            <a:srgbClr val="000000"/>
          </a:solidFill>
          <a:latin typeface="+mn-lt"/>
        </a:defRPr>
      </a:lvl7pPr>
      <a:lvl8pPr marL="3103351" indent="-269855" algn="l" rtl="0" eaLnBrk="1" fontAlgn="base" hangingPunct="1">
        <a:spcBef>
          <a:spcPct val="20000"/>
        </a:spcBef>
        <a:spcAft>
          <a:spcPct val="0"/>
        </a:spcAft>
        <a:buChar char="–"/>
        <a:defRPr sz="1899">
          <a:solidFill>
            <a:srgbClr val="000000"/>
          </a:solidFill>
          <a:latin typeface="+mn-lt"/>
        </a:defRPr>
      </a:lvl8pPr>
      <a:lvl9pPr marL="3643063" indent="-269855" algn="l" rtl="0" eaLnBrk="1" fontAlgn="base" hangingPunct="1">
        <a:spcBef>
          <a:spcPct val="20000"/>
        </a:spcBef>
        <a:spcAft>
          <a:spcPct val="0"/>
        </a:spcAft>
        <a:buChar char="–"/>
        <a:defRPr sz="1899">
          <a:solidFill>
            <a:srgbClr val="000000"/>
          </a:solidFill>
          <a:latin typeface="+mn-lt"/>
        </a:defRPr>
      </a:lvl9pPr>
    </p:bodyStyle>
    <p:otherStyle>
      <a:defPPr>
        <a:defRPr lang="en-US"/>
      </a:defPPr>
      <a:lvl1pPr marL="0" algn="l" defTabSz="1079425" rtl="0" eaLnBrk="1" latinLnBrk="0" hangingPunct="1">
        <a:defRPr sz="2100" kern="1200">
          <a:solidFill>
            <a:schemeClr val="tx1"/>
          </a:solidFill>
          <a:latin typeface="+mn-lt"/>
          <a:ea typeface="+mn-ea"/>
          <a:cs typeface="+mn-cs"/>
        </a:defRPr>
      </a:lvl1pPr>
      <a:lvl2pPr marL="539714" algn="l" defTabSz="1079425" rtl="0" eaLnBrk="1" latinLnBrk="0" hangingPunct="1">
        <a:defRPr sz="2100" kern="1200">
          <a:solidFill>
            <a:schemeClr val="tx1"/>
          </a:solidFill>
          <a:latin typeface="+mn-lt"/>
          <a:ea typeface="+mn-ea"/>
          <a:cs typeface="+mn-cs"/>
        </a:defRPr>
      </a:lvl2pPr>
      <a:lvl3pPr marL="1079425" algn="l" defTabSz="1079425" rtl="0" eaLnBrk="1" latinLnBrk="0" hangingPunct="1">
        <a:defRPr sz="2100" kern="1200">
          <a:solidFill>
            <a:schemeClr val="tx1"/>
          </a:solidFill>
          <a:latin typeface="+mn-lt"/>
          <a:ea typeface="+mn-ea"/>
          <a:cs typeface="+mn-cs"/>
        </a:defRPr>
      </a:lvl3pPr>
      <a:lvl4pPr marL="1619140" algn="l" defTabSz="1079425" rtl="0" eaLnBrk="1" latinLnBrk="0" hangingPunct="1">
        <a:defRPr sz="2100" kern="1200">
          <a:solidFill>
            <a:schemeClr val="tx1"/>
          </a:solidFill>
          <a:latin typeface="+mn-lt"/>
          <a:ea typeface="+mn-ea"/>
          <a:cs typeface="+mn-cs"/>
        </a:defRPr>
      </a:lvl4pPr>
      <a:lvl5pPr marL="2158852" algn="l" defTabSz="1079425" rtl="0" eaLnBrk="1" latinLnBrk="0" hangingPunct="1">
        <a:defRPr sz="2100" kern="1200">
          <a:solidFill>
            <a:schemeClr val="tx1"/>
          </a:solidFill>
          <a:latin typeface="+mn-lt"/>
          <a:ea typeface="+mn-ea"/>
          <a:cs typeface="+mn-cs"/>
        </a:defRPr>
      </a:lvl5pPr>
      <a:lvl6pPr marL="2698567" algn="l" defTabSz="1079425" rtl="0" eaLnBrk="1" latinLnBrk="0" hangingPunct="1">
        <a:defRPr sz="2100" kern="1200">
          <a:solidFill>
            <a:schemeClr val="tx1"/>
          </a:solidFill>
          <a:latin typeface="+mn-lt"/>
          <a:ea typeface="+mn-ea"/>
          <a:cs typeface="+mn-cs"/>
        </a:defRPr>
      </a:lvl6pPr>
      <a:lvl7pPr marL="3238279" algn="l" defTabSz="1079425" rtl="0" eaLnBrk="1" latinLnBrk="0" hangingPunct="1">
        <a:defRPr sz="2100" kern="1200">
          <a:solidFill>
            <a:schemeClr val="tx1"/>
          </a:solidFill>
          <a:latin typeface="+mn-lt"/>
          <a:ea typeface="+mn-ea"/>
          <a:cs typeface="+mn-cs"/>
        </a:defRPr>
      </a:lvl7pPr>
      <a:lvl8pPr marL="3777992" algn="l" defTabSz="1079425" rtl="0" eaLnBrk="1" latinLnBrk="0" hangingPunct="1">
        <a:defRPr sz="2100" kern="1200">
          <a:solidFill>
            <a:schemeClr val="tx1"/>
          </a:solidFill>
          <a:latin typeface="+mn-lt"/>
          <a:ea typeface="+mn-ea"/>
          <a:cs typeface="+mn-cs"/>
        </a:defRPr>
      </a:lvl8pPr>
      <a:lvl9pPr marL="4317707" algn="l" defTabSz="1079425"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E878C15B-8BBA-4C2B-9C0D-6D1B684B1D56}"/>
              </a:ext>
            </a:extLst>
          </p:cNvPr>
          <p:cNvGraphicFramePr>
            <a:graphicFrameLocks noChangeAspect="1"/>
          </p:cNvGraphicFramePr>
          <p:nvPr userDrawn="1">
            <p:custDataLst>
              <p:tags r:id="rId17"/>
            </p:custDataLst>
            <p:extLst>
              <p:ext uri="{D42A27DB-BD31-4B8C-83A1-F6EECF244321}">
                <p14:modId xmlns:p14="http://schemas.microsoft.com/office/powerpoint/2010/main" val="2867919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18" imgW="395" imgH="394" progId="TCLayout.ActiveDocument.1">
                  <p:embed/>
                </p:oleObj>
              </mc:Choice>
              <mc:Fallback>
                <p:oleObj name="think-cell Slide" r:id="rId18" imgW="395" imgH="394" progId="TCLayout.ActiveDocument.1">
                  <p:embed/>
                  <p:pic>
                    <p:nvPicPr>
                      <p:cNvPr id="14" name="Object 13" hidden="1">
                        <a:extLst>
                          <a:ext uri="{FF2B5EF4-FFF2-40B4-BE49-F238E27FC236}">
                            <a16:creationId xmlns:a16="http://schemas.microsoft.com/office/drawing/2014/main" id="{E878C15B-8BBA-4C2B-9C0D-6D1B684B1D56}"/>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5282539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D8A20CC-DC80-4A68-AB3E-8EDE570396B7}"/>
              </a:ext>
            </a:extLst>
          </p:cNvPr>
          <p:cNvGraphicFramePr>
            <a:graphicFrameLocks noChangeAspect="1"/>
          </p:cNvGraphicFramePr>
          <p:nvPr userDrawn="1">
            <p:custDataLst>
              <p:tags r:id="rId61"/>
            </p:custDataLst>
            <p:extLst>
              <p:ext uri="{D42A27DB-BD31-4B8C-83A1-F6EECF244321}">
                <p14:modId xmlns:p14="http://schemas.microsoft.com/office/powerpoint/2010/main" val="2655587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62" imgW="395" imgH="394" progId="TCLayout.ActiveDocument.1">
                  <p:embed/>
                </p:oleObj>
              </mc:Choice>
              <mc:Fallback>
                <p:oleObj name="think-cell Slide" r:id="rId62" imgW="395" imgH="394" progId="TCLayout.ActiveDocument.1">
                  <p:embed/>
                  <p:pic>
                    <p:nvPicPr>
                      <p:cNvPr id="7" name="Object 6" hidden="1">
                        <a:extLst>
                          <a:ext uri="{FF2B5EF4-FFF2-40B4-BE49-F238E27FC236}">
                            <a16:creationId xmlns:a16="http://schemas.microsoft.com/office/drawing/2014/main" id="{CD8A20CC-DC80-4A68-AB3E-8EDE570396B7}"/>
                          </a:ext>
                        </a:extLst>
                      </p:cNvPr>
                      <p:cNvPicPr/>
                      <p:nvPr/>
                    </p:nvPicPr>
                    <p:blipFill>
                      <a:blip r:embed="rId6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D1006C-D767-66BA-C74C-032696BCB121}"/>
              </a:ext>
            </a:extLst>
          </p:cNvPr>
          <p:cNvSpPr>
            <a:spLocks noGrp="1"/>
          </p:cNvSpPr>
          <p:nvPr>
            <p:ph type="title"/>
          </p:nvPr>
        </p:nvSpPr>
        <p:spPr>
          <a:xfrm>
            <a:off x="1833979" y="297519"/>
            <a:ext cx="7877389" cy="71812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9FE490A-F12C-32B6-5D3A-38AC6A0CE42F}"/>
              </a:ext>
            </a:extLst>
          </p:cNvPr>
          <p:cNvSpPr>
            <a:spLocks noGrp="1"/>
          </p:cNvSpPr>
          <p:nvPr>
            <p:ph type="body" idx="1"/>
          </p:nvPr>
        </p:nvSpPr>
        <p:spPr>
          <a:xfrm>
            <a:off x="1833979" y="1617706"/>
            <a:ext cx="7877388" cy="411600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F6EA20E-5022-88A4-8C6C-5DD720267D18}"/>
              </a:ext>
            </a:extLst>
          </p:cNvPr>
          <p:cNvSpPr>
            <a:spLocks noGrp="1"/>
          </p:cNvSpPr>
          <p:nvPr>
            <p:ph type="dt" sz="half" idx="2"/>
          </p:nvPr>
        </p:nvSpPr>
        <p:spPr>
          <a:xfrm>
            <a:off x="342115" y="180235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latin typeface="+mj-lt"/>
              </a:defRPr>
            </a:lvl1pPr>
          </a:lstStyle>
          <a:p>
            <a:endParaRPr lang="en-GB" dirty="0"/>
          </a:p>
        </p:txBody>
      </p:sp>
      <p:sp>
        <p:nvSpPr>
          <p:cNvPr id="6" name="Slide Number Placeholder 5">
            <a:extLst>
              <a:ext uri="{FF2B5EF4-FFF2-40B4-BE49-F238E27FC236}">
                <a16:creationId xmlns:a16="http://schemas.microsoft.com/office/drawing/2014/main" id="{A915F546-B1EB-917C-03B0-A5F6EA72882B}"/>
              </a:ext>
            </a:extLst>
          </p:cNvPr>
          <p:cNvSpPr>
            <a:spLocks noGrp="1"/>
          </p:cNvSpPr>
          <p:nvPr>
            <p:ph type="sldNum" sz="quarter" idx="4"/>
          </p:nvPr>
        </p:nvSpPr>
        <p:spPr>
          <a:xfrm>
            <a:off x="341762" y="315810"/>
            <a:ext cx="1154675" cy="159500"/>
          </a:xfrm>
          <a:prstGeom prst="rect">
            <a:avLst/>
          </a:prstGeom>
        </p:spPr>
        <p:txBody>
          <a:bodyPr vert="horz" lIns="0" tIns="0" rIns="0" bIns="0" rtlCol="0" anchor="t" anchorCtr="0">
            <a:noAutofit/>
          </a:bodyPr>
          <a:lstStyle>
            <a:lvl1pPr algn="l">
              <a:lnSpc>
                <a:spcPct val="98000"/>
              </a:lnSpc>
              <a:defRPr sz="974">
                <a:solidFill>
                  <a:schemeClr val="tx1"/>
                </a:solidFill>
              </a:defRPr>
            </a:lvl1pPr>
          </a:lstStyle>
          <a:p>
            <a:r>
              <a:rPr lang="en-GB" dirty="0"/>
              <a:t>Page </a:t>
            </a:r>
            <a:fld id="{12F85B76-E480-4901-BAB3-25AC276908A3}" type="slidenum">
              <a:rPr lang="en-GB" smtClean="0"/>
              <a:pPr/>
              <a:t>‹#›</a:t>
            </a:fld>
            <a:endParaRPr lang="en-GB" dirty="0"/>
          </a:p>
        </p:txBody>
      </p:sp>
      <p:pic>
        <p:nvPicPr>
          <p:cNvPr id="11" name="Graphic 10">
            <a:extLst>
              <a:ext uri="{FF2B5EF4-FFF2-40B4-BE49-F238E27FC236}">
                <a16:creationId xmlns:a16="http://schemas.microsoft.com/office/drawing/2014/main" id="{B0C0FF52-5090-37CA-DE64-10ED207E19D4}"/>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341762" y="5370341"/>
            <a:ext cx="1065570" cy="365227"/>
          </a:xfrm>
          <a:prstGeom prst="rect">
            <a:avLst/>
          </a:prstGeom>
        </p:spPr>
      </p:pic>
      <p:cxnSp>
        <p:nvCxnSpPr>
          <p:cNvPr id="13" name="Straight Connector 12">
            <a:extLst>
              <a:ext uri="{FF2B5EF4-FFF2-40B4-BE49-F238E27FC236}">
                <a16:creationId xmlns:a16="http://schemas.microsoft.com/office/drawing/2014/main" id="{C101141D-7266-B5D5-597F-7703BA9A384B}"/>
              </a:ext>
            </a:extLst>
          </p:cNvPr>
          <p:cNvCxnSpPr>
            <a:cxnSpLocks/>
          </p:cNvCxnSpPr>
          <p:nvPr userDrawn="1"/>
        </p:nvCxnSpPr>
        <p:spPr>
          <a:xfrm>
            <a:off x="1665208" y="341829"/>
            <a:ext cx="0" cy="53937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FD85D6-96E4-08D5-4150-B5205CF7F0A2}"/>
              </a:ext>
            </a:extLst>
          </p:cNvPr>
          <p:cNvCxnSpPr/>
          <p:nvPr userDrawn="1"/>
        </p:nvCxnSpPr>
        <p:spPr>
          <a:xfrm>
            <a:off x="341762" y="1683821"/>
            <a:ext cx="1154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5909CC0-18D2-C2F8-502A-A25743E156B7}"/>
              </a:ext>
            </a:extLst>
          </p:cNvPr>
          <p:cNvSpPr txBox="1"/>
          <p:nvPr userDrawn="1"/>
        </p:nvSpPr>
        <p:spPr>
          <a:xfrm>
            <a:off x="341762" y="1958660"/>
            <a:ext cx="1154544" cy="1749405"/>
          </a:xfrm>
          <a:prstGeom prst="rect">
            <a:avLst/>
          </a:prstGeom>
        </p:spPr>
        <p:txBody>
          <a:bodyPr wrap="square" lIns="0" tIns="0" rIns="0" bIns="0" rtlCol="0">
            <a:noAutofit/>
          </a:bodyPr>
          <a:lstStyle/>
          <a:p>
            <a:pPr algn="l">
              <a:lnSpc>
                <a:spcPct val="98000"/>
              </a:lnSpc>
            </a:pPr>
            <a:endParaRPr lang="en-GB" sz="974" dirty="0"/>
          </a:p>
        </p:txBody>
      </p:sp>
      <p:sp>
        <p:nvSpPr>
          <p:cNvPr id="9" name="Footer Placeholder 8">
            <a:extLst>
              <a:ext uri="{FF2B5EF4-FFF2-40B4-BE49-F238E27FC236}">
                <a16:creationId xmlns:a16="http://schemas.microsoft.com/office/drawing/2014/main" id="{63219EC9-360B-CB18-DFD4-4BF31D022152}"/>
              </a:ext>
            </a:extLst>
          </p:cNvPr>
          <p:cNvSpPr>
            <a:spLocks noGrp="1"/>
          </p:cNvSpPr>
          <p:nvPr>
            <p:ph type="ftr" sz="quarter" idx="3"/>
          </p:nvPr>
        </p:nvSpPr>
        <p:spPr>
          <a:xfrm>
            <a:off x="341762" y="1958661"/>
            <a:ext cx="1154542" cy="1749405"/>
          </a:xfrm>
          <a:prstGeom prst="rect">
            <a:avLst/>
          </a:prstGeom>
        </p:spPr>
        <p:txBody>
          <a:bodyPr vert="horz" lIns="0" tIns="0" rIns="0" bIns="0" rtlCol="0" anchor="t" anchorCtr="0"/>
          <a:lstStyle>
            <a:lvl1pPr algn="l">
              <a:defRPr sz="974">
                <a:solidFill>
                  <a:schemeClr val="tx1"/>
                </a:solidFill>
              </a:defRPr>
            </a:lvl1pPr>
          </a:lstStyle>
          <a:p>
            <a:r>
              <a:rPr lang="en-US"/>
              <a:t>Global webinar for third-party providers</a:t>
            </a:r>
            <a:endParaRPr lang="en-GB" dirty="0"/>
          </a:p>
        </p:txBody>
      </p:sp>
    </p:spTree>
    <p:extLst>
      <p:ext uri="{BB962C8B-B14F-4D97-AF65-F5344CB8AC3E}">
        <p14:creationId xmlns:p14="http://schemas.microsoft.com/office/powerpoint/2010/main" val="3226537665"/>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 id="2147484377" r:id="rId25"/>
    <p:sldLayoutId id="2147484378" r:id="rId26"/>
    <p:sldLayoutId id="2147484379" r:id="rId27"/>
    <p:sldLayoutId id="2147484380" r:id="rId28"/>
    <p:sldLayoutId id="2147484381" r:id="rId29"/>
    <p:sldLayoutId id="2147484382" r:id="rId30"/>
    <p:sldLayoutId id="2147484383" r:id="rId31"/>
    <p:sldLayoutId id="2147484384" r:id="rId32"/>
    <p:sldLayoutId id="2147484385" r:id="rId33"/>
    <p:sldLayoutId id="2147484386" r:id="rId34"/>
    <p:sldLayoutId id="2147484387" r:id="rId35"/>
    <p:sldLayoutId id="2147484388" r:id="rId36"/>
    <p:sldLayoutId id="2147484389" r:id="rId37"/>
    <p:sldLayoutId id="2147484390" r:id="rId38"/>
    <p:sldLayoutId id="2147484391" r:id="rId39"/>
    <p:sldLayoutId id="2147484392" r:id="rId40"/>
    <p:sldLayoutId id="2147484393" r:id="rId41"/>
    <p:sldLayoutId id="2147484394" r:id="rId42"/>
    <p:sldLayoutId id="2147484395" r:id="rId43"/>
    <p:sldLayoutId id="2147484396" r:id="rId44"/>
    <p:sldLayoutId id="2147484397" r:id="rId45"/>
    <p:sldLayoutId id="2147484398" r:id="rId46"/>
    <p:sldLayoutId id="2147484399" r:id="rId47"/>
    <p:sldLayoutId id="2147484400" r:id="rId48"/>
    <p:sldLayoutId id="2147484401" r:id="rId49"/>
    <p:sldLayoutId id="2147484402" r:id="rId50"/>
    <p:sldLayoutId id="2147484403" r:id="rId51"/>
    <p:sldLayoutId id="2147484404" r:id="rId52"/>
    <p:sldLayoutId id="2147484405" r:id="rId53"/>
    <p:sldLayoutId id="2147484406" r:id="rId54"/>
    <p:sldLayoutId id="2147484407" r:id="rId55"/>
    <p:sldLayoutId id="2147484408" r:id="rId56"/>
    <p:sldLayoutId id="2147484409" r:id="rId57"/>
    <p:sldLayoutId id="2147484410" r:id="rId58"/>
  </p:sldLayoutIdLst>
  <p:hf sldNum="0" hdr="0" dt="0"/>
  <p:txStyles>
    <p:titleStyle>
      <a:lvl1pPr algn="l" defTabSz="810067" rtl="0" eaLnBrk="1" latinLnBrk="0" hangingPunct="1">
        <a:lnSpc>
          <a:spcPct val="98000"/>
        </a:lnSpc>
        <a:spcBef>
          <a:spcPct val="0"/>
        </a:spcBef>
        <a:buNone/>
        <a:defRPr sz="1595" b="1" kern="1200" spc="-18" baseline="0">
          <a:solidFill>
            <a:schemeClr val="tx1"/>
          </a:solidFill>
          <a:latin typeface="+mn-lt"/>
          <a:ea typeface="+mj-ea"/>
          <a:cs typeface="+mj-cs"/>
        </a:defRPr>
      </a:lvl1pPr>
    </p:titleStyle>
    <p:bodyStyle>
      <a:lvl1pPr marL="0" indent="0" algn="l" defTabSz="810067" rtl="0" eaLnBrk="1" latinLnBrk="0" hangingPunct="1">
        <a:lnSpc>
          <a:spcPct val="98000"/>
        </a:lnSpc>
        <a:spcBef>
          <a:spcPts val="1417"/>
        </a:spcBef>
        <a:buFont typeface="Arial Nova" panose="020B0504020202020204" pitchFamily="34" charset="0"/>
        <a:buNone/>
        <a:defRPr sz="2303" kern="1200" spc="-35" baseline="0">
          <a:solidFill>
            <a:schemeClr val="tx1"/>
          </a:solidFill>
          <a:latin typeface="+mn-lt"/>
          <a:ea typeface="+mn-ea"/>
          <a:cs typeface="+mn-cs"/>
        </a:defRPr>
      </a:lvl1pPr>
      <a:lvl2pPr marL="255139" indent="-255139" algn="l" defTabSz="810067" rtl="0" eaLnBrk="1" latinLnBrk="0" hangingPunct="1">
        <a:lnSpc>
          <a:spcPct val="98000"/>
        </a:lnSpc>
        <a:spcBef>
          <a:spcPts val="1417"/>
        </a:spcBef>
        <a:buFont typeface="Arial Nova" panose="020B0504020202020204" pitchFamily="34" charset="0"/>
        <a:buChar char="•"/>
        <a:defRPr sz="2303" kern="1200" spc="-35" baseline="0">
          <a:solidFill>
            <a:schemeClr val="tx1"/>
          </a:solidFill>
          <a:latin typeface="+mn-lt"/>
          <a:ea typeface="+mn-ea"/>
          <a:cs typeface="+mn-cs"/>
        </a:defRPr>
      </a:lvl2pPr>
      <a:lvl3pPr marL="446494" indent="-191354" algn="l" defTabSz="810067" rtl="0" eaLnBrk="1" latinLnBrk="0" hangingPunct="1">
        <a:lnSpc>
          <a:spcPct val="98000"/>
        </a:lnSpc>
        <a:spcBef>
          <a:spcPts val="1240"/>
        </a:spcBef>
        <a:buFont typeface="Arial Nova" panose="020B0504020202020204" pitchFamily="34" charset="0"/>
        <a:buChar char="•"/>
        <a:defRPr sz="1595" kern="1200" spc="-18" baseline="0">
          <a:solidFill>
            <a:schemeClr val="tx1"/>
          </a:solidFill>
          <a:latin typeface="+mn-lt"/>
          <a:ea typeface="+mn-ea"/>
          <a:cs typeface="+mn-cs"/>
        </a:defRPr>
      </a:lvl3pPr>
      <a:lvl4pPr marL="605956" indent="-159462" algn="l" defTabSz="810067" rtl="0" eaLnBrk="1" latinLnBrk="0" hangingPunct="1">
        <a:lnSpc>
          <a:spcPct val="98000"/>
        </a:lnSpc>
        <a:spcBef>
          <a:spcPts val="1063"/>
        </a:spcBef>
        <a:buFont typeface="Arial Nova" panose="020B0504020202020204" pitchFamily="34" charset="0"/>
        <a:buChar char="•"/>
        <a:defRPr sz="1152" kern="1200" spc="-18" baseline="0">
          <a:solidFill>
            <a:schemeClr val="tx1"/>
          </a:solidFill>
          <a:latin typeface="+mn-lt"/>
          <a:ea typeface="+mn-ea"/>
          <a:cs typeface="+mn-cs"/>
        </a:defRPr>
      </a:lvl4pPr>
      <a:lvl5pPr marL="733525" indent="-127570" algn="l" defTabSz="810067" rtl="0" eaLnBrk="1" latinLnBrk="0" hangingPunct="1">
        <a:lnSpc>
          <a:spcPct val="98000"/>
        </a:lnSpc>
        <a:spcBef>
          <a:spcPts val="886"/>
        </a:spcBef>
        <a:buFont typeface="Arial Nova" panose="020B0504020202020204" pitchFamily="34" charset="0"/>
        <a:buChar char="•"/>
        <a:defRPr sz="974" kern="1200" spc="-18" baseline="0">
          <a:solidFill>
            <a:schemeClr val="tx1"/>
          </a:solidFill>
          <a:latin typeface="+mn-lt"/>
          <a:ea typeface="+mn-ea"/>
          <a:cs typeface="+mn-cs"/>
        </a:defRPr>
      </a:lvl5pPr>
      <a:lvl6pPr marL="861095"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6pPr>
      <a:lvl7pPr marL="98866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7pPr>
      <a:lvl8pPr marL="111623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8pPr>
      <a:lvl9pPr marL="1243804" indent="-127570" algn="l" defTabSz="810067" rtl="0" eaLnBrk="1" latinLnBrk="0" hangingPunct="1">
        <a:lnSpc>
          <a:spcPct val="90000"/>
        </a:lnSpc>
        <a:spcBef>
          <a:spcPts val="886"/>
        </a:spcBef>
        <a:buFont typeface="Arial Nova" panose="020B0604020202020204" pitchFamily="34" charset="0"/>
        <a:buChar char="•"/>
        <a:defRPr sz="974" kern="1200">
          <a:solidFill>
            <a:schemeClr val="tx1"/>
          </a:solidFill>
          <a:latin typeface="+mn-lt"/>
          <a:ea typeface="+mn-ea"/>
          <a:cs typeface="+mn-cs"/>
        </a:defRPr>
      </a:lvl9pPr>
    </p:bodyStyle>
    <p:otherStyle>
      <a:defPPr>
        <a:defRPr lang="en-US"/>
      </a:defPPr>
      <a:lvl1pPr marL="0" algn="l" defTabSz="810067" rtl="0" eaLnBrk="1" latinLnBrk="0" hangingPunct="1">
        <a:defRPr sz="886"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3">
          <p15:clr>
            <a:srgbClr val="F26B43"/>
          </p15:clr>
        </p15:guide>
        <p15:guide id="3" pos="3719">
          <p15:clr>
            <a:srgbClr val="F26B43"/>
          </p15:clr>
        </p15:guide>
        <p15:guide id="4" pos="3960">
          <p15:clr>
            <a:srgbClr val="F26B43"/>
          </p15:clr>
        </p15:guide>
        <p15:guide id="5" pos="4251">
          <p15:clr>
            <a:srgbClr val="F26B43"/>
          </p15:clr>
        </p15:guide>
        <p15:guide id="6" pos="4491">
          <p15:clr>
            <a:srgbClr val="F26B43"/>
          </p15:clr>
        </p15:guide>
        <p15:guide id="7" pos="4782">
          <p15:clr>
            <a:srgbClr val="F26B43"/>
          </p15:clr>
        </p15:guide>
        <p15:guide id="8" pos="5022">
          <p15:clr>
            <a:srgbClr val="F26B43"/>
          </p15:clr>
        </p15:guide>
        <p15:guide id="9" pos="5312">
          <p15:clr>
            <a:srgbClr val="F26B43"/>
          </p15:clr>
        </p15:guide>
        <p15:guide id="10" pos="5553">
          <p15:clr>
            <a:srgbClr val="F26B43"/>
          </p15:clr>
        </p15:guide>
        <p15:guide id="11" pos="5843">
          <p15:clr>
            <a:srgbClr val="F26B43"/>
          </p15:clr>
        </p15:guide>
        <p15:guide id="13" pos="6374">
          <p15:clr>
            <a:srgbClr val="F26B43"/>
          </p15:clr>
        </p15:guide>
        <p15:guide id="14" pos="6614">
          <p15:clr>
            <a:srgbClr val="F26B43"/>
          </p15:clr>
        </p15:guide>
        <p15:guide id="15" pos="6905">
          <p15:clr>
            <a:srgbClr val="F26B43"/>
          </p15:clr>
        </p15:guide>
        <p15:guide id="16" pos="7146">
          <p15:clr>
            <a:srgbClr val="F26B43"/>
          </p15:clr>
        </p15:guide>
        <p15:guide id="17" pos="7436">
          <p15:clr>
            <a:srgbClr val="F26B43"/>
          </p15:clr>
        </p15:guide>
        <p15:guide id="18" pos="3429">
          <p15:clr>
            <a:srgbClr val="F26B43"/>
          </p15:clr>
        </p15:guide>
        <p15:guide id="19" pos="3189">
          <p15:clr>
            <a:srgbClr val="F26B43"/>
          </p15:clr>
        </p15:guide>
        <p15:guide id="20" pos="2898">
          <p15:clr>
            <a:srgbClr val="F26B43"/>
          </p15:clr>
        </p15:guide>
        <p15:guide id="21" pos="2661">
          <p15:clr>
            <a:srgbClr val="F26B43"/>
          </p15:clr>
        </p15:guide>
        <p15:guide id="22" pos="2367">
          <p15:clr>
            <a:srgbClr val="F26B43"/>
          </p15:clr>
        </p15:guide>
        <p15:guide id="23" pos="2127">
          <p15:clr>
            <a:srgbClr val="F26B43"/>
          </p15:clr>
        </p15:guide>
        <p15:guide id="24" pos="1836">
          <p15:clr>
            <a:srgbClr val="F26B43"/>
          </p15:clr>
        </p15:guide>
        <p15:guide id="25" pos="1595">
          <p15:clr>
            <a:srgbClr val="F26B43"/>
          </p15:clr>
        </p15:guide>
        <p15:guide id="26" pos="1300">
          <p15:clr>
            <a:srgbClr val="F26B43"/>
          </p15:clr>
        </p15:guide>
        <p15:guide id="27" pos="1064">
          <p15:clr>
            <a:srgbClr val="F26B43"/>
          </p15:clr>
        </p15:guide>
        <p15:guide id="28" pos="773">
          <p15:clr>
            <a:srgbClr val="F26B43"/>
          </p15:clr>
        </p15:guide>
        <p15:guide id="29" pos="533">
          <p15:clr>
            <a:srgbClr val="F26B43"/>
          </p15:clr>
        </p15:guide>
        <p15:guide id="30" pos="243">
          <p15:clr>
            <a:srgbClr val="F26B43"/>
          </p15:clr>
        </p15:guide>
        <p15:guide id="31" orient="horz" pos="722">
          <p15:clr>
            <a:srgbClr val="F26B43"/>
          </p15:clr>
        </p15:guide>
        <p15:guide id="32" orient="horz" pos="1200">
          <p15:clr>
            <a:srgbClr val="F26B43"/>
          </p15:clr>
        </p15:guide>
        <p15:guide id="33" orient="horz" pos="1679">
          <p15:clr>
            <a:srgbClr val="F26B43"/>
          </p15:clr>
        </p15:guide>
        <p15:guide id="34" orient="horz" pos="2157">
          <p15:clr>
            <a:srgbClr val="F26B43"/>
          </p15:clr>
        </p15:guide>
        <p15:guide id="35" orient="horz" pos="2636">
          <p15:clr>
            <a:srgbClr val="F26B43"/>
          </p15:clr>
        </p15:guide>
        <p15:guide id="36" orient="horz" pos="3114">
          <p15:clr>
            <a:srgbClr val="F26B43"/>
          </p15:clr>
        </p15:guide>
        <p15:guide id="38" orient="horz" pos="4076">
          <p15:clr>
            <a:srgbClr val="F26B43"/>
          </p15:clr>
        </p15:guide>
        <p15:guide id="39" orient="horz" pos="3596">
          <p15:clr>
            <a:srgbClr val="F26B43"/>
          </p15:clr>
        </p15:guide>
        <p15:guide id="40" pos="60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18" imgW="395" imgH="394" progId="TCLayout.ActiveDocument.1">
                  <p:embed/>
                </p:oleObj>
              </mc:Choice>
              <mc:Fallback>
                <p:oleObj name="think-cell Slide" r:id="rId18" imgW="395" imgH="394" progId="TCLayout.ActiveDocument.1">
                  <p:embed/>
                  <p:pic>
                    <p:nvPicPr>
                      <p:cNvPr id="8" name="Object 7"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1422129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E1C282B-8D94-454E-9339-480AA1D7B67B}"/>
              </a:ext>
            </a:extLst>
          </p:cNvPr>
          <p:cNvGraphicFramePr>
            <a:graphicFrameLocks noChangeAspect="1"/>
          </p:cNvGraphicFramePr>
          <p:nvPr userDrawn="1">
            <p:custDataLst>
              <p:tags r:id="rId14"/>
            </p:custDataLst>
            <p:extLst>
              <p:ext uri="{D42A27DB-BD31-4B8C-83A1-F6EECF244321}">
                <p14:modId xmlns:p14="http://schemas.microsoft.com/office/powerpoint/2010/main" val="722150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15" imgW="395" imgH="394" progId="TCLayout.ActiveDocument.1">
                  <p:embed/>
                </p:oleObj>
              </mc:Choice>
              <mc:Fallback>
                <p:oleObj name="think-cell Slide" r:id="rId15" imgW="395" imgH="394" progId="TCLayout.ActiveDocument.1">
                  <p:embed/>
                  <p:pic>
                    <p:nvPicPr>
                      <p:cNvPr id="8" name="Object 7" hidden="1">
                        <a:extLst>
                          <a:ext uri="{FF2B5EF4-FFF2-40B4-BE49-F238E27FC236}">
                            <a16:creationId xmlns:a16="http://schemas.microsoft.com/office/drawing/2014/main" id="{1E1C282B-8D94-454E-9339-480AA1D7B67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40068" y="243360"/>
            <a:ext cx="9721215" cy="10128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0068" y="1417956"/>
            <a:ext cx="9721215" cy="40105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068" y="5632434"/>
            <a:ext cx="2520315" cy="323541"/>
          </a:xfrm>
          <a:prstGeom prst="rect">
            <a:avLst/>
          </a:prstGeom>
        </p:spPr>
        <p:txBody>
          <a:bodyPr vert="horz" lIns="91440" tIns="45720" rIns="91440" bIns="45720" rtlCol="0" anchor="ctr"/>
          <a:lstStyle>
            <a:lvl1pPr algn="l">
              <a:defRPr sz="1063">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690461" y="5632434"/>
            <a:ext cx="3420428" cy="323541"/>
          </a:xfrm>
          <a:prstGeom prst="rect">
            <a:avLst/>
          </a:prstGeom>
        </p:spPr>
        <p:txBody>
          <a:bodyPr vert="horz" lIns="91440" tIns="45720" rIns="91440" bIns="45720" rtlCol="0" anchor="ctr"/>
          <a:lstStyle>
            <a:lvl1pPr algn="ctr">
              <a:defRPr sz="1063">
                <a:solidFill>
                  <a:schemeClr val="tx1">
                    <a:tint val="75000"/>
                  </a:schemeClr>
                </a:solidFill>
              </a:defRPr>
            </a:lvl1pPr>
          </a:lstStyle>
          <a:p>
            <a:r>
              <a:rPr lang="en-US"/>
              <a:t>Global webinar for third-party providers</a:t>
            </a:r>
          </a:p>
        </p:txBody>
      </p:sp>
      <p:sp>
        <p:nvSpPr>
          <p:cNvPr id="6" name="Slide Number Placeholder 5"/>
          <p:cNvSpPr>
            <a:spLocks noGrp="1"/>
          </p:cNvSpPr>
          <p:nvPr>
            <p:ph type="sldNum" sz="quarter" idx="4"/>
          </p:nvPr>
        </p:nvSpPr>
        <p:spPr>
          <a:xfrm>
            <a:off x="7740968" y="5632434"/>
            <a:ext cx="2520315" cy="323541"/>
          </a:xfrm>
          <a:prstGeom prst="rect">
            <a:avLst/>
          </a:prstGeom>
        </p:spPr>
        <p:txBody>
          <a:bodyPr vert="horz" lIns="91440" tIns="45720" rIns="91440" bIns="45720" rtlCol="0" anchor="ctr"/>
          <a:lstStyle>
            <a:lvl1pPr algn="r">
              <a:defRPr sz="1063">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9243259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hf sldNum="0" hdr="0" dt="0"/>
  <p:txStyles>
    <p:titleStyle>
      <a:lvl1pPr algn="ctr" defTabSz="810067" rtl="0" eaLnBrk="1" latinLnBrk="0" hangingPunct="1">
        <a:spcBef>
          <a:spcPct val="0"/>
        </a:spcBef>
        <a:buNone/>
        <a:defRPr sz="3898" kern="1200">
          <a:solidFill>
            <a:schemeClr val="tx1"/>
          </a:solidFill>
          <a:latin typeface="+mj-lt"/>
          <a:ea typeface="+mj-ea"/>
          <a:cs typeface="+mj-cs"/>
        </a:defRPr>
      </a:lvl1pPr>
    </p:titleStyle>
    <p:bodyStyle>
      <a:lvl1pPr marL="303775" indent="-303775" algn="l" defTabSz="810067" rtl="0" eaLnBrk="1" latinLnBrk="0" hangingPunct="1">
        <a:spcBef>
          <a:spcPct val="20000"/>
        </a:spcBef>
        <a:buFont typeface="Arial" pitchFamily="34" charset="0"/>
        <a:buChar char="•"/>
        <a:defRPr sz="2835" kern="1200">
          <a:solidFill>
            <a:schemeClr val="tx1"/>
          </a:solidFill>
          <a:latin typeface="+mn-lt"/>
          <a:ea typeface="+mn-ea"/>
          <a:cs typeface="+mn-cs"/>
        </a:defRPr>
      </a:lvl1pPr>
      <a:lvl2pPr marL="658179" indent="-253146" algn="l" defTabSz="810067" rtl="0" eaLnBrk="1" latinLnBrk="0" hangingPunct="1">
        <a:spcBef>
          <a:spcPct val="20000"/>
        </a:spcBef>
        <a:buFont typeface="Arial" pitchFamily="34" charset="0"/>
        <a:buChar char="–"/>
        <a:defRPr sz="2481" kern="1200">
          <a:solidFill>
            <a:schemeClr val="tx1"/>
          </a:solidFill>
          <a:latin typeface="+mn-lt"/>
          <a:ea typeface="+mn-ea"/>
          <a:cs typeface="+mn-cs"/>
        </a:defRPr>
      </a:lvl2pPr>
      <a:lvl3pPr marL="1012584" indent="-202517" algn="l" defTabSz="810067" rtl="0" eaLnBrk="1" latinLnBrk="0" hangingPunct="1">
        <a:spcBef>
          <a:spcPct val="20000"/>
        </a:spcBef>
        <a:buFont typeface="Arial" pitchFamily="34" charset="0"/>
        <a:buChar char="•"/>
        <a:defRPr sz="2126" kern="1200">
          <a:solidFill>
            <a:schemeClr val="tx1"/>
          </a:solidFill>
          <a:latin typeface="+mn-lt"/>
          <a:ea typeface="+mn-ea"/>
          <a:cs typeface="+mn-cs"/>
        </a:defRPr>
      </a:lvl3pPr>
      <a:lvl4pPr marL="1417617" indent="-202517" algn="l" defTabSz="810067" rtl="0" eaLnBrk="1" latinLnBrk="0" hangingPunct="1">
        <a:spcBef>
          <a:spcPct val="20000"/>
        </a:spcBef>
        <a:buFont typeface="Arial" pitchFamily="34" charset="0"/>
        <a:buChar char="–"/>
        <a:defRPr sz="1772" kern="1200">
          <a:solidFill>
            <a:schemeClr val="tx1"/>
          </a:solidFill>
          <a:latin typeface="+mn-lt"/>
          <a:ea typeface="+mn-ea"/>
          <a:cs typeface="+mn-cs"/>
        </a:defRPr>
      </a:lvl4pPr>
      <a:lvl5pPr marL="1822651" indent="-202517" algn="l" defTabSz="810067" rtl="0" eaLnBrk="1" latinLnBrk="0" hangingPunct="1">
        <a:spcBef>
          <a:spcPct val="20000"/>
        </a:spcBef>
        <a:buFont typeface="Arial" pitchFamily="34" charset="0"/>
        <a:buChar char="»"/>
        <a:defRPr sz="1772" kern="1200">
          <a:solidFill>
            <a:schemeClr val="tx1"/>
          </a:solidFill>
          <a:latin typeface="+mn-lt"/>
          <a:ea typeface="+mn-ea"/>
          <a:cs typeface="+mn-cs"/>
        </a:defRPr>
      </a:lvl5pPr>
      <a:lvl6pPr marL="2227684" indent="-202517" algn="l" defTabSz="810067" rtl="0" eaLnBrk="1" latinLnBrk="0" hangingPunct="1">
        <a:spcBef>
          <a:spcPct val="20000"/>
        </a:spcBef>
        <a:buFont typeface="Arial" pitchFamily="34" charset="0"/>
        <a:buChar char="•"/>
        <a:defRPr sz="1772" kern="1200">
          <a:solidFill>
            <a:schemeClr val="tx1"/>
          </a:solidFill>
          <a:latin typeface="+mn-lt"/>
          <a:ea typeface="+mn-ea"/>
          <a:cs typeface="+mn-cs"/>
        </a:defRPr>
      </a:lvl6pPr>
      <a:lvl7pPr marL="2632718" indent="-202517" algn="l" defTabSz="810067" rtl="0" eaLnBrk="1" latinLnBrk="0" hangingPunct="1">
        <a:spcBef>
          <a:spcPct val="20000"/>
        </a:spcBef>
        <a:buFont typeface="Arial" pitchFamily="34" charset="0"/>
        <a:buChar char="•"/>
        <a:defRPr sz="1772" kern="1200">
          <a:solidFill>
            <a:schemeClr val="tx1"/>
          </a:solidFill>
          <a:latin typeface="+mn-lt"/>
          <a:ea typeface="+mn-ea"/>
          <a:cs typeface="+mn-cs"/>
        </a:defRPr>
      </a:lvl7pPr>
      <a:lvl8pPr marL="3037751" indent="-202517" algn="l" defTabSz="810067" rtl="0" eaLnBrk="1" latinLnBrk="0" hangingPunct="1">
        <a:spcBef>
          <a:spcPct val="20000"/>
        </a:spcBef>
        <a:buFont typeface="Arial" pitchFamily="34" charset="0"/>
        <a:buChar char="•"/>
        <a:defRPr sz="1772" kern="1200">
          <a:solidFill>
            <a:schemeClr val="tx1"/>
          </a:solidFill>
          <a:latin typeface="+mn-lt"/>
          <a:ea typeface="+mn-ea"/>
          <a:cs typeface="+mn-cs"/>
        </a:defRPr>
      </a:lvl8pPr>
      <a:lvl9pPr marL="3442785" indent="-202517" algn="l" defTabSz="810067" rtl="0" eaLnBrk="1" latinLnBrk="0" hangingPunct="1">
        <a:spcBef>
          <a:spcPct val="20000"/>
        </a:spcBef>
        <a:buFont typeface="Arial" pitchFamily="34" charset="0"/>
        <a:buChar char="•"/>
        <a:defRPr sz="1772" kern="1200">
          <a:solidFill>
            <a:schemeClr val="tx1"/>
          </a:solidFill>
          <a:latin typeface="+mn-lt"/>
          <a:ea typeface="+mn-ea"/>
          <a:cs typeface="+mn-cs"/>
        </a:defRPr>
      </a:lvl9pPr>
    </p:bodyStyle>
    <p:otherStyle>
      <a:defPPr>
        <a:defRPr lang="en-US"/>
      </a:defPPr>
      <a:lvl1pPr marL="0" algn="l" defTabSz="810067" rtl="0" eaLnBrk="1" latinLnBrk="0" hangingPunct="1">
        <a:defRPr sz="1595" kern="1200">
          <a:solidFill>
            <a:schemeClr val="tx1"/>
          </a:solidFill>
          <a:latin typeface="+mn-lt"/>
          <a:ea typeface="+mn-ea"/>
          <a:cs typeface="+mn-cs"/>
        </a:defRPr>
      </a:lvl1pPr>
      <a:lvl2pPr marL="405033" algn="l" defTabSz="810067" rtl="0" eaLnBrk="1" latinLnBrk="0" hangingPunct="1">
        <a:defRPr sz="1595" kern="1200">
          <a:solidFill>
            <a:schemeClr val="tx1"/>
          </a:solidFill>
          <a:latin typeface="+mn-lt"/>
          <a:ea typeface="+mn-ea"/>
          <a:cs typeface="+mn-cs"/>
        </a:defRPr>
      </a:lvl2pPr>
      <a:lvl3pPr marL="810067" algn="l" defTabSz="810067" rtl="0" eaLnBrk="1" latinLnBrk="0" hangingPunct="1">
        <a:defRPr sz="1595" kern="1200">
          <a:solidFill>
            <a:schemeClr val="tx1"/>
          </a:solidFill>
          <a:latin typeface="+mn-lt"/>
          <a:ea typeface="+mn-ea"/>
          <a:cs typeface="+mn-cs"/>
        </a:defRPr>
      </a:lvl3pPr>
      <a:lvl4pPr marL="1215100" algn="l" defTabSz="810067" rtl="0" eaLnBrk="1" latinLnBrk="0" hangingPunct="1">
        <a:defRPr sz="1595" kern="1200">
          <a:solidFill>
            <a:schemeClr val="tx1"/>
          </a:solidFill>
          <a:latin typeface="+mn-lt"/>
          <a:ea typeface="+mn-ea"/>
          <a:cs typeface="+mn-cs"/>
        </a:defRPr>
      </a:lvl4pPr>
      <a:lvl5pPr marL="1620134" algn="l" defTabSz="810067" rtl="0" eaLnBrk="1" latinLnBrk="0" hangingPunct="1">
        <a:defRPr sz="1595" kern="1200">
          <a:solidFill>
            <a:schemeClr val="tx1"/>
          </a:solidFill>
          <a:latin typeface="+mn-lt"/>
          <a:ea typeface="+mn-ea"/>
          <a:cs typeface="+mn-cs"/>
        </a:defRPr>
      </a:lvl5pPr>
      <a:lvl6pPr marL="2025167" algn="l" defTabSz="810067" rtl="0" eaLnBrk="1" latinLnBrk="0" hangingPunct="1">
        <a:defRPr sz="1595" kern="1200">
          <a:solidFill>
            <a:schemeClr val="tx1"/>
          </a:solidFill>
          <a:latin typeface="+mn-lt"/>
          <a:ea typeface="+mn-ea"/>
          <a:cs typeface="+mn-cs"/>
        </a:defRPr>
      </a:lvl6pPr>
      <a:lvl7pPr marL="2430201" algn="l" defTabSz="810067" rtl="0" eaLnBrk="1" latinLnBrk="0" hangingPunct="1">
        <a:defRPr sz="1595" kern="1200">
          <a:solidFill>
            <a:schemeClr val="tx1"/>
          </a:solidFill>
          <a:latin typeface="+mn-lt"/>
          <a:ea typeface="+mn-ea"/>
          <a:cs typeface="+mn-cs"/>
        </a:defRPr>
      </a:lvl7pPr>
      <a:lvl8pPr marL="2835234" algn="l" defTabSz="810067" rtl="0" eaLnBrk="1" latinLnBrk="0" hangingPunct="1">
        <a:defRPr sz="1595" kern="1200">
          <a:solidFill>
            <a:schemeClr val="tx1"/>
          </a:solidFill>
          <a:latin typeface="+mn-lt"/>
          <a:ea typeface="+mn-ea"/>
          <a:cs typeface="+mn-cs"/>
        </a:defRPr>
      </a:lvl8pPr>
      <a:lvl9pPr marL="3240268" algn="l" defTabSz="810067" rtl="0" eaLnBrk="1" latinLnBrk="0" hangingPunct="1">
        <a:defRPr sz="15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6"/>
            </p:custDataLst>
            <p:extLst>
              <p:ext uri="{D42A27DB-BD31-4B8C-83A1-F6EECF244321}">
                <p14:modId xmlns:p14="http://schemas.microsoft.com/office/powerpoint/2010/main" val="4126915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17" imgW="395" imgH="394" progId="TCLayout.ActiveDocument.1">
                  <p:embed/>
                </p:oleObj>
              </mc:Choice>
              <mc:Fallback>
                <p:oleObj name="think-cell Slide" r:id="rId17" imgW="395" imgH="394" progId="TCLayout.ActiveDocument.1">
                  <p:embed/>
                  <p:pic>
                    <p:nvPicPr>
                      <p:cNvPr id="8" name="Object 7"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70312725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4423" r:id="rId13"/>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BB6D917-D614-4F1D-92EF-EA3D18A9B175}"/>
              </a:ext>
            </a:extLst>
          </p:cNvPr>
          <p:cNvGraphicFramePr>
            <a:graphicFrameLocks noChangeAspect="1"/>
          </p:cNvGraphicFramePr>
          <p:nvPr userDrawn="1">
            <p:custDataLst>
              <p:tags r:id="rId10"/>
            </p:custDataLst>
            <p:extLst>
              <p:ext uri="{D42A27DB-BD31-4B8C-83A1-F6EECF244321}">
                <p14:modId xmlns:p14="http://schemas.microsoft.com/office/powerpoint/2010/main" val="195692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11" imgW="395" imgH="394" progId="TCLayout.ActiveDocument.1">
                  <p:embed/>
                </p:oleObj>
              </mc:Choice>
              <mc:Fallback>
                <p:oleObj name="think-cell Slide" r:id="rId11" imgW="395" imgH="394" progId="TCLayout.ActiveDocument.1">
                  <p:embed/>
                  <p:pic>
                    <p:nvPicPr>
                      <p:cNvPr id="8" name="Object 7" hidden="1">
                        <a:extLst>
                          <a:ext uri="{FF2B5EF4-FFF2-40B4-BE49-F238E27FC236}">
                            <a16:creationId xmlns:a16="http://schemas.microsoft.com/office/drawing/2014/main" id="{0BB6D917-D614-4F1D-92EF-EA3D18A9B175}"/>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7061864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D46BE4D-1FC8-4FA4-81DE-7091685EB0C7}"/>
              </a:ext>
            </a:extLst>
          </p:cNvPr>
          <p:cNvGraphicFramePr>
            <a:graphicFrameLocks noChangeAspect="1"/>
          </p:cNvGraphicFramePr>
          <p:nvPr userDrawn="1">
            <p:custDataLst>
              <p:tags r:id="rId17"/>
            </p:custDataLst>
            <p:extLst>
              <p:ext uri="{D42A27DB-BD31-4B8C-83A1-F6EECF244321}">
                <p14:modId xmlns:p14="http://schemas.microsoft.com/office/powerpoint/2010/main" val="1723651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18" imgW="395" imgH="394" progId="TCLayout.ActiveDocument.1">
                  <p:embed/>
                </p:oleObj>
              </mc:Choice>
              <mc:Fallback>
                <p:oleObj name="think-cell Slide" r:id="rId18" imgW="395" imgH="394" progId="TCLayout.ActiveDocument.1">
                  <p:embed/>
                  <p:pic>
                    <p:nvPicPr>
                      <p:cNvPr id="8" name="Object 7" hidden="1">
                        <a:extLst>
                          <a:ext uri="{FF2B5EF4-FFF2-40B4-BE49-F238E27FC236}">
                            <a16:creationId xmlns:a16="http://schemas.microsoft.com/office/drawing/2014/main" id="{1D46BE4D-1FC8-4FA4-81DE-7091685EB0C7}"/>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68537940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7"/>
            </p:custDataLst>
            <p:extLst>
              <p:ext uri="{D42A27DB-BD31-4B8C-83A1-F6EECF244321}">
                <p14:modId xmlns:p14="http://schemas.microsoft.com/office/powerpoint/2010/main" val="425772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18" imgW="395" imgH="394" progId="TCLayout.ActiveDocument.1">
                  <p:embed/>
                </p:oleObj>
              </mc:Choice>
              <mc:Fallback>
                <p:oleObj name="think-cell Slide" r:id="rId18" imgW="395" imgH="394" progId="TCLayout.ActiveDocument.1">
                  <p:embed/>
                  <p:pic>
                    <p:nvPicPr>
                      <p:cNvPr id="8" name="Object 7" hidden="1"/>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89430333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44CD11C-03CD-42BC-B746-10753EBBDF84}"/>
              </a:ext>
            </a:extLst>
          </p:cNvPr>
          <p:cNvGraphicFramePr>
            <a:graphicFrameLocks noChangeAspect="1"/>
          </p:cNvGraphicFramePr>
          <p:nvPr userDrawn="1">
            <p:custDataLst>
              <p:tags r:id="rId8"/>
            </p:custDataLst>
            <p:extLst>
              <p:ext uri="{D42A27DB-BD31-4B8C-83A1-F6EECF244321}">
                <p14:modId xmlns:p14="http://schemas.microsoft.com/office/powerpoint/2010/main" val="4061127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9" imgW="395" imgH="394" progId="TCLayout.ActiveDocument.1">
                  <p:embed/>
                </p:oleObj>
              </mc:Choice>
              <mc:Fallback>
                <p:oleObj name="think-cell Slide" r:id="rId9" imgW="395" imgH="394" progId="TCLayout.ActiveDocument.1">
                  <p:embed/>
                  <p:pic>
                    <p:nvPicPr>
                      <p:cNvPr id="8" name="Object 7" hidden="1">
                        <a:extLst>
                          <a:ext uri="{FF2B5EF4-FFF2-40B4-BE49-F238E27FC236}">
                            <a16:creationId xmlns:a16="http://schemas.microsoft.com/office/drawing/2014/main" id="{544CD11C-03CD-42BC-B746-10753EBBDF8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dirty="0"/>
              <a:t>This could be your content highlight</a:t>
            </a:r>
          </a:p>
          <a:p>
            <a:pPr lvl="1"/>
            <a:r>
              <a:rPr lang="en-US" dirty="0"/>
              <a:t>First point</a:t>
            </a:r>
          </a:p>
          <a:p>
            <a:pPr lvl="1"/>
            <a:r>
              <a:rPr lang="en-US" dirty="0"/>
              <a:t>Second point</a:t>
            </a:r>
          </a:p>
          <a:p>
            <a:pPr lvl="1"/>
            <a:r>
              <a:rPr lang="en-US" dirty="0"/>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dirty="0"/>
              <a:t>Your title – keep it short, size can vary between 14pt and 24pt</a:t>
            </a:r>
            <a:endParaRPr lang="en-GB" kern="0" dirty="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US" dirty="0"/>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dirty="0"/>
          </a:p>
        </p:txBody>
      </p:sp>
      <p:grpSp>
        <p:nvGrpSpPr>
          <p:cNvPr id="2" name="Group 4"/>
          <p:cNvGrpSpPr>
            <a:grpSpLocks noChangeAspect="1"/>
          </p:cNvGrpSpPr>
          <p:nvPr/>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24343039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6C6E43F-2124-4EB5-BB58-06741A4279CE}"/>
              </a:ext>
            </a:extLst>
          </p:cNvPr>
          <p:cNvGraphicFramePr>
            <a:graphicFrameLocks noChangeAspect="1"/>
          </p:cNvGraphicFramePr>
          <p:nvPr userDrawn="1">
            <p:custDataLst>
              <p:tags r:id="rId24"/>
            </p:custDataLst>
            <p:extLst>
              <p:ext uri="{D42A27DB-BD31-4B8C-83A1-F6EECF244321}">
                <p14:modId xmlns:p14="http://schemas.microsoft.com/office/powerpoint/2010/main" val="1290171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25" imgW="395" imgH="394" progId="TCLayout.ActiveDocument.1">
                  <p:embed/>
                </p:oleObj>
              </mc:Choice>
              <mc:Fallback>
                <p:oleObj name="think-cell Slide" r:id="rId25" imgW="395" imgH="394" progId="TCLayout.ActiveDocument.1">
                  <p:embed/>
                  <p:pic>
                    <p:nvPicPr>
                      <p:cNvPr id="8" name="Object 7" hidden="1">
                        <a:extLst>
                          <a:ext uri="{FF2B5EF4-FFF2-40B4-BE49-F238E27FC236}">
                            <a16:creationId xmlns:a16="http://schemas.microsoft.com/office/drawing/2014/main" id="{C6C6E43F-2124-4EB5-BB58-06741A4279CE}"/>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82666821"/>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1" r:id="rId20"/>
    <p:sldLayoutId id="2147484002" r:id="rId21"/>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26339A8-FABE-4CBB-A81B-7C0F95E671A9}"/>
              </a:ext>
            </a:extLst>
          </p:cNvPr>
          <p:cNvGraphicFramePr>
            <a:graphicFrameLocks noChangeAspect="1"/>
          </p:cNvGraphicFramePr>
          <p:nvPr userDrawn="1">
            <p:custDataLst>
              <p:tags r:id="rId17"/>
            </p:custDataLst>
            <p:extLst>
              <p:ext uri="{D42A27DB-BD31-4B8C-83A1-F6EECF244321}">
                <p14:modId xmlns:p14="http://schemas.microsoft.com/office/powerpoint/2010/main" val="3227853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18" imgW="395" imgH="394" progId="TCLayout.ActiveDocument.1">
                  <p:embed/>
                </p:oleObj>
              </mc:Choice>
              <mc:Fallback>
                <p:oleObj name="think-cell Slide" r:id="rId18" imgW="395" imgH="394" progId="TCLayout.ActiveDocument.1">
                  <p:embed/>
                  <p:pic>
                    <p:nvPicPr>
                      <p:cNvPr id="8" name="Object 7" hidden="1">
                        <a:extLst>
                          <a:ext uri="{FF2B5EF4-FFF2-40B4-BE49-F238E27FC236}">
                            <a16:creationId xmlns:a16="http://schemas.microsoft.com/office/drawing/2014/main" id="{E26339A8-FABE-4CBB-A81B-7C0F95E671A9}"/>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57" name="Rectangle 33"/>
          <p:cNvSpPr>
            <a:spLocks noGrp="1" noChangeArrowheads="1"/>
          </p:cNvSpPr>
          <p:nvPr>
            <p:ph type="body" idx="1"/>
          </p:nvPr>
        </p:nvSpPr>
        <p:spPr bwMode="auto">
          <a:xfrm>
            <a:off x="287338" y="1022251"/>
            <a:ext cx="8605142" cy="4145979"/>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a:t>This could be your content highlight</a:t>
            </a:r>
          </a:p>
          <a:p>
            <a:pPr lvl="1"/>
            <a:r>
              <a:rPr lang="en-US"/>
              <a:t>First point</a:t>
            </a:r>
          </a:p>
          <a:p>
            <a:pPr lvl="1"/>
            <a:r>
              <a:rPr lang="en-US"/>
              <a:t>Second point</a:t>
            </a:r>
          </a:p>
          <a:p>
            <a:pPr lvl="1"/>
            <a:r>
              <a:rPr lang="en-US"/>
              <a:t>Third point</a:t>
            </a:r>
          </a:p>
        </p:txBody>
      </p:sp>
      <p:sp>
        <p:nvSpPr>
          <p:cNvPr id="1058" name="Rectangle 34"/>
          <p:cNvSpPr>
            <a:spLocks noGrp="1" noChangeArrowheads="1"/>
          </p:cNvSpPr>
          <p:nvPr>
            <p:ph type="title"/>
          </p:nvPr>
        </p:nvSpPr>
        <p:spPr bwMode="auto">
          <a:xfrm>
            <a:off x="287338" y="301625"/>
            <a:ext cx="8605142" cy="463798"/>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r>
              <a:rPr lang="en-US" kern="0"/>
              <a:t>Your title – keep it short, size can vary between 14pt and 24pt</a:t>
            </a:r>
            <a:endParaRPr lang="en-GB" kern="0"/>
          </a:p>
        </p:txBody>
      </p:sp>
      <p:sp>
        <p:nvSpPr>
          <p:cNvPr id="5" name="Footer Placeholder 3"/>
          <p:cNvSpPr>
            <a:spLocks noGrp="1"/>
          </p:cNvSpPr>
          <p:nvPr>
            <p:ph type="ftr" sz="quarter" idx="3"/>
          </p:nvPr>
        </p:nvSpPr>
        <p:spPr>
          <a:xfrm>
            <a:off x="658292" y="5592196"/>
            <a:ext cx="8918847" cy="228600"/>
          </a:xfrm>
          <a:prstGeom prst="rect">
            <a:avLst/>
          </a:prstGeom>
        </p:spPr>
        <p:txBody>
          <a:bodyPr/>
          <a:lstStyle>
            <a:lvl1pPr>
              <a:defRPr sz="800">
                <a:solidFill>
                  <a:schemeClr val="tx2"/>
                </a:solidFill>
              </a:defRPr>
            </a:lvl1pPr>
          </a:lstStyle>
          <a:p>
            <a:r>
              <a:rPr lang="en-US"/>
              <a:t>Global webinar for third-party providers</a:t>
            </a:r>
            <a:endParaRPr lang="en-GB"/>
          </a:p>
        </p:txBody>
      </p:sp>
      <p:sp>
        <p:nvSpPr>
          <p:cNvPr id="6" name="Slide Number Placeholder 4"/>
          <p:cNvSpPr>
            <a:spLocks noGrp="1"/>
          </p:cNvSpPr>
          <p:nvPr>
            <p:ph type="sldNum" sz="quarter" idx="4"/>
          </p:nvPr>
        </p:nvSpPr>
        <p:spPr>
          <a:xfrm>
            <a:off x="9823251" y="5592196"/>
            <a:ext cx="762000" cy="228600"/>
          </a:xfrm>
          <a:prstGeom prst="rect">
            <a:avLst/>
          </a:prstGeom>
        </p:spPr>
        <p:txBody>
          <a:bodyPr/>
          <a:lstStyle>
            <a:lvl1pPr algn="r">
              <a:defRPr sz="800">
                <a:solidFill>
                  <a:schemeClr val="tx2"/>
                </a:solidFill>
              </a:defRPr>
            </a:lvl1pPr>
          </a:lstStyle>
          <a:p>
            <a:fld id="{F17889F7-7963-4A16-ADF8-FEE4D97DC541}" type="slidenum">
              <a:rPr lang="en-GB" smtClean="0"/>
              <a:pPr/>
              <a:t>‹#›</a:t>
            </a:fld>
            <a:endParaRPr lang="en-GB"/>
          </a:p>
        </p:txBody>
      </p:sp>
      <p:grpSp>
        <p:nvGrpSpPr>
          <p:cNvPr id="2" name="Group 4"/>
          <p:cNvGrpSpPr>
            <a:grpSpLocks noChangeAspect="1"/>
          </p:cNvGrpSpPr>
          <p:nvPr userDrawn="1"/>
        </p:nvGrpSpPr>
        <p:grpSpPr bwMode="auto">
          <a:xfrm>
            <a:off x="287338" y="5559435"/>
            <a:ext cx="288924" cy="288926"/>
            <a:chOff x="181" y="3502"/>
            <a:chExt cx="182" cy="182"/>
          </a:xfrm>
        </p:grpSpPr>
        <p:sp>
          <p:nvSpPr>
            <p:cNvPr id="4" name="Freeform 5"/>
            <p:cNvSpPr>
              <a:spLocks noEditPoints="1"/>
            </p:cNvSpPr>
            <p:nvPr userDrawn="1"/>
          </p:nvSpPr>
          <p:spPr bwMode="auto">
            <a:xfrm>
              <a:off x="181" y="3502"/>
              <a:ext cx="182" cy="182"/>
            </a:xfrm>
            <a:custGeom>
              <a:avLst/>
              <a:gdLst>
                <a:gd name="T0" fmla="*/ 113 w 226"/>
                <a:gd name="T1" fmla="*/ 226 h 226"/>
                <a:gd name="T2" fmla="*/ 112 w 226"/>
                <a:gd name="T3" fmla="*/ 0 h 226"/>
                <a:gd name="T4" fmla="*/ 101 w 226"/>
                <a:gd name="T5" fmla="*/ 6 h 226"/>
                <a:gd name="T6" fmla="*/ 70 w 226"/>
                <a:gd name="T7" fmla="*/ 36 h 226"/>
                <a:gd name="T8" fmla="*/ 77 w 226"/>
                <a:gd name="T9" fmla="*/ 36 h 226"/>
                <a:gd name="T10" fmla="*/ 111 w 226"/>
                <a:gd name="T11" fmla="*/ 36 h 226"/>
                <a:gd name="T12" fmla="*/ 116 w 226"/>
                <a:gd name="T13" fmla="*/ 5 h 226"/>
                <a:gd name="T14" fmla="*/ 149 w 226"/>
                <a:gd name="T15" fmla="*/ 36 h 226"/>
                <a:gd name="T16" fmla="*/ 156 w 226"/>
                <a:gd name="T17" fmla="*/ 36 h 226"/>
                <a:gd name="T18" fmla="*/ 127 w 226"/>
                <a:gd name="T19" fmla="*/ 6 h 226"/>
                <a:gd name="T20" fmla="*/ 156 w 226"/>
                <a:gd name="T21" fmla="*/ 36 h 226"/>
                <a:gd name="T22" fmla="*/ 66 w 226"/>
                <a:gd name="T23" fmla="*/ 42 h 226"/>
                <a:gd name="T24" fmla="*/ 12 w 226"/>
                <a:gd name="T25" fmla="*/ 74 h 226"/>
                <a:gd name="T26" fmla="*/ 32 w 226"/>
                <a:gd name="T27" fmla="*/ 42 h 226"/>
                <a:gd name="T28" fmla="*/ 111 w 226"/>
                <a:gd name="T29" fmla="*/ 74 h 226"/>
                <a:gd name="T30" fmla="*/ 73 w 226"/>
                <a:gd name="T31" fmla="*/ 42 h 226"/>
                <a:gd name="T32" fmla="*/ 153 w 226"/>
                <a:gd name="T33" fmla="*/ 42 h 226"/>
                <a:gd name="T34" fmla="*/ 167 w 226"/>
                <a:gd name="T35" fmla="*/ 74 h 226"/>
                <a:gd name="T36" fmla="*/ 153 w 226"/>
                <a:gd name="T37" fmla="*/ 42 h 226"/>
                <a:gd name="T38" fmla="*/ 214 w 226"/>
                <a:gd name="T39" fmla="*/ 74 h 226"/>
                <a:gd name="T40" fmla="*/ 172 w 226"/>
                <a:gd name="T41" fmla="*/ 74 h 226"/>
                <a:gd name="T42" fmla="*/ 194 w 226"/>
                <a:gd name="T43" fmla="*/ 42 h 226"/>
                <a:gd name="T44" fmla="*/ 221 w 226"/>
                <a:gd name="T45" fmla="*/ 113 h 226"/>
                <a:gd name="T46" fmla="*/ 11 w 226"/>
                <a:gd name="T47" fmla="*/ 147 h 226"/>
                <a:gd name="T48" fmla="*/ 5 w 226"/>
                <a:gd name="T49" fmla="*/ 113 h 226"/>
                <a:gd name="T50" fmla="*/ 216 w 226"/>
                <a:gd name="T51" fmla="*/ 80 h 226"/>
                <a:gd name="T52" fmla="*/ 66 w 226"/>
                <a:gd name="T53" fmla="*/ 184 h 226"/>
                <a:gd name="T54" fmla="*/ 32 w 226"/>
                <a:gd name="T55" fmla="*/ 184 h 226"/>
                <a:gd name="T56" fmla="*/ 12 w 226"/>
                <a:gd name="T57" fmla="*/ 152 h 226"/>
                <a:gd name="T58" fmla="*/ 111 w 226"/>
                <a:gd name="T59" fmla="*/ 184 h 226"/>
                <a:gd name="T60" fmla="*/ 60 w 226"/>
                <a:gd name="T61" fmla="*/ 152 h 226"/>
                <a:gd name="T62" fmla="*/ 167 w 226"/>
                <a:gd name="T63" fmla="*/ 152 h 226"/>
                <a:gd name="T64" fmla="*/ 153 w 226"/>
                <a:gd name="T65" fmla="*/ 184 h 226"/>
                <a:gd name="T66" fmla="*/ 167 w 226"/>
                <a:gd name="T67" fmla="*/ 152 h 226"/>
                <a:gd name="T68" fmla="*/ 194 w 226"/>
                <a:gd name="T69" fmla="*/ 184 h 226"/>
                <a:gd name="T70" fmla="*/ 160 w 226"/>
                <a:gd name="T71" fmla="*/ 184 h 226"/>
                <a:gd name="T72" fmla="*/ 172 w 226"/>
                <a:gd name="T73" fmla="*/ 152 h 226"/>
                <a:gd name="T74" fmla="*/ 70 w 226"/>
                <a:gd name="T75" fmla="*/ 190 h 226"/>
                <a:gd name="T76" fmla="*/ 99 w 226"/>
                <a:gd name="T77" fmla="*/ 220 h 226"/>
                <a:gd name="T78" fmla="*/ 37 w 226"/>
                <a:gd name="T79" fmla="*/ 190 h 226"/>
                <a:gd name="T80" fmla="*/ 111 w 226"/>
                <a:gd name="T81" fmla="*/ 220 h 226"/>
                <a:gd name="T82" fmla="*/ 77 w 226"/>
                <a:gd name="T83" fmla="*/ 190 h 226"/>
                <a:gd name="T84" fmla="*/ 149 w 226"/>
                <a:gd name="T85" fmla="*/ 190 h 226"/>
                <a:gd name="T86" fmla="*/ 116 w 226"/>
                <a:gd name="T87" fmla="*/ 190 h 226"/>
                <a:gd name="T88" fmla="*/ 188 w 226"/>
                <a:gd name="T89" fmla="*/ 190 h 226"/>
                <a:gd name="T90" fmla="*/ 127 w 226"/>
                <a:gd name="T91" fmla="*/ 219 h 226"/>
                <a:gd name="T92" fmla="*/ 189 w 226"/>
                <a:gd name="T93" fmla="*/ 19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226">
                  <a:moveTo>
                    <a:pt x="112" y="0"/>
                  </a:moveTo>
                  <a:cubicBezTo>
                    <a:pt x="50" y="0"/>
                    <a:pt x="0" y="51"/>
                    <a:pt x="0" y="113"/>
                  </a:cubicBezTo>
                  <a:cubicBezTo>
                    <a:pt x="0" y="176"/>
                    <a:pt x="51" y="226"/>
                    <a:pt x="113" y="226"/>
                  </a:cubicBezTo>
                  <a:cubicBezTo>
                    <a:pt x="176" y="226"/>
                    <a:pt x="226" y="176"/>
                    <a:pt x="226" y="113"/>
                  </a:cubicBezTo>
                  <a:cubicBezTo>
                    <a:pt x="226" y="51"/>
                    <a:pt x="176" y="0"/>
                    <a:pt x="114" y="0"/>
                  </a:cubicBezTo>
                  <a:cubicBezTo>
                    <a:pt x="114" y="0"/>
                    <a:pt x="112" y="0"/>
                    <a:pt x="112" y="0"/>
                  </a:cubicBezTo>
                  <a:close/>
                  <a:moveTo>
                    <a:pt x="38" y="36"/>
                  </a:moveTo>
                  <a:cubicBezTo>
                    <a:pt x="54" y="20"/>
                    <a:pt x="76" y="9"/>
                    <a:pt x="99" y="6"/>
                  </a:cubicBezTo>
                  <a:cubicBezTo>
                    <a:pt x="99" y="6"/>
                    <a:pt x="100" y="6"/>
                    <a:pt x="101" y="6"/>
                  </a:cubicBezTo>
                  <a:cubicBezTo>
                    <a:pt x="100" y="6"/>
                    <a:pt x="99" y="7"/>
                    <a:pt x="99" y="7"/>
                  </a:cubicBezTo>
                  <a:cubicBezTo>
                    <a:pt x="93" y="12"/>
                    <a:pt x="80" y="21"/>
                    <a:pt x="70" y="36"/>
                  </a:cubicBezTo>
                  <a:cubicBezTo>
                    <a:pt x="70" y="36"/>
                    <a:pt x="70" y="36"/>
                    <a:pt x="70" y="36"/>
                  </a:cubicBezTo>
                  <a:cubicBezTo>
                    <a:pt x="70" y="36"/>
                    <a:pt x="39" y="36"/>
                    <a:pt x="37" y="36"/>
                  </a:cubicBezTo>
                  <a:cubicBezTo>
                    <a:pt x="37" y="36"/>
                    <a:pt x="38" y="36"/>
                    <a:pt x="38" y="36"/>
                  </a:cubicBezTo>
                  <a:close/>
                  <a:moveTo>
                    <a:pt x="77" y="36"/>
                  </a:moveTo>
                  <a:cubicBezTo>
                    <a:pt x="87" y="23"/>
                    <a:pt x="97" y="14"/>
                    <a:pt x="105" y="9"/>
                  </a:cubicBezTo>
                  <a:cubicBezTo>
                    <a:pt x="105" y="9"/>
                    <a:pt x="109" y="6"/>
                    <a:pt x="111" y="5"/>
                  </a:cubicBezTo>
                  <a:cubicBezTo>
                    <a:pt x="111" y="7"/>
                    <a:pt x="111" y="36"/>
                    <a:pt x="111" y="36"/>
                  </a:cubicBezTo>
                  <a:cubicBezTo>
                    <a:pt x="110" y="36"/>
                    <a:pt x="78" y="36"/>
                    <a:pt x="77" y="36"/>
                  </a:cubicBezTo>
                  <a:cubicBezTo>
                    <a:pt x="77" y="36"/>
                    <a:pt x="77" y="36"/>
                    <a:pt x="77" y="36"/>
                  </a:cubicBezTo>
                  <a:close/>
                  <a:moveTo>
                    <a:pt x="116" y="5"/>
                  </a:moveTo>
                  <a:cubicBezTo>
                    <a:pt x="117" y="6"/>
                    <a:pt x="122" y="9"/>
                    <a:pt x="122" y="9"/>
                  </a:cubicBezTo>
                  <a:cubicBezTo>
                    <a:pt x="129" y="14"/>
                    <a:pt x="139" y="23"/>
                    <a:pt x="149" y="36"/>
                  </a:cubicBezTo>
                  <a:cubicBezTo>
                    <a:pt x="149" y="36"/>
                    <a:pt x="149" y="36"/>
                    <a:pt x="149" y="36"/>
                  </a:cubicBezTo>
                  <a:cubicBezTo>
                    <a:pt x="148" y="36"/>
                    <a:pt x="116" y="36"/>
                    <a:pt x="116" y="36"/>
                  </a:cubicBezTo>
                  <a:cubicBezTo>
                    <a:pt x="116" y="36"/>
                    <a:pt x="116" y="7"/>
                    <a:pt x="116" y="5"/>
                  </a:cubicBezTo>
                  <a:close/>
                  <a:moveTo>
                    <a:pt x="156" y="36"/>
                  </a:moveTo>
                  <a:cubicBezTo>
                    <a:pt x="149" y="25"/>
                    <a:pt x="139" y="16"/>
                    <a:pt x="127" y="7"/>
                  </a:cubicBezTo>
                  <a:cubicBezTo>
                    <a:pt x="127" y="7"/>
                    <a:pt x="126" y="6"/>
                    <a:pt x="125" y="6"/>
                  </a:cubicBezTo>
                  <a:cubicBezTo>
                    <a:pt x="126" y="6"/>
                    <a:pt x="127" y="6"/>
                    <a:pt x="127" y="6"/>
                  </a:cubicBezTo>
                  <a:cubicBezTo>
                    <a:pt x="151" y="9"/>
                    <a:pt x="172" y="19"/>
                    <a:pt x="188" y="36"/>
                  </a:cubicBezTo>
                  <a:cubicBezTo>
                    <a:pt x="188" y="36"/>
                    <a:pt x="189" y="36"/>
                    <a:pt x="189" y="36"/>
                  </a:cubicBezTo>
                  <a:cubicBezTo>
                    <a:pt x="187" y="36"/>
                    <a:pt x="156" y="36"/>
                    <a:pt x="156" y="36"/>
                  </a:cubicBezTo>
                  <a:cubicBezTo>
                    <a:pt x="156" y="36"/>
                    <a:pt x="156" y="36"/>
                    <a:pt x="156" y="36"/>
                  </a:cubicBezTo>
                  <a:close/>
                  <a:moveTo>
                    <a:pt x="67" y="42"/>
                  </a:moveTo>
                  <a:cubicBezTo>
                    <a:pt x="66" y="42"/>
                    <a:pt x="66" y="42"/>
                    <a:pt x="66" y="42"/>
                  </a:cubicBezTo>
                  <a:cubicBezTo>
                    <a:pt x="60" y="52"/>
                    <a:pt x="56" y="63"/>
                    <a:pt x="54" y="74"/>
                  </a:cubicBezTo>
                  <a:cubicBezTo>
                    <a:pt x="54" y="74"/>
                    <a:pt x="54" y="74"/>
                    <a:pt x="54" y="74"/>
                  </a:cubicBezTo>
                  <a:cubicBezTo>
                    <a:pt x="53" y="74"/>
                    <a:pt x="13" y="74"/>
                    <a:pt x="12" y="74"/>
                  </a:cubicBezTo>
                  <a:cubicBezTo>
                    <a:pt x="13" y="74"/>
                    <a:pt x="13" y="74"/>
                    <a:pt x="13" y="74"/>
                  </a:cubicBezTo>
                  <a:cubicBezTo>
                    <a:pt x="17" y="62"/>
                    <a:pt x="24" y="51"/>
                    <a:pt x="32" y="42"/>
                  </a:cubicBezTo>
                  <a:cubicBezTo>
                    <a:pt x="32" y="42"/>
                    <a:pt x="32" y="42"/>
                    <a:pt x="32" y="42"/>
                  </a:cubicBezTo>
                  <a:cubicBezTo>
                    <a:pt x="32" y="42"/>
                    <a:pt x="65" y="42"/>
                    <a:pt x="67" y="42"/>
                  </a:cubicBezTo>
                  <a:close/>
                  <a:moveTo>
                    <a:pt x="111" y="42"/>
                  </a:moveTo>
                  <a:cubicBezTo>
                    <a:pt x="111" y="43"/>
                    <a:pt x="111" y="73"/>
                    <a:pt x="111" y="74"/>
                  </a:cubicBezTo>
                  <a:cubicBezTo>
                    <a:pt x="110" y="74"/>
                    <a:pt x="60" y="74"/>
                    <a:pt x="60" y="74"/>
                  </a:cubicBezTo>
                  <a:cubicBezTo>
                    <a:pt x="60" y="74"/>
                    <a:pt x="60" y="74"/>
                    <a:pt x="60" y="74"/>
                  </a:cubicBezTo>
                  <a:cubicBezTo>
                    <a:pt x="62" y="63"/>
                    <a:pt x="67" y="52"/>
                    <a:pt x="73" y="42"/>
                  </a:cubicBezTo>
                  <a:cubicBezTo>
                    <a:pt x="73" y="42"/>
                    <a:pt x="73" y="42"/>
                    <a:pt x="73" y="42"/>
                  </a:cubicBezTo>
                  <a:cubicBezTo>
                    <a:pt x="73" y="42"/>
                    <a:pt x="110" y="42"/>
                    <a:pt x="111" y="42"/>
                  </a:cubicBezTo>
                  <a:close/>
                  <a:moveTo>
                    <a:pt x="153" y="42"/>
                  </a:moveTo>
                  <a:cubicBezTo>
                    <a:pt x="153" y="42"/>
                    <a:pt x="153" y="42"/>
                    <a:pt x="153" y="42"/>
                  </a:cubicBezTo>
                  <a:cubicBezTo>
                    <a:pt x="160" y="52"/>
                    <a:pt x="164" y="63"/>
                    <a:pt x="167" y="74"/>
                  </a:cubicBezTo>
                  <a:cubicBezTo>
                    <a:pt x="167" y="74"/>
                    <a:pt x="167" y="74"/>
                    <a:pt x="167" y="74"/>
                  </a:cubicBezTo>
                  <a:cubicBezTo>
                    <a:pt x="166" y="74"/>
                    <a:pt x="116" y="74"/>
                    <a:pt x="116" y="74"/>
                  </a:cubicBezTo>
                  <a:cubicBezTo>
                    <a:pt x="116" y="73"/>
                    <a:pt x="116" y="43"/>
                    <a:pt x="116" y="42"/>
                  </a:cubicBezTo>
                  <a:cubicBezTo>
                    <a:pt x="116" y="42"/>
                    <a:pt x="153" y="42"/>
                    <a:pt x="153" y="42"/>
                  </a:cubicBezTo>
                  <a:close/>
                  <a:moveTo>
                    <a:pt x="194" y="42"/>
                  </a:moveTo>
                  <a:cubicBezTo>
                    <a:pt x="194" y="42"/>
                    <a:pt x="194" y="42"/>
                    <a:pt x="194" y="42"/>
                  </a:cubicBezTo>
                  <a:cubicBezTo>
                    <a:pt x="202" y="51"/>
                    <a:pt x="209" y="62"/>
                    <a:pt x="214" y="74"/>
                  </a:cubicBezTo>
                  <a:cubicBezTo>
                    <a:pt x="214" y="74"/>
                    <a:pt x="214" y="74"/>
                    <a:pt x="214" y="74"/>
                  </a:cubicBezTo>
                  <a:cubicBezTo>
                    <a:pt x="213" y="74"/>
                    <a:pt x="173" y="74"/>
                    <a:pt x="172" y="74"/>
                  </a:cubicBezTo>
                  <a:cubicBezTo>
                    <a:pt x="172" y="74"/>
                    <a:pt x="172" y="74"/>
                    <a:pt x="172" y="74"/>
                  </a:cubicBezTo>
                  <a:cubicBezTo>
                    <a:pt x="170" y="63"/>
                    <a:pt x="166" y="52"/>
                    <a:pt x="160" y="42"/>
                  </a:cubicBezTo>
                  <a:cubicBezTo>
                    <a:pt x="160" y="42"/>
                    <a:pt x="160" y="42"/>
                    <a:pt x="160" y="42"/>
                  </a:cubicBezTo>
                  <a:cubicBezTo>
                    <a:pt x="161" y="42"/>
                    <a:pt x="194" y="42"/>
                    <a:pt x="194" y="42"/>
                  </a:cubicBezTo>
                  <a:close/>
                  <a:moveTo>
                    <a:pt x="216" y="80"/>
                  </a:moveTo>
                  <a:cubicBezTo>
                    <a:pt x="216" y="80"/>
                    <a:pt x="216" y="80"/>
                    <a:pt x="216" y="80"/>
                  </a:cubicBezTo>
                  <a:cubicBezTo>
                    <a:pt x="219" y="90"/>
                    <a:pt x="221" y="102"/>
                    <a:pt x="221" y="113"/>
                  </a:cubicBezTo>
                  <a:cubicBezTo>
                    <a:pt x="221" y="125"/>
                    <a:pt x="219" y="136"/>
                    <a:pt x="216" y="147"/>
                  </a:cubicBezTo>
                  <a:cubicBezTo>
                    <a:pt x="216" y="147"/>
                    <a:pt x="216" y="147"/>
                    <a:pt x="216" y="147"/>
                  </a:cubicBezTo>
                  <a:cubicBezTo>
                    <a:pt x="215" y="147"/>
                    <a:pt x="11" y="147"/>
                    <a:pt x="11" y="147"/>
                  </a:cubicBezTo>
                  <a:cubicBezTo>
                    <a:pt x="10" y="147"/>
                    <a:pt x="10" y="147"/>
                    <a:pt x="10" y="147"/>
                  </a:cubicBezTo>
                  <a:cubicBezTo>
                    <a:pt x="10" y="147"/>
                    <a:pt x="10" y="147"/>
                    <a:pt x="10" y="147"/>
                  </a:cubicBezTo>
                  <a:cubicBezTo>
                    <a:pt x="7" y="136"/>
                    <a:pt x="5" y="125"/>
                    <a:pt x="5" y="113"/>
                  </a:cubicBezTo>
                  <a:cubicBezTo>
                    <a:pt x="5" y="102"/>
                    <a:pt x="7" y="90"/>
                    <a:pt x="10" y="80"/>
                  </a:cubicBezTo>
                  <a:cubicBezTo>
                    <a:pt x="10" y="80"/>
                    <a:pt x="10" y="80"/>
                    <a:pt x="10" y="80"/>
                  </a:cubicBezTo>
                  <a:cubicBezTo>
                    <a:pt x="11" y="80"/>
                    <a:pt x="215" y="80"/>
                    <a:pt x="216" y="80"/>
                  </a:cubicBezTo>
                  <a:close/>
                  <a:moveTo>
                    <a:pt x="54" y="152"/>
                  </a:moveTo>
                  <a:cubicBezTo>
                    <a:pt x="54" y="152"/>
                    <a:pt x="54" y="152"/>
                    <a:pt x="54" y="152"/>
                  </a:cubicBezTo>
                  <a:cubicBezTo>
                    <a:pt x="56" y="163"/>
                    <a:pt x="60" y="174"/>
                    <a:pt x="66" y="184"/>
                  </a:cubicBezTo>
                  <a:cubicBezTo>
                    <a:pt x="66" y="184"/>
                    <a:pt x="66" y="184"/>
                    <a:pt x="67" y="184"/>
                  </a:cubicBezTo>
                  <a:cubicBezTo>
                    <a:pt x="65" y="184"/>
                    <a:pt x="32" y="184"/>
                    <a:pt x="32" y="184"/>
                  </a:cubicBezTo>
                  <a:cubicBezTo>
                    <a:pt x="32" y="184"/>
                    <a:pt x="32" y="184"/>
                    <a:pt x="32" y="184"/>
                  </a:cubicBezTo>
                  <a:cubicBezTo>
                    <a:pt x="32" y="184"/>
                    <a:pt x="32" y="184"/>
                    <a:pt x="32" y="184"/>
                  </a:cubicBezTo>
                  <a:cubicBezTo>
                    <a:pt x="24" y="175"/>
                    <a:pt x="17" y="164"/>
                    <a:pt x="13" y="152"/>
                  </a:cubicBezTo>
                  <a:cubicBezTo>
                    <a:pt x="13" y="152"/>
                    <a:pt x="13" y="152"/>
                    <a:pt x="12" y="152"/>
                  </a:cubicBezTo>
                  <a:cubicBezTo>
                    <a:pt x="13" y="152"/>
                    <a:pt x="53" y="152"/>
                    <a:pt x="54" y="152"/>
                  </a:cubicBezTo>
                  <a:close/>
                  <a:moveTo>
                    <a:pt x="111" y="152"/>
                  </a:moveTo>
                  <a:cubicBezTo>
                    <a:pt x="111" y="153"/>
                    <a:pt x="111" y="183"/>
                    <a:pt x="111" y="184"/>
                  </a:cubicBezTo>
                  <a:cubicBezTo>
                    <a:pt x="110" y="184"/>
                    <a:pt x="73" y="184"/>
                    <a:pt x="73" y="184"/>
                  </a:cubicBezTo>
                  <a:cubicBezTo>
                    <a:pt x="73" y="184"/>
                    <a:pt x="73" y="184"/>
                    <a:pt x="73" y="184"/>
                  </a:cubicBezTo>
                  <a:cubicBezTo>
                    <a:pt x="67" y="174"/>
                    <a:pt x="62" y="163"/>
                    <a:pt x="60" y="152"/>
                  </a:cubicBezTo>
                  <a:cubicBezTo>
                    <a:pt x="60" y="152"/>
                    <a:pt x="60" y="152"/>
                    <a:pt x="60" y="152"/>
                  </a:cubicBezTo>
                  <a:cubicBezTo>
                    <a:pt x="60" y="152"/>
                    <a:pt x="110" y="152"/>
                    <a:pt x="111" y="152"/>
                  </a:cubicBezTo>
                  <a:close/>
                  <a:moveTo>
                    <a:pt x="167" y="152"/>
                  </a:moveTo>
                  <a:cubicBezTo>
                    <a:pt x="167" y="152"/>
                    <a:pt x="167" y="152"/>
                    <a:pt x="167" y="152"/>
                  </a:cubicBezTo>
                  <a:cubicBezTo>
                    <a:pt x="164" y="163"/>
                    <a:pt x="160" y="174"/>
                    <a:pt x="153" y="184"/>
                  </a:cubicBezTo>
                  <a:cubicBezTo>
                    <a:pt x="153" y="184"/>
                    <a:pt x="153" y="184"/>
                    <a:pt x="153" y="184"/>
                  </a:cubicBezTo>
                  <a:cubicBezTo>
                    <a:pt x="153" y="184"/>
                    <a:pt x="116" y="184"/>
                    <a:pt x="116" y="184"/>
                  </a:cubicBezTo>
                  <a:cubicBezTo>
                    <a:pt x="116" y="183"/>
                    <a:pt x="116" y="153"/>
                    <a:pt x="116" y="152"/>
                  </a:cubicBezTo>
                  <a:cubicBezTo>
                    <a:pt x="116" y="152"/>
                    <a:pt x="166" y="152"/>
                    <a:pt x="167" y="152"/>
                  </a:cubicBezTo>
                  <a:close/>
                  <a:moveTo>
                    <a:pt x="214" y="152"/>
                  </a:moveTo>
                  <a:cubicBezTo>
                    <a:pt x="214" y="152"/>
                    <a:pt x="214" y="152"/>
                    <a:pt x="214" y="152"/>
                  </a:cubicBezTo>
                  <a:cubicBezTo>
                    <a:pt x="209" y="164"/>
                    <a:pt x="202" y="175"/>
                    <a:pt x="194" y="184"/>
                  </a:cubicBezTo>
                  <a:cubicBezTo>
                    <a:pt x="194" y="184"/>
                    <a:pt x="194" y="184"/>
                    <a:pt x="194" y="184"/>
                  </a:cubicBezTo>
                  <a:cubicBezTo>
                    <a:pt x="194" y="184"/>
                    <a:pt x="161" y="184"/>
                    <a:pt x="160" y="184"/>
                  </a:cubicBezTo>
                  <a:cubicBezTo>
                    <a:pt x="160" y="184"/>
                    <a:pt x="160" y="184"/>
                    <a:pt x="160" y="184"/>
                  </a:cubicBezTo>
                  <a:cubicBezTo>
                    <a:pt x="160" y="184"/>
                    <a:pt x="160" y="184"/>
                    <a:pt x="160" y="184"/>
                  </a:cubicBezTo>
                  <a:cubicBezTo>
                    <a:pt x="166" y="174"/>
                    <a:pt x="170" y="163"/>
                    <a:pt x="172" y="152"/>
                  </a:cubicBezTo>
                  <a:cubicBezTo>
                    <a:pt x="172" y="152"/>
                    <a:pt x="172" y="152"/>
                    <a:pt x="172" y="152"/>
                  </a:cubicBezTo>
                  <a:cubicBezTo>
                    <a:pt x="173" y="152"/>
                    <a:pt x="213" y="152"/>
                    <a:pt x="214" y="152"/>
                  </a:cubicBezTo>
                  <a:close/>
                  <a:moveTo>
                    <a:pt x="70" y="190"/>
                  </a:moveTo>
                  <a:cubicBezTo>
                    <a:pt x="70" y="190"/>
                    <a:pt x="70" y="190"/>
                    <a:pt x="70" y="190"/>
                  </a:cubicBezTo>
                  <a:cubicBezTo>
                    <a:pt x="78" y="201"/>
                    <a:pt x="87" y="210"/>
                    <a:pt x="99" y="219"/>
                  </a:cubicBezTo>
                  <a:cubicBezTo>
                    <a:pt x="99" y="219"/>
                    <a:pt x="100" y="220"/>
                    <a:pt x="101" y="220"/>
                  </a:cubicBezTo>
                  <a:cubicBezTo>
                    <a:pt x="100" y="220"/>
                    <a:pt x="99" y="220"/>
                    <a:pt x="99" y="220"/>
                  </a:cubicBezTo>
                  <a:cubicBezTo>
                    <a:pt x="99" y="220"/>
                    <a:pt x="99" y="220"/>
                    <a:pt x="99" y="220"/>
                  </a:cubicBezTo>
                  <a:cubicBezTo>
                    <a:pt x="76" y="217"/>
                    <a:pt x="55" y="207"/>
                    <a:pt x="38" y="190"/>
                  </a:cubicBezTo>
                  <a:cubicBezTo>
                    <a:pt x="38" y="190"/>
                    <a:pt x="37" y="190"/>
                    <a:pt x="37" y="190"/>
                  </a:cubicBezTo>
                  <a:cubicBezTo>
                    <a:pt x="39" y="190"/>
                    <a:pt x="70" y="190"/>
                    <a:pt x="70" y="190"/>
                  </a:cubicBezTo>
                  <a:close/>
                  <a:moveTo>
                    <a:pt x="111" y="190"/>
                  </a:moveTo>
                  <a:cubicBezTo>
                    <a:pt x="111" y="190"/>
                    <a:pt x="111" y="219"/>
                    <a:pt x="111" y="220"/>
                  </a:cubicBezTo>
                  <a:cubicBezTo>
                    <a:pt x="110" y="220"/>
                    <a:pt x="105" y="217"/>
                    <a:pt x="105" y="217"/>
                  </a:cubicBezTo>
                  <a:cubicBezTo>
                    <a:pt x="97" y="212"/>
                    <a:pt x="87" y="203"/>
                    <a:pt x="77" y="190"/>
                  </a:cubicBezTo>
                  <a:cubicBezTo>
                    <a:pt x="77" y="190"/>
                    <a:pt x="77" y="190"/>
                    <a:pt x="77" y="190"/>
                  </a:cubicBezTo>
                  <a:cubicBezTo>
                    <a:pt x="78" y="190"/>
                    <a:pt x="110" y="190"/>
                    <a:pt x="111" y="190"/>
                  </a:cubicBezTo>
                  <a:close/>
                  <a:moveTo>
                    <a:pt x="149" y="190"/>
                  </a:moveTo>
                  <a:cubicBezTo>
                    <a:pt x="149" y="190"/>
                    <a:pt x="149" y="190"/>
                    <a:pt x="149" y="190"/>
                  </a:cubicBezTo>
                  <a:cubicBezTo>
                    <a:pt x="139" y="203"/>
                    <a:pt x="129" y="212"/>
                    <a:pt x="122" y="217"/>
                  </a:cubicBezTo>
                  <a:cubicBezTo>
                    <a:pt x="122" y="217"/>
                    <a:pt x="117" y="219"/>
                    <a:pt x="116" y="220"/>
                  </a:cubicBezTo>
                  <a:cubicBezTo>
                    <a:pt x="116" y="219"/>
                    <a:pt x="116" y="190"/>
                    <a:pt x="116" y="190"/>
                  </a:cubicBezTo>
                  <a:cubicBezTo>
                    <a:pt x="116" y="190"/>
                    <a:pt x="148" y="190"/>
                    <a:pt x="149" y="190"/>
                  </a:cubicBezTo>
                  <a:close/>
                  <a:moveTo>
                    <a:pt x="189" y="190"/>
                  </a:moveTo>
                  <a:cubicBezTo>
                    <a:pt x="189" y="190"/>
                    <a:pt x="188" y="190"/>
                    <a:pt x="188" y="190"/>
                  </a:cubicBezTo>
                  <a:cubicBezTo>
                    <a:pt x="172" y="206"/>
                    <a:pt x="150" y="217"/>
                    <a:pt x="127" y="220"/>
                  </a:cubicBezTo>
                  <a:cubicBezTo>
                    <a:pt x="127" y="220"/>
                    <a:pt x="126" y="220"/>
                    <a:pt x="125" y="220"/>
                  </a:cubicBezTo>
                  <a:cubicBezTo>
                    <a:pt x="126" y="220"/>
                    <a:pt x="127" y="219"/>
                    <a:pt x="127" y="219"/>
                  </a:cubicBezTo>
                  <a:cubicBezTo>
                    <a:pt x="134" y="214"/>
                    <a:pt x="146" y="205"/>
                    <a:pt x="156" y="190"/>
                  </a:cubicBezTo>
                  <a:cubicBezTo>
                    <a:pt x="156" y="190"/>
                    <a:pt x="156" y="190"/>
                    <a:pt x="156" y="190"/>
                  </a:cubicBezTo>
                  <a:cubicBezTo>
                    <a:pt x="156" y="190"/>
                    <a:pt x="187" y="190"/>
                    <a:pt x="189" y="190"/>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6"/>
            <p:cNvSpPr>
              <a:spLocks/>
            </p:cNvSpPr>
            <p:nvPr userDrawn="1"/>
          </p:nvSpPr>
          <p:spPr bwMode="auto">
            <a:xfrm>
              <a:off x="268" y="3574"/>
              <a:ext cx="22" cy="37"/>
            </a:xfrm>
            <a:custGeom>
              <a:avLst/>
              <a:gdLst>
                <a:gd name="T0" fmla="*/ 27 w 27"/>
                <a:gd name="T1" fmla="*/ 1 h 47"/>
                <a:gd name="T2" fmla="*/ 22 w 27"/>
                <a:gd name="T3" fmla="*/ 10 h 47"/>
                <a:gd name="T4" fmla="*/ 14 w 27"/>
                <a:gd name="T5" fmla="*/ 38 h 47"/>
                <a:gd name="T6" fmla="*/ 14 w 27"/>
                <a:gd name="T7" fmla="*/ 47 h 47"/>
                <a:gd name="T8" fmla="*/ 14 w 27"/>
                <a:gd name="T9" fmla="*/ 47 h 47"/>
                <a:gd name="T10" fmla="*/ 0 w 27"/>
                <a:gd name="T11" fmla="*/ 47 h 47"/>
                <a:gd name="T12" fmla="*/ 0 w 27"/>
                <a:gd name="T13" fmla="*/ 47 h 47"/>
                <a:gd name="T14" fmla="*/ 4 w 27"/>
                <a:gd name="T15" fmla="*/ 39 h 47"/>
                <a:gd name="T16" fmla="*/ 12 w 27"/>
                <a:gd name="T17" fmla="*/ 10 h 47"/>
                <a:gd name="T18" fmla="*/ 13 w 27"/>
                <a:gd name="T19" fmla="*/ 1 h 47"/>
                <a:gd name="T20" fmla="*/ 13 w 27"/>
                <a:gd name="T21" fmla="*/ 0 h 47"/>
                <a:gd name="T22" fmla="*/ 27 w 27"/>
                <a:gd name="T23" fmla="*/ 0 h 47"/>
                <a:gd name="T24" fmla="*/ 27 w 27"/>
                <a:gd name="T25"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47">
                  <a:moveTo>
                    <a:pt x="27" y="1"/>
                  </a:moveTo>
                  <a:cubicBezTo>
                    <a:pt x="25" y="2"/>
                    <a:pt x="24" y="5"/>
                    <a:pt x="22" y="10"/>
                  </a:cubicBezTo>
                  <a:cubicBezTo>
                    <a:pt x="14" y="38"/>
                    <a:pt x="14" y="38"/>
                    <a:pt x="14" y="38"/>
                  </a:cubicBezTo>
                  <a:cubicBezTo>
                    <a:pt x="13" y="44"/>
                    <a:pt x="13" y="46"/>
                    <a:pt x="14" y="47"/>
                  </a:cubicBezTo>
                  <a:cubicBezTo>
                    <a:pt x="14" y="47"/>
                    <a:pt x="14" y="47"/>
                    <a:pt x="14" y="47"/>
                  </a:cubicBezTo>
                  <a:cubicBezTo>
                    <a:pt x="0" y="47"/>
                    <a:pt x="0" y="47"/>
                    <a:pt x="0" y="47"/>
                  </a:cubicBezTo>
                  <a:cubicBezTo>
                    <a:pt x="0" y="47"/>
                    <a:pt x="0" y="47"/>
                    <a:pt x="0" y="47"/>
                  </a:cubicBezTo>
                  <a:cubicBezTo>
                    <a:pt x="2" y="46"/>
                    <a:pt x="2" y="44"/>
                    <a:pt x="4" y="39"/>
                  </a:cubicBezTo>
                  <a:cubicBezTo>
                    <a:pt x="12" y="10"/>
                    <a:pt x="12" y="10"/>
                    <a:pt x="12" y="10"/>
                  </a:cubicBezTo>
                  <a:cubicBezTo>
                    <a:pt x="14" y="5"/>
                    <a:pt x="14" y="2"/>
                    <a:pt x="13" y="1"/>
                  </a:cubicBezTo>
                  <a:cubicBezTo>
                    <a:pt x="13" y="0"/>
                    <a:pt x="13" y="0"/>
                    <a:pt x="13" y="0"/>
                  </a:cubicBezTo>
                  <a:cubicBezTo>
                    <a:pt x="27" y="0"/>
                    <a:pt x="27" y="0"/>
                    <a:pt x="27" y="0"/>
                  </a:cubicBezTo>
                  <a:lnTo>
                    <a:pt x="27"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193" y="3573"/>
              <a:ext cx="27" cy="39"/>
            </a:xfrm>
            <a:custGeom>
              <a:avLst/>
              <a:gdLst>
                <a:gd name="T0" fmla="*/ 2 w 34"/>
                <a:gd name="T1" fmla="*/ 36 h 49"/>
                <a:gd name="T2" fmla="*/ 15 w 34"/>
                <a:gd name="T3" fmla="*/ 46 h 49"/>
                <a:gd name="T4" fmla="*/ 23 w 34"/>
                <a:gd name="T5" fmla="*/ 38 h 49"/>
                <a:gd name="T6" fmla="*/ 17 w 34"/>
                <a:gd name="T7" fmla="*/ 29 h 49"/>
                <a:gd name="T8" fmla="*/ 15 w 34"/>
                <a:gd name="T9" fmla="*/ 27 h 49"/>
                <a:gd name="T10" fmla="*/ 6 w 34"/>
                <a:gd name="T11" fmla="*/ 15 h 49"/>
                <a:gd name="T12" fmla="*/ 22 w 34"/>
                <a:gd name="T13" fmla="*/ 1 h 49"/>
                <a:gd name="T14" fmla="*/ 30 w 34"/>
                <a:gd name="T15" fmla="*/ 1 h 49"/>
                <a:gd name="T16" fmla="*/ 34 w 34"/>
                <a:gd name="T17" fmla="*/ 3 h 49"/>
                <a:gd name="T18" fmla="*/ 32 w 34"/>
                <a:gd name="T19" fmla="*/ 11 h 49"/>
                <a:gd name="T20" fmla="*/ 32 w 34"/>
                <a:gd name="T21" fmla="*/ 11 h 49"/>
                <a:gd name="T22" fmla="*/ 21 w 34"/>
                <a:gd name="T23" fmla="*/ 4 h 49"/>
                <a:gd name="T24" fmla="*/ 14 w 34"/>
                <a:gd name="T25" fmla="*/ 11 h 49"/>
                <a:gd name="T26" fmla="*/ 20 w 34"/>
                <a:gd name="T27" fmla="*/ 20 h 49"/>
                <a:gd name="T28" fmla="*/ 22 w 34"/>
                <a:gd name="T29" fmla="*/ 21 h 49"/>
                <a:gd name="T30" fmla="*/ 32 w 34"/>
                <a:gd name="T31" fmla="*/ 34 h 49"/>
                <a:gd name="T32" fmla="*/ 14 w 34"/>
                <a:gd name="T33" fmla="*/ 49 h 49"/>
                <a:gd name="T34" fmla="*/ 0 w 34"/>
                <a:gd name="T35" fmla="*/ 45 h 49"/>
                <a:gd name="T36" fmla="*/ 2 w 34"/>
                <a:gd name="T3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2" y="36"/>
                  </a:moveTo>
                  <a:cubicBezTo>
                    <a:pt x="3" y="43"/>
                    <a:pt x="7" y="46"/>
                    <a:pt x="15" y="46"/>
                  </a:cubicBezTo>
                  <a:cubicBezTo>
                    <a:pt x="20" y="46"/>
                    <a:pt x="23" y="42"/>
                    <a:pt x="23" y="38"/>
                  </a:cubicBezTo>
                  <a:cubicBezTo>
                    <a:pt x="23" y="34"/>
                    <a:pt x="21" y="32"/>
                    <a:pt x="17" y="29"/>
                  </a:cubicBezTo>
                  <a:cubicBezTo>
                    <a:pt x="15" y="27"/>
                    <a:pt x="15" y="27"/>
                    <a:pt x="15" y="27"/>
                  </a:cubicBezTo>
                  <a:cubicBezTo>
                    <a:pt x="10" y="24"/>
                    <a:pt x="6" y="21"/>
                    <a:pt x="6" y="15"/>
                  </a:cubicBezTo>
                  <a:cubicBezTo>
                    <a:pt x="6" y="6"/>
                    <a:pt x="13" y="1"/>
                    <a:pt x="22" y="1"/>
                  </a:cubicBezTo>
                  <a:cubicBezTo>
                    <a:pt x="25" y="0"/>
                    <a:pt x="28" y="1"/>
                    <a:pt x="30" y="1"/>
                  </a:cubicBezTo>
                  <a:cubicBezTo>
                    <a:pt x="32" y="2"/>
                    <a:pt x="34" y="2"/>
                    <a:pt x="34" y="3"/>
                  </a:cubicBezTo>
                  <a:cubicBezTo>
                    <a:pt x="32" y="11"/>
                    <a:pt x="32" y="11"/>
                    <a:pt x="32" y="11"/>
                  </a:cubicBezTo>
                  <a:cubicBezTo>
                    <a:pt x="32" y="11"/>
                    <a:pt x="32" y="11"/>
                    <a:pt x="32" y="11"/>
                  </a:cubicBezTo>
                  <a:cubicBezTo>
                    <a:pt x="30" y="6"/>
                    <a:pt x="28" y="3"/>
                    <a:pt x="21" y="4"/>
                  </a:cubicBezTo>
                  <a:cubicBezTo>
                    <a:pt x="16" y="4"/>
                    <a:pt x="14" y="8"/>
                    <a:pt x="14" y="11"/>
                  </a:cubicBezTo>
                  <a:cubicBezTo>
                    <a:pt x="14" y="15"/>
                    <a:pt x="16" y="17"/>
                    <a:pt x="20" y="20"/>
                  </a:cubicBezTo>
                  <a:cubicBezTo>
                    <a:pt x="22" y="21"/>
                    <a:pt x="22" y="21"/>
                    <a:pt x="22" y="21"/>
                  </a:cubicBezTo>
                  <a:cubicBezTo>
                    <a:pt x="27" y="24"/>
                    <a:pt x="32" y="28"/>
                    <a:pt x="32" y="34"/>
                  </a:cubicBezTo>
                  <a:cubicBezTo>
                    <a:pt x="32" y="43"/>
                    <a:pt x="24" y="49"/>
                    <a:pt x="14" y="49"/>
                  </a:cubicBezTo>
                  <a:cubicBezTo>
                    <a:pt x="7" y="49"/>
                    <a:pt x="2" y="47"/>
                    <a:pt x="0" y="45"/>
                  </a:cubicBezTo>
                  <a:cubicBezTo>
                    <a:pt x="0" y="44"/>
                    <a:pt x="1" y="40"/>
                    <a:pt x="2" y="36"/>
                  </a:cubicBez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288" y="3574"/>
              <a:ext cx="34" cy="37"/>
            </a:xfrm>
            <a:custGeom>
              <a:avLst/>
              <a:gdLst>
                <a:gd name="T0" fmla="*/ 42 w 42"/>
                <a:gd name="T1" fmla="*/ 0 h 47"/>
                <a:gd name="T2" fmla="*/ 40 w 42"/>
                <a:gd name="T3" fmla="*/ 9 h 47"/>
                <a:gd name="T4" fmla="*/ 39 w 42"/>
                <a:gd name="T5" fmla="*/ 9 h 47"/>
                <a:gd name="T6" fmla="*/ 28 w 42"/>
                <a:gd name="T7" fmla="*/ 4 h 47"/>
                <a:gd name="T8" fmla="*/ 27 w 42"/>
                <a:gd name="T9" fmla="*/ 4 h 47"/>
                <a:gd name="T10" fmla="*/ 23 w 42"/>
                <a:gd name="T11" fmla="*/ 7 h 47"/>
                <a:gd name="T12" fmla="*/ 19 w 42"/>
                <a:gd name="T13" fmla="*/ 22 h 47"/>
                <a:gd name="T14" fmla="*/ 21 w 42"/>
                <a:gd name="T15" fmla="*/ 22 h 47"/>
                <a:gd name="T16" fmla="*/ 33 w 42"/>
                <a:gd name="T17" fmla="*/ 20 h 47"/>
                <a:gd name="T18" fmla="*/ 34 w 42"/>
                <a:gd name="T19" fmla="*/ 20 h 47"/>
                <a:gd name="T20" fmla="*/ 31 w 42"/>
                <a:gd name="T21" fmla="*/ 29 h 47"/>
                <a:gd name="T22" fmla="*/ 31 w 42"/>
                <a:gd name="T23" fmla="*/ 29 h 47"/>
                <a:gd name="T24" fmla="*/ 20 w 42"/>
                <a:gd name="T25" fmla="*/ 25 h 47"/>
                <a:gd name="T26" fmla="*/ 18 w 42"/>
                <a:gd name="T27" fmla="*/ 25 h 47"/>
                <a:gd name="T28" fmla="*/ 15 w 42"/>
                <a:gd name="T29" fmla="*/ 38 h 47"/>
                <a:gd name="T30" fmla="*/ 14 w 42"/>
                <a:gd name="T31" fmla="*/ 47 h 47"/>
                <a:gd name="T32" fmla="*/ 14 w 42"/>
                <a:gd name="T33" fmla="*/ 47 h 47"/>
                <a:gd name="T34" fmla="*/ 0 w 42"/>
                <a:gd name="T35" fmla="*/ 47 h 47"/>
                <a:gd name="T36" fmla="*/ 0 w 42"/>
                <a:gd name="T37" fmla="*/ 47 h 47"/>
                <a:gd name="T38" fmla="*/ 5 w 42"/>
                <a:gd name="T39" fmla="*/ 38 h 47"/>
                <a:gd name="T40" fmla="*/ 13 w 42"/>
                <a:gd name="T41" fmla="*/ 10 h 47"/>
                <a:gd name="T42" fmla="*/ 14 w 42"/>
                <a:gd name="T43" fmla="*/ 1 h 47"/>
                <a:gd name="T44" fmla="*/ 13 w 42"/>
                <a:gd name="T45" fmla="*/ 0 h 47"/>
                <a:gd name="T46" fmla="*/ 42 w 42"/>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7">
                  <a:moveTo>
                    <a:pt x="42" y="0"/>
                  </a:moveTo>
                  <a:cubicBezTo>
                    <a:pt x="42" y="2"/>
                    <a:pt x="41" y="6"/>
                    <a:pt x="40" y="9"/>
                  </a:cubicBezTo>
                  <a:cubicBezTo>
                    <a:pt x="39" y="9"/>
                    <a:pt x="39" y="9"/>
                    <a:pt x="39" y="9"/>
                  </a:cubicBezTo>
                  <a:cubicBezTo>
                    <a:pt x="37" y="3"/>
                    <a:pt x="32" y="4"/>
                    <a:pt x="28" y="4"/>
                  </a:cubicBezTo>
                  <a:cubicBezTo>
                    <a:pt x="27" y="4"/>
                    <a:pt x="27" y="4"/>
                    <a:pt x="27" y="4"/>
                  </a:cubicBezTo>
                  <a:cubicBezTo>
                    <a:pt x="25" y="4"/>
                    <a:pt x="24" y="4"/>
                    <a:pt x="23" y="7"/>
                  </a:cubicBezTo>
                  <a:cubicBezTo>
                    <a:pt x="19" y="22"/>
                    <a:pt x="19" y="22"/>
                    <a:pt x="19" y="22"/>
                  </a:cubicBezTo>
                  <a:cubicBezTo>
                    <a:pt x="21" y="22"/>
                    <a:pt x="21" y="22"/>
                    <a:pt x="21" y="22"/>
                  </a:cubicBezTo>
                  <a:cubicBezTo>
                    <a:pt x="27" y="22"/>
                    <a:pt x="32" y="23"/>
                    <a:pt x="33" y="20"/>
                  </a:cubicBezTo>
                  <a:cubicBezTo>
                    <a:pt x="34" y="20"/>
                    <a:pt x="34" y="20"/>
                    <a:pt x="34" y="20"/>
                  </a:cubicBezTo>
                  <a:cubicBezTo>
                    <a:pt x="31" y="29"/>
                    <a:pt x="31" y="29"/>
                    <a:pt x="31" y="29"/>
                  </a:cubicBezTo>
                  <a:cubicBezTo>
                    <a:pt x="31" y="29"/>
                    <a:pt x="31" y="29"/>
                    <a:pt x="31" y="29"/>
                  </a:cubicBezTo>
                  <a:cubicBezTo>
                    <a:pt x="30" y="25"/>
                    <a:pt x="25" y="25"/>
                    <a:pt x="20" y="25"/>
                  </a:cubicBezTo>
                  <a:cubicBezTo>
                    <a:pt x="18" y="25"/>
                    <a:pt x="18" y="25"/>
                    <a:pt x="18" y="25"/>
                  </a:cubicBezTo>
                  <a:cubicBezTo>
                    <a:pt x="15" y="38"/>
                    <a:pt x="15" y="38"/>
                    <a:pt x="15" y="38"/>
                  </a:cubicBezTo>
                  <a:cubicBezTo>
                    <a:pt x="13" y="43"/>
                    <a:pt x="13" y="46"/>
                    <a:pt x="14" y="47"/>
                  </a:cubicBezTo>
                  <a:cubicBezTo>
                    <a:pt x="14" y="47"/>
                    <a:pt x="14" y="47"/>
                    <a:pt x="14" y="47"/>
                  </a:cubicBezTo>
                  <a:cubicBezTo>
                    <a:pt x="0" y="47"/>
                    <a:pt x="0" y="47"/>
                    <a:pt x="0" y="47"/>
                  </a:cubicBezTo>
                  <a:cubicBezTo>
                    <a:pt x="0" y="47"/>
                    <a:pt x="0" y="47"/>
                    <a:pt x="0" y="47"/>
                  </a:cubicBezTo>
                  <a:cubicBezTo>
                    <a:pt x="2" y="46"/>
                    <a:pt x="3" y="44"/>
                    <a:pt x="5" y="38"/>
                  </a:cubicBezTo>
                  <a:cubicBezTo>
                    <a:pt x="13" y="10"/>
                    <a:pt x="13" y="10"/>
                    <a:pt x="13" y="10"/>
                  </a:cubicBezTo>
                  <a:cubicBezTo>
                    <a:pt x="14" y="4"/>
                    <a:pt x="15" y="2"/>
                    <a:pt x="14" y="1"/>
                  </a:cubicBezTo>
                  <a:cubicBezTo>
                    <a:pt x="13" y="0"/>
                    <a:pt x="13" y="0"/>
                    <a:pt x="13" y="0"/>
                  </a:cubicBezTo>
                  <a:lnTo>
                    <a:pt x="42"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322" y="3574"/>
              <a:ext cx="30" cy="37"/>
            </a:xfrm>
            <a:custGeom>
              <a:avLst/>
              <a:gdLst>
                <a:gd name="T0" fmla="*/ 38 w 38"/>
                <a:gd name="T1" fmla="*/ 0 h 47"/>
                <a:gd name="T2" fmla="*/ 35 w 38"/>
                <a:gd name="T3" fmla="*/ 9 h 47"/>
                <a:gd name="T4" fmla="*/ 35 w 38"/>
                <a:gd name="T5" fmla="*/ 9 h 47"/>
                <a:gd name="T6" fmla="*/ 25 w 38"/>
                <a:gd name="T7" fmla="*/ 4 h 47"/>
                <a:gd name="T8" fmla="*/ 24 w 38"/>
                <a:gd name="T9" fmla="*/ 4 h 47"/>
                <a:gd name="T10" fmla="*/ 14 w 38"/>
                <a:gd name="T11" fmla="*/ 38 h 47"/>
                <a:gd name="T12" fmla="*/ 13 w 38"/>
                <a:gd name="T13" fmla="*/ 47 h 47"/>
                <a:gd name="T14" fmla="*/ 13 w 38"/>
                <a:gd name="T15" fmla="*/ 47 h 47"/>
                <a:gd name="T16" fmla="*/ 0 w 38"/>
                <a:gd name="T17" fmla="*/ 47 h 47"/>
                <a:gd name="T18" fmla="*/ 0 w 38"/>
                <a:gd name="T19" fmla="*/ 47 h 47"/>
                <a:gd name="T20" fmla="*/ 4 w 38"/>
                <a:gd name="T21" fmla="*/ 38 h 47"/>
                <a:gd name="T22" fmla="*/ 14 w 38"/>
                <a:gd name="T23" fmla="*/ 4 h 47"/>
                <a:gd name="T24" fmla="*/ 13 w 38"/>
                <a:gd name="T25" fmla="*/ 4 h 47"/>
                <a:gd name="T26" fmla="*/ 1 w 38"/>
                <a:gd name="T27" fmla="*/ 9 h 47"/>
                <a:gd name="T28" fmla="*/ 1 w 38"/>
                <a:gd name="T29" fmla="*/ 9 h 47"/>
                <a:gd name="T30" fmla="*/ 3 w 38"/>
                <a:gd name="T31" fmla="*/ 0 h 47"/>
                <a:gd name="T32" fmla="*/ 38 w 38"/>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7">
                  <a:moveTo>
                    <a:pt x="38" y="0"/>
                  </a:moveTo>
                  <a:cubicBezTo>
                    <a:pt x="37" y="3"/>
                    <a:pt x="37" y="6"/>
                    <a:pt x="35" y="9"/>
                  </a:cubicBezTo>
                  <a:cubicBezTo>
                    <a:pt x="35" y="9"/>
                    <a:pt x="35" y="9"/>
                    <a:pt x="35" y="9"/>
                  </a:cubicBezTo>
                  <a:cubicBezTo>
                    <a:pt x="33" y="3"/>
                    <a:pt x="27" y="4"/>
                    <a:pt x="25" y="4"/>
                  </a:cubicBezTo>
                  <a:cubicBezTo>
                    <a:pt x="24" y="4"/>
                    <a:pt x="24" y="4"/>
                    <a:pt x="24" y="4"/>
                  </a:cubicBezTo>
                  <a:cubicBezTo>
                    <a:pt x="14" y="38"/>
                    <a:pt x="14" y="38"/>
                    <a:pt x="14" y="38"/>
                  </a:cubicBezTo>
                  <a:cubicBezTo>
                    <a:pt x="13" y="43"/>
                    <a:pt x="12" y="46"/>
                    <a:pt x="13" y="47"/>
                  </a:cubicBezTo>
                  <a:cubicBezTo>
                    <a:pt x="13" y="47"/>
                    <a:pt x="13" y="47"/>
                    <a:pt x="13" y="47"/>
                  </a:cubicBezTo>
                  <a:cubicBezTo>
                    <a:pt x="0" y="47"/>
                    <a:pt x="0" y="47"/>
                    <a:pt x="0" y="47"/>
                  </a:cubicBezTo>
                  <a:cubicBezTo>
                    <a:pt x="0" y="47"/>
                    <a:pt x="0" y="47"/>
                    <a:pt x="0" y="47"/>
                  </a:cubicBezTo>
                  <a:cubicBezTo>
                    <a:pt x="2" y="46"/>
                    <a:pt x="3" y="43"/>
                    <a:pt x="4" y="38"/>
                  </a:cubicBezTo>
                  <a:cubicBezTo>
                    <a:pt x="14" y="4"/>
                    <a:pt x="14" y="4"/>
                    <a:pt x="14" y="4"/>
                  </a:cubicBezTo>
                  <a:cubicBezTo>
                    <a:pt x="13" y="4"/>
                    <a:pt x="13" y="4"/>
                    <a:pt x="13" y="4"/>
                  </a:cubicBezTo>
                  <a:cubicBezTo>
                    <a:pt x="10" y="4"/>
                    <a:pt x="5" y="3"/>
                    <a:pt x="1" y="9"/>
                  </a:cubicBezTo>
                  <a:cubicBezTo>
                    <a:pt x="1" y="9"/>
                    <a:pt x="1" y="9"/>
                    <a:pt x="1" y="9"/>
                  </a:cubicBezTo>
                  <a:cubicBezTo>
                    <a:pt x="1" y="6"/>
                    <a:pt x="2" y="3"/>
                    <a:pt x="3" y="0"/>
                  </a:cubicBezTo>
                  <a:lnTo>
                    <a:pt x="38" y="0"/>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p:cNvSpPr>
            <p:nvPr userDrawn="1"/>
          </p:nvSpPr>
          <p:spPr bwMode="auto">
            <a:xfrm>
              <a:off x="224" y="3574"/>
              <a:ext cx="49" cy="37"/>
            </a:xfrm>
            <a:custGeom>
              <a:avLst/>
              <a:gdLst>
                <a:gd name="T0" fmla="*/ 60 w 60"/>
                <a:gd name="T1" fmla="*/ 1 h 47"/>
                <a:gd name="T2" fmla="*/ 55 w 60"/>
                <a:gd name="T3" fmla="*/ 9 h 47"/>
                <a:gd name="T4" fmla="*/ 35 w 60"/>
                <a:gd name="T5" fmla="*/ 47 h 47"/>
                <a:gd name="T6" fmla="*/ 30 w 60"/>
                <a:gd name="T7" fmla="*/ 47 h 47"/>
                <a:gd name="T8" fmla="*/ 27 w 60"/>
                <a:gd name="T9" fmla="*/ 18 h 47"/>
                <a:gd name="T10" fmla="*/ 27 w 60"/>
                <a:gd name="T11" fmla="*/ 18 h 47"/>
                <a:gd name="T12" fmla="*/ 11 w 60"/>
                <a:gd name="T13" fmla="*/ 47 h 47"/>
                <a:gd name="T14" fmla="*/ 7 w 60"/>
                <a:gd name="T15" fmla="*/ 47 h 47"/>
                <a:gd name="T16" fmla="*/ 3 w 60"/>
                <a:gd name="T17" fmla="*/ 10 h 47"/>
                <a:gd name="T18" fmla="*/ 0 w 60"/>
                <a:gd name="T19" fmla="*/ 1 h 47"/>
                <a:gd name="T20" fmla="*/ 1 w 60"/>
                <a:gd name="T21" fmla="*/ 0 h 47"/>
                <a:gd name="T22" fmla="*/ 14 w 60"/>
                <a:gd name="T23" fmla="*/ 0 h 47"/>
                <a:gd name="T24" fmla="*/ 14 w 60"/>
                <a:gd name="T25" fmla="*/ 1 h 47"/>
                <a:gd name="T26" fmla="*/ 12 w 60"/>
                <a:gd name="T27" fmla="*/ 9 h 47"/>
                <a:gd name="T28" fmla="*/ 14 w 60"/>
                <a:gd name="T29" fmla="*/ 32 h 47"/>
                <a:gd name="T30" fmla="*/ 15 w 60"/>
                <a:gd name="T31" fmla="*/ 32 h 47"/>
                <a:gd name="T32" fmla="*/ 31 w 60"/>
                <a:gd name="T33" fmla="*/ 1 h 47"/>
                <a:gd name="T34" fmla="*/ 35 w 60"/>
                <a:gd name="T35" fmla="*/ 1 h 47"/>
                <a:gd name="T36" fmla="*/ 38 w 60"/>
                <a:gd name="T37" fmla="*/ 32 h 47"/>
                <a:gd name="T38" fmla="*/ 38 w 60"/>
                <a:gd name="T39" fmla="*/ 32 h 47"/>
                <a:gd name="T40" fmla="*/ 50 w 60"/>
                <a:gd name="T41" fmla="*/ 8 h 47"/>
                <a:gd name="T42" fmla="*/ 51 w 60"/>
                <a:gd name="T43" fmla="*/ 1 h 47"/>
                <a:gd name="T44" fmla="*/ 51 w 60"/>
                <a:gd name="T45" fmla="*/ 0 h 47"/>
                <a:gd name="T46" fmla="*/ 60 w 60"/>
                <a:gd name="T47" fmla="*/ 0 h 47"/>
                <a:gd name="T48" fmla="*/ 60 w 60"/>
                <a:gd name="T49"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7">
                  <a:moveTo>
                    <a:pt x="60" y="1"/>
                  </a:moveTo>
                  <a:cubicBezTo>
                    <a:pt x="58" y="2"/>
                    <a:pt x="57" y="5"/>
                    <a:pt x="55" y="9"/>
                  </a:cubicBezTo>
                  <a:cubicBezTo>
                    <a:pt x="51" y="17"/>
                    <a:pt x="36" y="45"/>
                    <a:pt x="35" y="47"/>
                  </a:cubicBezTo>
                  <a:cubicBezTo>
                    <a:pt x="30" y="47"/>
                    <a:pt x="30" y="47"/>
                    <a:pt x="30" y="47"/>
                  </a:cubicBezTo>
                  <a:cubicBezTo>
                    <a:pt x="27" y="18"/>
                    <a:pt x="27" y="18"/>
                    <a:pt x="27" y="18"/>
                  </a:cubicBezTo>
                  <a:cubicBezTo>
                    <a:pt x="27" y="18"/>
                    <a:pt x="27" y="18"/>
                    <a:pt x="27" y="18"/>
                  </a:cubicBezTo>
                  <a:cubicBezTo>
                    <a:pt x="11" y="47"/>
                    <a:pt x="11" y="47"/>
                    <a:pt x="11" y="47"/>
                  </a:cubicBezTo>
                  <a:cubicBezTo>
                    <a:pt x="7" y="47"/>
                    <a:pt x="7" y="47"/>
                    <a:pt x="7" y="47"/>
                  </a:cubicBezTo>
                  <a:cubicBezTo>
                    <a:pt x="3" y="10"/>
                    <a:pt x="3" y="10"/>
                    <a:pt x="3" y="10"/>
                  </a:cubicBezTo>
                  <a:cubicBezTo>
                    <a:pt x="2" y="5"/>
                    <a:pt x="2" y="2"/>
                    <a:pt x="0" y="1"/>
                  </a:cubicBezTo>
                  <a:cubicBezTo>
                    <a:pt x="1" y="0"/>
                    <a:pt x="1" y="0"/>
                    <a:pt x="1" y="0"/>
                  </a:cubicBezTo>
                  <a:cubicBezTo>
                    <a:pt x="14" y="0"/>
                    <a:pt x="14" y="0"/>
                    <a:pt x="14" y="0"/>
                  </a:cubicBezTo>
                  <a:cubicBezTo>
                    <a:pt x="14" y="1"/>
                    <a:pt x="14" y="1"/>
                    <a:pt x="14" y="1"/>
                  </a:cubicBezTo>
                  <a:cubicBezTo>
                    <a:pt x="12" y="3"/>
                    <a:pt x="12" y="5"/>
                    <a:pt x="12" y="9"/>
                  </a:cubicBezTo>
                  <a:cubicBezTo>
                    <a:pt x="14" y="32"/>
                    <a:pt x="14" y="32"/>
                    <a:pt x="14" y="32"/>
                  </a:cubicBezTo>
                  <a:cubicBezTo>
                    <a:pt x="15" y="32"/>
                    <a:pt x="15" y="32"/>
                    <a:pt x="15" y="32"/>
                  </a:cubicBezTo>
                  <a:cubicBezTo>
                    <a:pt x="31" y="1"/>
                    <a:pt x="31" y="1"/>
                    <a:pt x="31" y="1"/>
                  </a:cubicBezTo>
                  <a:cubicBezTo>
                    <a:pt x="35" y="1"/>
                    <a:pt x="35" y="1"/>
                    <a:pt x="35" y="1"/>
                  </a:cubicBezTo>
                  <a:cubicBezTo>
                    <a:pt x="38" y="32"/>
                    <a:pt x="38" y="32"/>
                    <a:pt x="38" y="32"/>
                  </a:cubicBezTo>
                  <a:cubicBezTo>
                    <a:pt x="38" y="32"/>
                    <a:pt x="38" y="32"/>
                    <a:pt x="38" y="32"/>
                  </a:cubicBezTo>
                  <a:cubicBezTo>
                    <a:pt x="42" y="25"/>
                    <a:pt x="47" y="15"/>
                    <a:pt x="50" y="8"/>
                  </a:cubicBezTo>
                  <a:cubicBezTo>
                    <a:pt x="53" y="3"/>
                    <a:pt x="52" y="2"/>
                    <a:pt x="51" y="1"/>
                  </a:cubicBezTo>
                  <a:cubicBezTo>
                    <a:pt x="51" y="0"/>
                    <a:pt x="51" y="0"/>
                    <a:pt x="51" y="0"/>
                  </a:cubicBezTo>
                  <a:cubicBezTo>
                    <a:pt x="60" y="0"/>
                    <a:pt x="60" y="0"/>
                    <a:pt x="60" y="0"/>
                  </a:cubicBezTo>
                  <a:lnTo>
                    <a:pt x="60" y="1"/>
                  </a:lnTo>
                  <a:close/>
                </a:path>
              </a:pathLst>
            </a:custGeom>
            <a:solidFill>
              <a:srgbClr val="807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15572383"/>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Lst>
  <p:hf sldNum="0" hdr="0" dt="0"/>
  <p:txStyles>
    <p:titleStyle>
      <a:lvl1pPr marL="0" marR="0" indent="0" algn="l" defTabSz="914400" rtl="0" eaLnBrk="1" fontAlgn="base" latinLnBrk="0" hangingPunct="1">
        <a:lnSpc>
          <a:spcPct val="100000"/>
        </a:lnSpc>
        <a:spcBef>
          <a:spcPct val="0"/>
        </a:spcBef>
        <a:spcAft>
          <a:spcPct val="0"/>
        </a:spcAft>
        <a:buClrTx/>
        <a:buSzTx/>
        <a:buFontTx/>
        <a:buNone/>
        <a:tabLs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9.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26.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98.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7.pn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71.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35.sv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34.png"/><Relationship Id="rId5" Type="http://schemas.openxmlformats.org/officeDocument/2006/relationships/tags" Target="../tags/tag38.xml"/><Relationship Id="rId10" Type="http://schemas.openxmlformats.org/officeDocument/2006/relationships/image" Target="../media/image33.svg"/><Relationship Id="rId4" Type="http://schemas.openxmlformats.org/officeDocument/2006/relationships/tags" Target="../tags/tag37.xm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265.xml"/><Relationship Id="rId4" Type="http://schemas.openxmlformats.org/officeDocument/2006/relationships/tags" Target="../tags/tag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Layout" Target="../slideLayouts/slideLayout265.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Layout" Target="../slideLayouts/slideLayout26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2.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4.emf"/><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xml"/><Relationship Id="rId4" Type="http://schemas.openxmlformats.org/officeDocument/2006/relationships/slideLayout" Target="../slideLayouts/slideLayout2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5.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65.xml"/></Relationships>
</file>

<file path=ppt/slides/_rels/slide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9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5.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8" Type="http://schemas.openxmlformats.org/officeDocument/2006/relationships/hyperlink" Target="https://www.swift.com/swift-resource/251908/download" TargetMode="External"/><Relationship Id="rId3" Type="http://schemas.openxmlformats.org/officeDocument/2006/relationships/slideLayout" Target="../slideLayouts/slideLayout247.xml"/><Relationship Id="rId7" Type="http://schemas.openxmlformats.org/officeDocument/2006/relationships/image" Target="../media/image41.png"/><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32.bin"/><Relationship Id="rId9" Type="http://schemas.openxmlformats.org/officeDocument/2006/relationships/hyperlink" Target="https://www.swift.com/swift-go/en/what/"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13" Type="http://schemas.microsoft.com/office/2007/relationships/hdphoto" Target="../media/hdphoto1.wdp"/><Relationship Id="rId3" Type="http://schemas.openxmlformats.org/officeDocument/2006/relationships/slideLayout" Target="../slideLayouts/slideLayout247.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1.emf"/><Relationship Id="rId10" Type="http://schemas.openxmlformats.org/officeDocument/2006/relationships/image" Target="../media/image46.jpg"/><Relationship Id="rId4" Type="http://schemas.openxmlformats.org/officeDocument/2006/relationships/oleObject" Target="../embeddings/oleObject33.bin"/><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56.xml"/><Relationship Id="rId7" Type="http://schemas.openxmlformats.org/officeDocument/2006/relationships/image" Target="../media/image49.png"/><Relationship Id="rId2" Type="http://schemas.openxmlformats.org/officeDocument/2006/relationships/tags" Target="../tags/tag60.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56.xml"/><Relationship Id="rId2" Type="http://schemas.openxmlformats.org/officeDocument/2006/relationships/tags" Target="../tags/tag61.xml"/><Relationship Id="rId1" Type="http://schemas.openxmlformats.org/officeDocument/2006/relationships/vmlDrawing" Target="../drawings/vmlDrawing35.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47.xml"/><Relationship Id="rId2" Type="http://schemas.openxmlformats.org/officeDocument/2006/relationships/tags" Target="../tags/tag62.xml"/><Relationship Id="rId1" Type="http://schemas.openxmlformats.org/officeDocument/2006/relationships/vmlDrawing" Target="../drawings/vmlDrawing36.vml"/><Relationship Id="rId6" Type="http://schemas.openxmlformats.org/officeDocument/2006/relationships/hyperlink" Target="https://www2.swift.com/mystandards/#/group/SWIFT/SWIFT_GPI/SWIFT_s_Cross-Border_LVP_Initiative" TargetMode="Externa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8" Type="http://schemas.openxmlformats.org/officeDocument/2006/relationships/hyperlink" Target="https://www2.swift.com/mystandards/#/cmty/_lPjGsNg5Eey2MKus4rijJw!collections" TargetMode="External"/><Relationship Id="rId13" Type="http://schemas.openxmlformats.org/officeDocument/2006/relationships/image" Target="../media/image16.png"/><Relationship Id="rId3" Type="http://schemas.openxmlformats.org/officeDocument/2006/relationships/slideLayout" Target="../slideLayouts/slideLayout256.xml"/><Relationship Id="rId7" Type="http://schemas.openxmlformats.org/officeDocument/2006/relationships/hyperlink" Target="https://www2.swift.com/knowledgecentre/products/SWIFT%20Go" TargetMode="External"/><Relationship Id="rId12" Type="http://schemas.openxmlformats.org/officeDocument/2006/relationships/image" Target="../media/image50.emf"/><Relationship Id="rId2" Type="http://schemas.openxmlformats.org/officeDocument/2006/relationships/tags" Target="../tags/tag63.xml"/><Relationship Id="rId1" Type="http://schemas.openxmlformats.org/officeDocument/2006/relationships/vmlDrawing" Target="../drawings/vmlDrawing37.vml"/><Relationship Id="rId6" Type="http://schemas.openxmlformats.org/officeDocument/2006/relationships/hyperlink" Target="https://www.swift.com/about-us/swift-partner-programme/how-become-partner" TargetMode="External"/><Relationship Id="rId11" Type="http://schemas.openxmlformats.org/officeDocument/2006/relationships/package" Target="../embeddings/Microsoft_Word_Document.docx"/><Relationship Id="rId5" Type="http://schemas.openxmlformats.org/officeDocument/2006/relationships/image" Target="../media/image1.emf"/><Relationship Id="rId10" Type="http://schemas.openxmlformats.org/officeDocument/2006/relationships/hyperlink" Target="https://developer.swift.com/reference#gsg" TargetMode="External"/><Relationship Id="rId4" Type="http://schemas.openxmlformats.org/officeDocument/2006/relationships/oleObject" Target="../embeddings/oleObject37.bin"/><Relationship Id="rId9" Type="http://schemas.openxmlformats.org/officeDocument/2006/relationships/hyperlink" Target="https://www2.swift.com/mystandards/#/portal/_u_9AEOvdEeyB6eh6KjWlm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swift.com/news-events/webinars/transaction-management-global-vendor-webinar" TargetMode="External"/><Relationship Id="rId3" Type="http://schemas.openxmlformats.org/officeDocument/2006/relationships/tags" Target="../tags/tag27.xml"/><Relationship Id="rId7" Type="http://schemas.openxmlformats.org/officeDocument/2006/relationships/hyperlink" Target="https://www.swift.com/standards/iso-20022/iso-20022-past-webinars" TargetMode="External"/><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image" Target="../media/image1.emf"/><Relationship Id="rId11" Type="http://schemas.openxmlformats.org/officeDocument/2006/relationships/hyperlink" Target="https://idp.swift.com/sso/goSalesForce?target=/customer/s/article/Global-webinar-for-third-party-providers-Q-A?language=en_US" TargetMode="External"/><Relationship Id="rId5" Type="http://schemas.openxmlformats.org/officeDocument/2006/relationships/oleObject" Target="../embeddings/oleObject24.bin"/><Relationship Id="rId10" Type="http://schemas.openxmlformats.org/officeDocument/2006/relationships/hyperlink" Target="https://www.swift.com/contact-us/support" TargetMode="External"/><Relationship Id="rId4" Type="http://schemas.openxmlformats.org/officeDocument/2006/relationships/slideLayout" Target="../slideLayouts/slideLayout247.xml"/><Relationship Id="rId9" Type="http://schemas.openxmlformats.org/officeDocument/2006/relationships/hyperlink" Target="https://www2.swift.com/preferences/update"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45.xml"/><Relationship Id="rId2" Type="http://schemas.openxmlformats.org/officeDocument/2006/relationships/tags" Target="../tags/tag64.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3" Type="http://schemas.openxmlformats.org/officeDocument/2006/relationships/slideLayout" Target="../slideLayouts/slideLayout256.xml"/><Relationship Id="rId7" Type="http://schemas.openxmlformats.org/officeDocument/2006/relationships/image" Target="../media/image52.svg"/><Relationship Id="rId12" Type="http://schemas.microsoft.com/office/2007/relationships/hdphoto" Target="../media/hdphoto2.wdp"/><Relationship Id="rId2" Type="http://schemas.openxmlformats.org/officeDocument/2006/relationships/tags" Target="../tags/tag65.xml"/><Relationship Id="rId1" Type="http://schemas.openxmlformats.org/officeDocument/2006/relationships/vmlDrawing" Target="../drawings/vmlDrawing39.v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39.bin"/><Relationship Id="rId9" Type="http://schemas.openxmlformats.org/officeDocument/2006/relationships/image" Target="../media/image54.sv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56.xml"/><Relationship Id="rId7" Type="http://schemas.openxmlformats.org/officeDocument/2006/relationships/image" Target="../media/image58.svg"/><Relationship Id="rId2" Type="http://schemas.openxmlformats.org/officeDocument/2006/relationships/tags" Target="../tags/tag66.xml"/><Relationship Id="rId1" Type="http://schemas.openxmlformats.org/officeDocument/2006/relationships/vmlDrawing" Target="../drawings/vmlDrawing40.vml"/><Relationship Id="rId6" Type="http://schemas.openxmlformats.org/officeDocument/2006/relationships/image" Target="../media/image57.pn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40.bin"/><Relationship Id="rId9" Type="http://schemas.openxmlformats.org/officeDocument/2006/relationships/image" Target="../media/image60.svg"/></Relationships>
</file>

<file path=ppt/slides/_rels/slide33.xml.rels><?xml version="1.0" encoding="UTF-8" standalone="yes"?>
<Relationships xmlns="http://schemas.openxmlformats.org/package/2006/relationships"><Relationship Id="rId8" Type="http://schemas.openxmlformats.org/officeDocument/2006/relationships/image" Target="../media/image62.svg"/><Relationship Id="rId13" Type="http://schemas.openxmlformats.org/officeDocument/2006/relationships/image" Target="../media/image66.png"/><Relationship Id="rId18" Type="http://schemas.openxmlformats.org/officeDocument/2006/relationships/image" Target="../media/image56.png"/><Relationship Id="rId3" Type="http://schemas.openxmlformats.org/officeDocument/2006/relationships/slideLayout" Target="../slideLayouts/slideLayout256.xml"/><Relationship Id="rId7" Type="http://schemas.openxmlformats.org/officeDocument/2006/relationships/image" Target="../media/image61.png"/><Relationship Id="rId12" Type="http://schemas.openxmlformats.org/officeDocument/2006/relationships/image" Target="../media/image65.svg"/><Relationship Id="rId17" Type="http://schemas.microsoft.com/office/2007/relationships/hdphoto" Target="../media/hdphoto2.wdp"/><Relationship Id="rId2" Type="http://schemas.openxmlformats.org/officeDocument/2006/relationships/tags" Target="../tags/tag67.xml"/><Relationship Id="rId16" Type="http://schemas.openxmlformats.org/officeDocument/2006/relationships/image" Target="../media/image55.png"/><Relationship Id="rId1" Type="http://schemas.openxmlformats.org/officeDocument/2006/relationships/vmlDrawing" Target="../drawings/vmlDrawing41.vml"/><Relationship Id="rId6" Type="http://schemas.openxmlformats.org/officeDocument/2006/relationships/image" Target="../media/image1.emf"/><Relationship Id="rId11" Type="http://schemas.openxmlformats.org/officeDocument/2006/relationships/image" Target="../media/image64.png"/><Relationship Id="rId5" Type="http://schemas.openxmlformats.org/officeDocument/2006/relationships/oleObject" Target="../embeddings/oleObject41.bin"/><Relationship Id="rId15" Type="http://schemas.openxmlformats.org/officeDocument/2006/relationships/image" Target="../media/image16.png"/><Relationship Id="rId10" Type="http://schemas.openxmlformats.org/officeDocument/2006/relationships/image" Target="../media/image63.svg"/><Relationship Id="rId4" Type="http://schemas.openxmlformats.org/officeDocument/2006/relationships/notesSlide" Target="../notesSlides/notesSlide6.xml"/><Relationship Id="rId9" Type="http://schemas.openxmlformats.org/officeDocument/2006/relationships/image" Target="../media/image53.png"/><Relationship Id="rId14" Type="http://schemas.openxmlformats.org/officeDocument/2006/relationships/image" Target="../media/image67.sv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56.xml"/><Relationship Id="rId2" Type="http://schemas.openxmlformats.org/officeDocument/2006/relationships/tags" Target="../tags/tag68.xml"/><Relationship Id="rId1" Type="http://schemas.openxmlformats.org/officeDocument/2006/relationships/vmlDrawing" Target="../drawings/vmlDrawing42.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42.bin"/></Relationships>
</file>

<file path=ppt/slides/_rels/slide35.xml.rels><?xml version="1.0" encoding="UTF-8" standalone="yes"?>
<Relationships xmlns="http://schemas.openxmlformats.org/package/2006/relationships"><Relationship Id="rId8" Type="http://schemas.openxmlformats.org/officeDocument/2006/relationships/hyperlink" Target="https://www.swift.com/our-solutions/global-financial-messaging/payments/payment-pre-validation/faq" TargetMode="External"/><Relationship Id="rId13" Type="http://schemas.openxmlformats.org/officeDocument/2006/relationships/hyperlink" Target="https://developer.swift.com/api/payval-provider/overview" TargetMode="External"/><Relationship Id="rId3" Type="http://schemas.openxmlformats.org/officeDocument/2006/relationships/slideLayout" Target="../slideLayouts/slideLayout256.xml"/><Relationship Id="rId7" Type="http://schemas.openxmlformats.org/officeDocument/2006/relationships/hyperlink" Target="https://www.swift.com/our-solutions/global-financial-messaging/payments/payment-pre-validation" TargetMode="External"/><Relationship Id="rId12" Type="http://schemas.openxmlformats.org/officeDocument/2006/relationships/hyperlink" Target="https://www.swift.com/contact-us/support" TargetMode="External"/><Relationship Id="rId2" Type="http://schemas.openxmlformats.org/officeDocument/2006/relationships/tags" Target="../tags/tag69.xml"/><Relationship Id="rId1" Type="http://schemas.openxmlformats.org/officeDocument/2006/relationships/vmlDrawing" Target="../drawings/vmlDrawing43.vml"/><Relationship Id="rId6" Type="http://schemas.openxmlformats.org/officeDocument/2006/relationships/hyperlink" Target="https://developer.swift.com/api/payval/overview" TargetMode="External"/><Relationship Id="rId11" Type="http://schemas.openxmlformats.org/officeDocument/2006/relationships/hyperlink" Target="https://swiftsmart.swift.com/Saba/Web_spf/EU1PRD0018/app/me/learningeventdetail/cours000000000076639" TargetMode="External"/><Relationship Id="rId5" Type="http://schemas.openxmlformats.org/officeDocument/2006/relationships/image" Target="../media/image1.emf"/><Relationship Id="rId10" Type="http://schemas.openxmlformats.org/officeDocument/2006/relationships/hyperlink" Target="https://www.swift.com/about-us/swift-partner-programme/how-become-partner" TargetMode="External"/><Relationship Id="rId4" Type="http://schemas.openxmlformats.org/officeDocument/2006/relationships/oleObject" Target="../embeddings/oleObject43.bin"/><Relationship Id="rId9" Type="http://schemas.openxmlformats.org/officeDocument/2006/relationships/hyperlink" Target="https://developer.swift.com/partners" TargetMode="External"/><Relationship Id="rId1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hyperlink" Target="https://developer.swift.com/partners" TargetMode="External"/><Relationship Id="rId13" Type="http://schemas.openxmlformats.org/officeDocument/2006/relationships/image" Target="../media/image72.png"/><Relationship Id="rId3" Type="http://schemas.openxmlformats.org/officeDocument/2006/relationships/slideLayout" Target="../slideLayouts/slideLayout256.xml"/><Relationship Id="rId7" Type="http://schemas.openxmlformats.org/officeDocument/2006/relationships/hyperlink" Target="https://developer.swift.com/apis" TargetMode="External"/><Relationship Id="rId12" Type="http://schemas.openxmlformats.org/officeDocument/2006/relationships/image" Target="../media/image71.svg"/><Relationship Id="rId2" Type="http://schemas.openxmlformats.org/officeDocument/2006/relationships/tags" Target="../tags/tag70.xml"/><Relationship Id="rId1" Type="http://schemas.openxmlformats.org/officeDocument/2006/relationships/vmlDrawing" Target="../drawings/vmlDrawing44.vml"/><Relationship Id="rId6" Type="http://schemas.openxmlformats.org/officeDocument/2006/relationships/hyperlink" Target="https://www.swift.com/about-us/swift-partner-programme/how-become-partner" TargetMode="External"/><Relationship Id="rId11" Type="http://schemas.openxmlformats.org/officeDocument/2006/relationships/image" Target="../media/image70.png"/><Relationship Id="rId5" Type="http://schemas.openxmlformats.org/officeDocument/2006/relationships/image" Target="../media/image1.emf"/><Relationship Id="rId15" Type="http://schemas.openxmlformats.org/officeDocument/2006/relationships/image" Target="../media/image16.png"/><Relationship Id="rId10" Type="http://schemas.openxmlformats.org/officeDocument/2006/relationships/image" Target="../media/image69.svg"/><Relationship Id="rId4" Type="http://schemas.openxmlformats.org/officeDocument/2006/relationships/oleObject" Target="../embeddings/oleObject44.bin"/><Relationship Id="rId9" Type="http://schemas.openxmlformats.org/officeDocument/2006/relationships/image" Target="../media/image68.png"/><Relationship Id="rId14" Type="http://schemas.openxmlformats.org/officeDocument/2006/relationships/image" Target="../media/image73.svg"/></Relationships>
</file>

<file path=ppt/slides/_rels/slide37.xml.rels><?xml version="1.0" encoding="UTF-8" standalone="yes"?>
<Relationships xmlns="http://schemas.openxmlformats.org/package/2006/relationships"><Relationship Id="rId2" Type="http://schemas.openxmlformats.org/officeDocument/2006/relationships/hyperlink" Target="https://www.swift.com/contact-us/support" TargetMode="External"/><Relationship Id="rId1" Type="http://schemas.openxmlformats.org/officeDocument/2006/relationships/slideLayout" Target="../slideLayouts/slideLayout29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5.xml"/><Relationship Id="rId2" Type="http://schemas.openxmlformats.org/officeDocument/2006/relationships/tags" Target="../tags/tag28.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7.xml"/><Relationship Id="rId7" Type="http://schemas.openxmlformats.org/officeDocument/2006/relationships/hyperlink" Target="https://www2.swift.com/knowledgecentre/kb_articles/5025744" TargetMode="External"/><Relationship Id="rId2" Type="http://schemas.openxmlformats.org/officeDocument/2006/relationships/tags" Target="../tags/tag29.xml"/><Relationship Id="rId1" Type="http://schemas.openxmlformats.org/officeDocument/2006/relationships/vmlDrawing" Target="../drawings/vmlDrawing26.vml"/><Relationship Id="rId6" Type="http://schemas.openxmlformats.org/officeDocument/2006/relationships/hyperlink" Target="https://www.ecb.europa.eu/press/pr/date/2022/html/ecb.pr221020~432ea01228.en.html" TargetMode="Externa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56.xml"/><Relationship Id="rId7" Type="http://schemas.openxmlformats.org/officeDocument/2006/relationships/image" Target="../media/image16.png"/><Relationship Id="rId2" Type="http://schemas.openxmlformats.org/officeDocument/2006/relationships/tags" Target="../tags/tag30.xml"/><Relationship Id="rId1" Type="http://schemas.openxmlformats.org/officeDocument/2006/relationships/vmlDrawing" Target="../drawings/vmlDrawing27.vml"/><Relationship Id="rId6" Type="http://schemas.openxmlformats.org/officeDocument/2006/relationships/hyperlink" Target="https://www2.swift.com/knowledgecentre/kb_articles/5025744" TargetMode="Externa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5.xml"/><Relationship Id="rId2" Type="http://schemas.openxmlformats.org/officeDocument/2006/relationships/tags" Target="../tags/tag31.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8.xml.rels><?xml version="1.0" encoding="UTF-8" standalone="yes"?>
<Relationships xmlns="http://schemas.openxmlformats.org/package/2006/relationships"><Relationship Id="rId8" Type="http://schemas.openxmlformats.org/officeDocument/2006/relationships/hyperlink" Target="https://www.w3schools.com/xml/xml_namespaces.asp" TargetMode="External"/><Relationship Id="rId3" Type="http://schemas.openxmlformats.org/officeDocument/2006/relationships/slideLayout" Target="../slideLayouts/slideLayout247.xml"/><Relationship Id="rId7" Type="http://schemas.openxmlformats.org/officeDocument/2006/relationships/hyperlink" Target="https://www2.swift.com/go/book/book201559" TargetMode="External"/><Relationship Id="rId2" Type="http://schemas.openxmlformats.org/officeDocument/2006/relationships/tags" Target="../tags/tag32.xml"/><Relationship Id="rId1" Type="http://schemas.openxmlformats.org/officeDocument/2006/relationships/vmlDrawing" Target="../drawings/vmlDrawing29.vml"/><Relationship Id="rId6" Type="http://schemas.openxmlformats.org/officeDocument/2006/relationships/hyperlink" Target="https://www2.swift.com/knowledgecentre/kb_articles/5025610" TargetMode="Externa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5.xml"/><Relationship Id="rId7" Type="http://schemas.openxmlformats.org/officeDocument/2006/relationships/image" Target="../media/image17.jpg"/><Relationship Id="rId2" Type="http://schemas.openxmlformats.org/officeDocument/2006/relationships/tags" Target="../tags/tag33.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ED5A7E1-F01F-4584-A48F-2C5AA4315FD3}"/>
              </a:ext>
            </a:extLst>
          </p:cNvPr>
          <p:cNvGraphicFramePr>
            <a:graphicFrameLocks noChangeAspect="1"/>
          </p:cNvGraphicFramePr>
          <p:nvPr>
            <p:custDataLst>
              <p:tags r:id="rId2"/>
            </p:custDataLst>
            <p:extLst>
              <p:ext uri="{D42A27DB-BD31-4B8C-83A1-F6EECF244321}">
                <p14:modId xmlns:p14="http://schemas.microsoft.com/office/powerpoint/2010/main" val="1356437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BED5A7E1-F01F-4584-A48F-2C5AA4315F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CA8C68A0-6328-4830-AE4F-8D0671EBF905}"/>
              </a:ext>
            </a:extLst>
          </p:cNvPr>
          <p:cNvSpPr>
            <a:spLocks noGrp="1"/>
          </p:cNvSpPr>
          <p:nvPr>
            <p:ph type="ctrTitle"/>
          </p:nvPr>
        </p:nvSpPr>
        <p:spPr>
          <a:xfrm>
            <a:off x="370047" y="2318395"/>
            <a:ext cx="7468120" cy="1950795"/>
          </a:xfrm>
        </p:spPr>
        <p:txBody>
          <a:bodyPr vert="horz"/>
          <a:lstStyle/>
          <a:p>
            <a:r>
              <a:rPr lang="en-US" sz="5400" b="1" dirty="0">
                <a:solidFill>
                  <a:srgbClr val="01A990"/>
                </a:solidFill>
              </a:rPr>
              <a:t>Global webinar </a:t>
            </a:r>
            <a:br>
              <a:rPr lang="en-US" sz="5400" b="1" dirty="0">
                <a:solidFill>
                  <a:srgbClr val="01A990"/>
                </a:solidFill>
              </a:rPr>
            </a:br>
            <a:r>
              <a:rPr lang="en-US" sz="5400" b="1" dirty="0">
                <a:solidFill>
                  <a:srgbClr val="01A990"/>
                </a:solidFill>
              </a:rPr>
              <a:t>for third-party providers</a:t>
            </a:r>
            <a:br>
              <a:rPr lang="en-US" sz="5400" b="1" dirty="0">
                <a:solidFill>
                  <a:srgbClr val="01A990"/>
                </a:solidFill>
              </a:rPr>
            </a:br>
            <a:r>
              <a:rPr lang="en-US" sz="5400" b="1" dirty="0">
                <a:solidFill>
                  <a:srgbClr val="01A990"/>
                </a:solidFill>
              </a:rPr>
              <a:t> </a:t>
            </a:r>
            <a:endParaRPr lang="en-US" dirty="0">
              <a:solidFill>
                <a:srgbClr val="01A990"/>
              </a:solidFill>
            </a:endParaRPr>
          </a:p>
        </p:txBody>
      </p:sp>
      <p:sp>
        <p:nvSpPr>
          <p:cNvPr id="4" name="Text Placeholder 3"/>
          <p:cNvSpPr>
            <a:spLocks noGrp="1"/>
          </p:cNvSpPr>
          <p:nvPr>
            <p:ph type="body" sz="quarter" idx="16"/>
          </p:nvPr>
        </p:nvSpPr>
        <p:spPr>
          <a:xfrm>
            <a:off x="8524688" y="4406627"/>
            <a:ext cx="1902895" cy="823020"/>
          </a:xfrm>
        </p:spPr>
        <p:txBody>
          <a:bodyPr/>
          <a:lstStyle/>
          <a:p>
            <a:r>
              <a:rPr lang="en-US" sz="1200" dirty="0">
                <a:solidFill>
                  <a:schemeClr val="tx2"/>
                </a:solidFill>
              </a:rPr>
              <a:t>November 2022</a:t>
            </a:r>
            <a:endParaRPr lang="en-GB" sz="1200" dirty="0">
              <a:solidFill>
                <a:schemeClr val="tx2"/>
              </a:solidFill>
            </a:endParaRPr>
          </a:p>
        </p:txBody>
      </p:sp>
      <p:sp>
        <p:nvSpPr>
          <p:cNvPr id="2" name="Text Placeholder 1"/>
          <p:cNvSpPr>
            <a:spLocks noGrp="1"/>
          </p:cNvSpPr>
          <p:nvPr>
            <p:ph type="body" sz="quarter" idx="18"/>
          </p:nvPr>
        </p:nvSpPr>
        <p:spPr>
          <a:xfrm>
            <a:off x="8524689" y="5054699"/>
            <a:ext cx="1902895" cy="660778"/>
          </a:xfrm>
        </p:spPr>
        <p:txBody>
          <a:bodyPr/>
          <a:lstStyle/>
          <a:p>
            <a:r>
              <a:rPr lang="en-US" dirty="0"/>
              <a:t>Partner </a:t>
            </a:r>
            <a:r>
              <a:rPr lang="en-US" dirty="0" err="1"/>
              <a:t>Programme</a:t>
            </a:r>
            <a:r>
              <a:rPr lang="en-US" dirty="0"/>
              <a:t> / Third-Party Provider Readiness</a:t>
            </a:r>
            <a:endParaRPr lang="en-GB" dirty="0"/>
          </a:p>
        </p:txBody>
      </p:sp>
      <p:sp>
        <p:nvSpPr>
          <p:cNvPr id="5" name="TextBox 4"/>
          <p:cNvSpPr txBox="1"/>
          <p:nvPr/>
        </p:nvSpPr>
        <p:spPr>
          <a:xfrm>
            <a:off x="143667" y="374179"/>
            <a:ext cx="7920880"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Arial" charset="0"/>
                <a:ea typeface="+mn-ea"/>
                <a:cs typeface="+mn-cs"/>
              </a:rPr>
              <a:t>Presentation will begin at 12:03GMT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charset="0"/>
                <a:ea typeface="+mn-ea"/>
                <a:cs typeface="+mn-cs"/>
              </a:rPr>
              <a:t>If you cannot hear us via WebEx / computer audio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charset="0"/>
                <a:ea typeface="+mn-ea"/>
                <a:cs typeface="+mn-cs"/>
              </a:rPr>
              <a:t>you may need to dial-in using a phone</a:t>
            </a:r>
          </a:p>
        </p:txBody>
      </p:sp>
    </p:spTree>
    <p:extLst>
      <p:ext uri="{BB962C8B-B14F-4D97-AF65-F5344CB8AC3E}">
        <p14:creationId xmlns:p14="http://schemas.microsoft.com/office/powerpoint/2010/main" val="306829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Key Levers</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aphicFrame>
        <p:nvGraphicFramePr>
          <p:cNvPr id="8" name="Content Placeholder 8">
            <a:extLst>
              <a:ext uri="{FF2B5EF4-FFF2-40B4-BE49-F238E27FC236}">
                <a16:creationId xmlns:a16="http://schemas.microsoft.com/office/drawing/2014/main" id="{F0327727-58EC-4696-8F37-B2FD45153A8D}"/>
              </a:ext>
            </a:extLst>
          </p:cNvPr>
          <p:cNvGraphicFramePr>
            <a:graphicFrameLocks/>
          </p:cNvGraphicFramePr>
          <p:nvPr>
            <p:extLst>
              <p:ext uri="{D42A27DB-BD31-4B8C-83A1-F6EECF244321}">
                <p14:modId xmlns:p14="http://schemas.microsoft.com/office/powerpoint/2010/main" val="940265707"/>
              </p:ext>
            </p:extLst>
          </p:nvPr>
        </p:nvGraphicFramePr>
        <p:xfrm>
          <a:off x="1713453" y="1194709"/>
          <a:ext cx="9048585" cy="4174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496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Challenges: Current State</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aphicFrame>
        <p:nvGraphicFramePr>
          <p:cNvPr id="8" name="Content Placeholder 3">
            <a:extLst>
              <a:ext uri="{FF2B5EF4-FFF2-40B4-BE49-F238E27FC236}">
                <a16:creationId xmlns:a16="http://schemas.microsoft.com/office/drawing/2014/main" id="{FEDE36B7-841C-4252-B508-FD9566233ADC}"/>
              </a:ext>
            </a:extLst>
          </p:cNvPr>
          <p:cNvGraphicFramePr>
            <a:graphicFrameLocks/>
          </p:cNvGraphicFramePr>
          <p:nvPr/>
        </p:nvGraphicFramePr>
        <p:xfrm>
          <a:off x="1833979" y="1612359"/>
          <a:ext cx="8761810" cy="3864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59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12B9F34F-1A38-4073-BD3A-ED789FE4A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5296020" y="2899109"/>
            <a:ext cx="2830752" cy="1043312"/>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BDC293E1-DDCE-4BDF-8A20-4A422F0F8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398" y="2900797"/>
            <a:ext cx="2830752" cy="1043312"/>
          </a:xfrm>
          <a:prstGeom prst="rect">
            <a:avLst/>
          </a:prstGeom>
        </p:spPr>
      </p:pic>
      <p:sp>
        <p:nvSpPr>
          <p:cNvPr id="42" name="TextBox 41"/>
          <p:cNvSpPr txBox="1"/>
          <p:nvPr/>
        </p:nvSpPr>
        <p:spPr>
          <a:xfrm>
            <a:off x="4679615" y="1395964"/>
            <a:ext cx="1803194" cy="473976"/>
          </a:xfrm>
          <a:prstGeom prst="rect">
            <a:avLst/>
          </a:prstGeom>
          <a:noFill/>
        </p:spPr>
        <p:txBody>
          <a:bodyPr wrap="square" rtlCol="0">
            <a:spAutoFit/>
          </a:bodyPr>
          <a:lstStyle/>
          <a:p>
            <a:pPr algn="ctr" defTabSz="303775" eaLnBrk="1" fontAlgn="auto" hangingPunct="1">
              <a:spcBef>
                <a:spcPts val="0"/>
              </a:spcBef>
              <a:spcAft>
                <a:spcPts val="0"/>
              </a:spcAft>
              <a:defRPr/>
            </a:pPr>
            <a:r>
              <a:rPr lang="en-US" sz="1240" b="1" i="1" dirty="0">
                <a:solidFill>
                  <a:srgbClr val="CCCCCC">
                    <a:lumMod val="50000"/>
                  </a:srgbClr>
                </a:solidFill>
                <a:latin typeface="Calibri"/>
                <a:ea typeface="Source Sans Pro" panose="020B0503030403020204" pitchFamily="34" charset="0"/>
              </a:rPr>
              <a:t>APIs</a:t>
            </a:r>
            <a:r>
              <a:rPr lang="en-US" sz="1240" i="1" dirty="0">
                <a:solidFill>
                  <a:srgbClr val="CCCCCC">
                    <a:lumMod val="50000"/>
                  </a:srgbClr>
                </a:solidFill>
                <a:latin typeface="Calibri"/>
                <a:ea typeface="Source Sans Pro" panose="020B0503030403020204" pitchFamily="34" charset="0"/>
              </a:rPr>
              <a:t> are the key enabler of digital economy</a:t>
            </a:r>
          </a:p>
        </p:txBody>
      </p:sp>
      <p:grpSp>
        <p:nvGrpSpPr>
          <p:cNvPr id="63" name="Group 62"/>
          <p:cNvGrpSpPr/>
          <p:nvPr/>
        </p:nvGrpSpPr>
        <p:grpSpPr>
          <a:xfrm>
            <a:off x="9451" y="1462645"/>
            <a:ext cx="10782448" cy="283154"/>
            <a:chOff x="290287" y="859174"/>
            <a:chExt cx="9144000" cy="319609"/>
          </a:xfrm>
        </p:grpSpPr>
        <p:sp>
          <p:nvSpPr>
            <p:cNvPr id="64" name="TextBox 63"/>
            <p:cNvSpPr txBox="1"/>
            <p:nvPr/>
          </p:nvSpPr>
          <p:spPr>
            <a:xfrm flipH="1">
              <a:off x="6353112" y="859174"/>
              <a:ext cx="3081175" cy="319609"/>
            </a:xfrm>
            <a:prstGeom prst="homePlate">
              <a:avLst/>
            </a:prstGeom>
            <a:gradFill flip="none" rotWithShape="1">
              <a:gsLst>
                <a:gs pos="0">
                  <a:sysClr val="window" lastClr="FFFFFF"/>
                </a:gs>
                <a:gs pos="40000">
                  <a:srgbClr val="1B8BA0"/>
                </a:gs>
              </a:gsLst>
              <a:lin ang="0" scaled="0"/>
              <a:tileRect/>
            </a:gradFill>
          </p:spPr>
          <p:txBody>
            <a:bodyPr wrap="square" lIns="159469" rtlCol="0">
              <a:spAutoFit/>
            </a:bodyPr>
            <a:lstStyle/>
            <a:p>
              <a:pPr defTabSz="303775" eaLnBrk="1" fontAlgn="auto" hangingPunct="1">
                <a:spcBef>
                  <a:spcPts val="0"/>
                </a:spcBef>
                <a:spcAft>
                  <a:spcPts val="0"/>
                </a:spcAft>
                <a:defRPr/>
              </a:pPr>
              <a:r>
                <a:rPr lang="en-CA" sz="1240" kern="0" dirty="0">
                  <a:solidFill>
                    <a:prstClr val="white"/>
                  </a:solidFill>
                  <a:latin typeface="Calibri"/>
                </a:rPr>
                <a:t>TECHNOLOGY DRIVERS</a:t>
              </a:r>
            </a:p>
          </p:txBody>
        </p:sp>
        <p:sp>
          <p:nvSpPr>
            <p:cNvPr id="65" name="TextBox 64"/>
            <p:cNvSpPr txBox="1"/>
            <p:nvPr/>
          </p:nvSpPr>
          <p:spPr>
            <a:xfrm>
              <a:off x="290287" y="859174"/>
              <a:ext cx="3570926" cy="319609"/>
            </a:xfrm>
            <a:prstGeom prst="homePlate">
              <a:avLst/>
            </a:prstGeom>
            <a:gradFill flip="none" rotWithShape="1">
              <a:gsLst>
                <a:gs pos="6000">
                  <a:sysClr val="window" lastClr="FFFFFF"/>
                </a:gs>
                <a:gs pos="57000">
                  <a:srgbClr val="7F993A">
                    <a:lumMod val="75000"/>
                  </a:srgbClr>
                </a:gs>
              </a:gsLst>
              <a:lin ang="0" scaled="0"/>
              <a:tileRect/>
            </a:gradFill>
          </p:spPr>
          <p:txBody>
            <a:bodyPr wrap="square" rIns="159469" rtlCol="0">
              <a:spAutoFit/>
            </a:bodyPr>
            <a:lstStyle>
              <a:defPPr>
                <a:defRPr lang="en-US"/>
              </a:defPPr>
              <a:lvl1pPr>
                <a:defRPr>
                  <a:solidFill>
                    <a:schemeClr val="bg1"/>
                  </a:solidFill>
                  <a:latin typeface="Arial Black" panose="020B0A04020102020204" pitchFamily="34" charset="0"/>
                </a:defRPr>
              </a:lvl1pPr>
            </a:lstStyle>
            <a:p>
              <a:pPr algn="r" defTabSz="303775" eaLnBrk="1" fontAlgn="auto" hangingPunct="1">
                <a:spcBef>
                  <a:spcPts val="0"/>
                </a:spcBef>
                <a:spcAft>
                  <a:spcPts val="0"/>
                </a:spcAft>
                <a:defRPr/>
              </a:pPr>
              <a:r>
                <a:rPr lang="en-CA" sz="1240" kern="0" dirty="0">
                  <a:solidFill>
                    <a:prstClr val="white"/>
                  </a:solidFill>
                  <a:latin typeface="Calibri"/>
                </a:rPr>
                <a:t>BUSINESS DRIVERS</a:t>
              </a:r>
            </a:p>
          </p:txBody>
        </p:sp>
      </p:grpSp>
      <p:sp>
        <p:nvSpPr>
          <p:cNvPr id="33" name="Title 1">
            <a:extLst>
              <a:ext uri="{FF2B5EF4-FFF2-40B4-BE49-F238E27FC236}">
                <a16:creationId xmlns:a16="http://schemas.microsoft.com/office/drawing/2014/main" id="{1089FD63-EC7B-407A-8D47-BE482278F326}"/>
              </a:ext>
            </a:extLst>
          </p:cNvPr>
          <p:cNvSpPr>
            <a:spLocks noGrp="1"/>
          </p:cNvSpPr>
          <p:nvPr>
            <p:ph type="title"/>
          </p:nvPr>
        </p:nvSpPr>
        <p:spPr>
          <a:xfrm>
            <a:off x="540068" y="243907"/>
            <a:ext cx="9721215" cy="1012627"/>
          </a:xfrm>
        </p:spPr>
        <p:txBody>
          <a:bodyPr anchor="t">
            <a:normAutofit/>
          </a:bodyPr>
          <a:lstStyle/>
          <a:p>
            <a:pPr algn="l"/>
            <a:r>
              <a:rPr lang="en-GB" sz="2481" b="1" spc="-18" dirty="0">
                <a:latin typeface="+mn-lt"/>
                <a:ea typeface="+mn-ea"/>
                <a:cs typeface="+mn-cs"/>
              </a:rPr>
              <a:t>Why</a:t>
            </a:r>
            <a:r>
              <a:rPr lang="en-GB" sz="2481" b="1" dirty="0">
                <a:solidFill>
                  <a:srgbClr val="009BBB"/>
                </a:solidFill>
                <a:latin typeface="Calibri" panose="020F0502020204030204" pitchFamily="34" charset="0"/>
                <a:cs typeface="Calibri" panose="020F0502020204030204" pitchFamily="34" charset="0"/>
              </a:rPr>
              <a:t> </a:t>
            </a:r>
            <a:r>
              <a:rPr lang="en-GB" sz="2481" b="1" spc="-18" dirty="0">
                <a:latin typeface="+mn-lt"/>
                <a:ea typeface="+mn-ea"/>
                <a:cs typeface="+mn-cs"/>
              </a:rPr>
              <a:t>Payment Initiation</a:t>
            </a:r>
          </a:p>
        </p:txBody>
      </p:sp>
      <p:pic>
        <p:nvPicPr>
          <p:cNvPr id="3" name="Picture 2" descr="A picture containing clock&#10;&#10;Description automatically generated">
            <a:extLst>
              <a:ext uri="{FF2B5EF4-FFF2-40B4-BE49-F238E27FC236}">
                <a16:creationId xmlns:a16="http://schemas.microsoft.com/office/drawing/2014/main" id="{AFB77FC4-0C3C-4558-A408-93C066769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050" y="2709201"/>
            <a:ext cx="1426502" cy="1426502"/>
          </a:xfrm>
          <a:prstGeom prst="rect">
            <a:avLst/>
          </a:prstGeom>
        </p:spPr>
      </p:pic>
      <p:graphicFrame>
        <p:nvGraphicFramePr>
          <p:cNvPr id="21" name="Diagram 20">
            <a:extLst>
              <a:ext uri="{FF2B5EF4-FFF2-40B4-BE49-F238E27FC236}">
                <a16:creationId xmlns:a16="http://schemas.microsoft.com/office/drawing/2014/main" id="{510E7A0F-E069-44ED-887F-F7F66F9C9D91}"/>
              </a:ext>
            </a:extLst>
          </p:cNvPr>
          <p:cNvGraphicFramePr/>
          <p:nvPr/>
        </p:nvGraphicFramePr>
        <p:xfrm>
          <a:off x="101936" y="1748233"/>
          <a:ext cx="3416862" cy="3767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2" name="Diagram 21">
            <a:extLst>
              <a:ext uri="{FF2B5EF4-FFF2-40B4-BE49-F238E27FC236}">
                <a16:creationId xmlns:a16="http://schemas.microsoft.com/office/drawing/2014/main" id="{BC8F2101-D534-4732-84BE-E43A027F6AEF}"/>
              </a:ext>
            </a:extLst>
          </p:cNvPr>
          <p:cNvGraphicFramePr/>
          <p:nvPr/>
        </p:nvGraphicFramePr>
        <p:xfrm>
          <a:off x="6582437" y="1890563"/>
          <a:ext cx="4918311" cy="32788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 name="Footer Placeholder 1">
            <a:extLst>
              <a:ext uri="{FF2B5EF4-FFF2-40B4-BE49-F238E27FC236}">
                <a16:creationId xmlns:a16="http://schemas.microsoft.com/office/drawing/2014/main" id="{80D1D3C2-A166-4F2F-A893-61E1328656CD}"/>
              </a:ext>
            </a:extLst>
          </p:cNvPr>
          <p:cNvSpPr>
            <a:spLocks noGrp="1"/>
          </p:cNvSpPr>
          <p:nvPr>
            <p:ph type="ftr" sz="quarter" idx="11"/>
          </p:nvPr>
        </p:nvSpPr>
        <p:spPr/>
        <p:txBody>
          <a:bodyPr/>
          <a:lstStyle/>
          <a:p>
            <a:r>
              <a:rPr lang="en-US"/>
              <a:t>Global webinar for third-party providers</a:t>
            </a:r>
          </a:p>
        </p:txBody>
      </p:sp>
    </p:spTree>
    <p:extLst>
      <p:ext uri="{BB962C8B-B14F-4D97-AF65-F5344CB8AC3E}">
        <p14:creationId xmlns:p14="http://schemas.microsoft.com/office/powerpoint/2010/main" val="376239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D076EFE-D798-C19C-AF06-2B3BAF87884B}"/>
              </a:ext>
            </a:extLst>
          </p:cNvPr>
          <p:cNvSpPr>
            <a:spLocks noGrp="1"/>
          </p:cNvSpPr>
          <p:nvPr>
            <p:ph type="body" sz="quarter" idx="13"/>
          </p:nvPr>
        </p:nvSpPr>
        <p:spPr/>
        <p:txBody>
          <a:bodyPr/>
          <a:lstStyle/>
          <a:p>
            <a:r>
              <a:rPr lang="en-GB" dirty="0"/>
              <a:t>Value Proposition</a:t>
            </a:r>
          </a:p>
        </p:txBody>
      </p:sp>
      <p:sp>
        <p:nvSpPr>
          <p:cNvPr id="7" name="Text Placeholder 6">
            <a:extLst>
              <a:ext uri="{FF2B5EF4-FFF2-40B4-BE49-F238E27FC236}">
                <a16:creationId xmlns:a16="http://schemas.microsoft.com/office/drawing/2014/main" id="{A2B6610E-94CE-2DD2-0BD1-424C1329A7EB}"/>
              </a:ext>
            </a:extLst>
          </p:cNvPr>
          <p:cNvSpPr>
            <a:spLocks noGrp="1"/>
          </p:cNvSpPr>
          <p:nvPr>
            <p:ph type="body" sz="quarter" idx="24"/>
          </p:nvPr>
        </p:nvSpPr>
        <p:spPr>
          <a:solidFill>
            <a:schemeClr val="accent1"/>
          </a:solidFill>
        </p:spPr>
        <p:txBody>
          <a:bodyPr vert="horz" lIns="180000" tIns="144000" rIns="159469" bIns="144000" rtlCol="0" anchor="t" anchorCtr="0">
            <a:noAutofit/>
          </a:bodyPr>
          <a:lstStyle/>
          <a:p>
            <a:r>
              <a:rPr lang="en-GB" dirty="0"/>
              <a:t>Corporates</a:t>
            </a:r>
          </a:p>
          <a:p>
            <a:endParaRPr lang="en-GB" dirty="0"/>
          </a:p>
          <a:p>
            <a:endParaRPr lang="en-GB" dirty="0"/>
          </a:p>
          <a:p>
            <a:br>
              <a:rPr lang="en-GB" dirty="0"/>
            </a:br>
            <a:endParaRPr lang="en-GB" dirty="0"/>
          </a:p>
          <a:p>
            <a:pPr lvl="1"/>
            <a:r>
              <a:rPr lang="en-GB" dirty="0"/>
              <a:t>A real-time interface to initiate payment initiation </a:t>
            </a:r>
          </a:p>
          <a:p>
            <a:pPr lvl="1"/>
            <a:r>
              <a:rPr lang="en-GB" dirty="0"/>
              <a:t>A standardised solution saving you significant costs and time in scaling it up to all your payment initiation need globally</a:t>
            </a:r>
          </a:p>
          <a:p>
            <a:pPr lvl="1"/>
            <a:r>
              <a:rPr lang="en-GB" dirty="0"/>
              <a:t>Enhanced data quality &amp; richness leading to instant and frictionless payment </a:t>
            </a:r>
          </a:p>
          <a:p>
            <a:pPr lvl="1"/>
            <a:r>
              <a:rPr lang="en-GB" dirty="0"/>
              <a:t>Single identity and connectivity</a:t>
            </a:r>
          </a:p>
          <a:p>
            <a:endParaRPr lang="en-GB" dirty="0"/>
          </a:p>
        </p:txBody>
      </p:sp>
      <p:sp>
        <p:nvSpPr>
          <p:cNvPr id="8" name="Text Placeholder 7">
            <a:extLst>
              <a:ext uri="{FF2B5EF4-FFF2-40B4-BE49-F238E27FC236}">
                <a16:creationId xmlns:a16="http://schemas.microsoft.com/office/drawing/2014/main" id="{F426BCC5-3F59-C970-E761-11B1105AA744}"/>
              </a:ext>
            </a:extLst>
          </p:cNvPr>
          <p:cNvSpPr>
            <a:spLocks noGrp="1"/>
          </p:cNvSpPr>
          <p:nvPr>
            <p:ph type="body" sz="quarter" idx="25"/>
          </p:nvPr>
        </p:nvSpPr>
        <p:spPr>
          <a:solidFill>
            <a:schemeClr val="tx1"/>
          </a:solidFill>
        </p:spPr>
        <p:txBody>
          <a:bodyPr/>
          <a:lstStyle/>
          <a:p>
            <a:r>
              <a:rPr lang="en-GB" dirty="0">
                <a:solidFill>
                  <a:schemeClr val="bg1"/>
                </a:solidFill>
              </a:rPr>
              <a:t>Banks</a:t>
            </a:r>
          </a:p>
          <a:p>
            <a:endParaRPr lang="en-GB" dirty="0">
              <a:solidFill>
                <a:schemeClr val="bg1"/>
              </a:solidFill>
            </a:endParaRPr>
          </a:p>
          <a:p>
            <a:endParaRPr lang="en-GB" dirty="0">
              <a:solidFill>
                <a:schemeClr val="bg1"/>
              </a:solidFill>
            </a:endParaRPr>
          </a:p>
          <a:p>
            <a:br>
              <a:rPr lang="en-GB" dirty="0">
                <a:solidFill>
                  <a:schemeClr val="bg1"/>
                </a:solidFill>
              </a:rPr>
            </a:br>
            <a:endParaRPr lang="en-GB" dirty="0">
              <a:solidFill>
                <a:schemeClr val="bg1"/>
              </a:solidFill>
            </a:endParaRPr>
          </a:p>
          <a:p>
            <a:pPr lvl="1"/>
            <a:r>
              <a:rPr lang="en-GB" dirty="0">
                <a:solidFill>
                  <a:schemeClr val="bg1"/>
                </a:solidFill>
              </a:rPr>
              <a:t>A new appealing and competitive offering to entice (new) corporates</a:t>
            </a:r>
          </a:p>
          <a:p>
            <a:pPr lvl="1"/>
            <a:r>
              <a:rPr lang="en-GB" dirty="0">
                <a:solidFill>
                  <a:schemeClr val="bg1"/>
                </a:solidFill>
              </a:rPr>
              <a:t>A standardised solution</a:t>
            </a:r>
          </a:p>
          <a:p>
            <a:pPr marL="553969" indent="-253146">
              <a:lnSpc>
                <a:spcPts val="1506"/>
              </a:lnSpc>
              <a:spcBef>
                <a:spcPts val="177"/>
              </a:spcBef>
              <a:buFont typeface="Wingdings" panose="05000000000000000000" pitchFamily="2" charset="2"/>
              <a:buChar char="§"/>
            </a:pPr>
            <a:r>
              <a:rPr lang="en-GB" b="0" dirty="0">
                <a:solidFill>
                  <a:schemeClr val="bg1"/>
                </a:solidFill>
              </a:rPr>
              <a:t>rapidly scalable to all your corporates and their TMS providers</a:t>
            </a:r>
          </a:p>
          <a:p>
            <a:pPr marL="553969" indent="-253146">
              <a:lnSpc>
                <a:spcPts val="1506"/>
              </a:lnSpc>
              <a:spcBef>
                <a:spcPts val="177"/>
              </a:spcBef>
              <a:buFont typeface="Wingdings" panose="05000000000000000000" pitchFamily="2" charset="2"/>
              <a:buChar char="§"/>
            </a:pPr>
            <a:r>
              <a:rPr lang="en-GB" b="0" dirty="0">
                <a:solidFill>
                  <a:schemeClr val="bg1"/>
                </a:solidFill>
              </a:rPr>
              <a:t>offering</a:t>
            </a:r>
            <a:r>
              <a:rPr lang="fr-BE" b="0" dirty="0">
                <a:solidFill>
                  <a:schemeClr val="bg1"/>
                </a:solidFill>
              </a:rPr>
              <a:t> </a:t>
            </a:r>
            <a:r>
              <a:rPr lang="en-GB" b="0" dirty="0">
                <a:solidFill>
                  <a:schemeClr val="bg1"/>
                </a:solidFill>
              </a:rPr>
              <a:t>significant efficiency enhancements</a:t>
            </a:r>
          </a:p>
          <a:p>
            <a:pPr lvl="1"/>
            <a:r>
              <a:rPr lang="en-GB" dirty="0">
                <a:solidFill>
                  <a:schemeClr val="bg1"/>
                </a:solidFill>
              </a:rPr>
              <a:t>Leveraging</a:t>
            </a:r>
            <a:r>
              <a:rPr lang="fr-BE" dirty="0">
                <a:solidFill>
                  <a:schemeClr val="bg1"/>
                </a:solidFill>
              </a:rPr>
              <a:t> </a:t>
            </a:r>
            <a:r>
              <a:rPr lang="en-GB" dirty="0">
                <a:solidFill>
                  <a:schemeClr val="bg1"/>
                </a:solidFill>
              </a:rPr>
              <a:t>your</a:t>
            </a:r>
            <a:r>
              <a:rPr lang="fr-BE" dirty="0">
                <a:solidFill>
                  <a:schemeClr val="bg1"/>
                </a:solidFill>
              </a:rPr>
              <a:t> </a:t>
            </a:r>
            <a:r>
              <a:rPr lang="en-GB" dirty="0">
                <a:solidFill>
                  <a:schemeClr val="bg1"/>
                </a:solidFill>
              </a:rPr>
              <a:t>existing</a:t>
            </a:r>
            <a:r>
              <a:rPr lang="fr-BE" dirty="0">
                <a:solidFill>
                  <a:schemeClr val="bg1"/>
                </a:solidFill>
              </a:rPr>
              <a:t> </a:t>
            </a:r>
            <a:r>
              <a:rPr lang="en-GB" dirty="0">
                <a:solidFill>
                  <a:schemeClr val="bg1"/>
                </a:solidFill>
              </a:rPr>
              <a:t>SWIFT</a:t>
            </a:r>
            <a:r>
              <a:rPr lang="fr-BE" dirty="0">
                <a:solidFill>
                  <a:schemeClr val="bg1"/>
                </a:solidFill>
              </a:rPr>
              <a:t> </a:t>
            </a:r>
            <a:r>
              <a:rPr lang="en-GB" dirty="0">
                <a:solidFill>
                  <a:schemeClr val="bg1"/>
                </a:solidFill>
              </a:rPr>
              <a:t>infrastructure</a:t>
            </a:r>
            <a:r>
              <a:rPr lang="fr-BE" dirty="0">
                <a:solidFill>
                  <a:schemeClr val="bg1"/>
                </a:solidFill>
              </a:rPr>
              <a:t> </a:t>
            </a:r>
            <a:r>
              <a:rPr lang="en-GB" dirty="0">
                <a:solidFill>
                  <a:schemeClr val="bg1"/>
                </a:solidFill>
              </a:rPr>
              <a:t>and</a:t>
            </a:r>
            <a:r>
              <a:rPr lang="fr-BE" dirty="0">
                <a:solidFill>
                  <a:schemeClr val="bg1"/>
                </a:solidFill>
              </a:rPr>
              <a:t> </a:t>
            </a:r>
            <a:r>
              <a:rPr lang="en-GB" dirty="0">
                <a:solidFill>
                  <a:schemeClr val="bg1"/>
                </a:solidFill>
              </a:rPr>
              <a:t>investment</a:t>
            </a:r>
            <a:r>
              <a:rPr lang="fr-BE" dirty="0">
                <a:solidFill>
                  <a:schemeClr val="bg1"/>
                </a:solidFill>
              </a:rPr>
              <a:t> </a:t>
            </a:r>
            <a:r>
              <a:rPr lang="en-GB" dirty="0">
                <a:solidFill>
                  <a:schemeClr val="bg1"/>
                </a:solidFill>
              </a:rPr>
              <a:t>in</a:t>
            </a:r>
            <a:r>
              <a:rPr lang="fr-BE" dirty="0">
                <a:solidFill>
                  <a:schemeClr val="bg1"/>
                </a:solidFill>
              </a:rPr>
              <a:t> </a:t>
            </a:r>
            <a:r>
              <a:rPr lang="en-GB" dirty="0">
                <a:solidFill>
                  <a:schemeClr val="bg1"/>
                </a:solidFill>
              </a:rPr>
              <a:t>APIs</a:t>
            </a:r>
          </a:p>
          <a:p>
            <a:pPr lvl="1"/>
            <a:endParaRPr lang="en-GB" dirty="0">
              <a:solidFill>
                <a:schemeClr val="bg1"/>
              </a:solidFill>
            </a:endParaRPr>
          </a:p>
        </p:txBody>
      </p:sp>
      <p:sp>
        <p:nvSpPr>
          <p:cNvPr id="9" name="Text Placeholder 8">
            <a:extLst>
              <a:ext uri="{FF2B5EF4-FFF2-40B4-BE49-F238E27FC236}">
                <a16:creationId xmlns:a16="http://schemas.microsoft.com/office/drawing/2014/main" id="{6249C103-9A47-3647-1A96-2A954FA21D36}"/>
              </a:ext>
            </a:extLst>
          </p:cNvPr>
          <p:cNvSpPr>
            <a:spLocks noGrp="1"/>
          </p:cNvSpPr>
          <p:nvPr>
            <p:ph type="body" sz="quarter" idx="26"/>
          </p:nvPr>
        </p:nvSpPr>
        <p:spPr>
          <a:solidFill>
            <a:srgbClr val="01A990"/>
          </a:solidFill>
        </p:spPr>
        <p:txBody>
          <a:bodyPr/>
          <a:lstStyle/>
          <a:p>
            <a:r>
              <a:rPr lang="en-GB" dirty="0">
                <a:solidFill>
                  <a:schemeClr val="bg1"/>
                </a:solidFill>
              </a:rPr>
              <a:t>Vendors</a:t>
            </a:r>
          </a:p>
          <a:p>
            <a:endParaRPr lang="en-GB" dirty="0">
              <a:solidFill>
                <a:schemeClr val="bg1"/>
              </a:solidFill>
            </a:endParaRPr>
          </a:p>
          <a:p>
            <a:endParaRPr lang="en-GB" dirty="0">
              <a:solidFill>
                <a:schemeClr val="bg1"/>
              </a:solidFill>
            </a:endParaRPr>
          </a:p>
          <a:p>
            <a:br>
              <a:rPr lang="en-GB" dirty="0">
                <a:solidFill>
                  <a:schemeClr val="bg1"/>
                </a:solidFill>
              </a:rPr>
            </a:br>
            <a:endParaRPr lang="en-GB" dirty="0">
              <a:solidFill>
                <a:schemeClr val="bg1"/>
              </a:solidFill>
            </a:endParaRPr>
          </a:p>
          <a:p>
            <a:pPr lvl="1"/>
            <a:r>
              <a:rPr lang="en-GB" dirty="0">
                <a:solidFill>
                  <a:schemeClr val="bg1"/>
                </a:solidFill>
              </a:rPr>
              <a:t>A significant efficiency enhancement thanks to</a:t>
            </a:r>
          </a:p>
          <a:p>
            <a:pPr marL="553969" indent="-253146">
              <a:lnSpc>
                <a:spcPts val="1506"/>
              </a:lnSpc>
              <a:spcBef>
                <a:spcPts val="177"/>
              </a:spcBef>
              <a:buFont typeface="Wingdings" panose="05000000000000000000" pitchFamily="2" charset="2"/>
              <a:buChar char="§"/>
            </a:pPr>
            <a:r>
              <a:rPr lang="en-GB" b="0" dirty="0">
                <a:solidFill>
                  <a:schemeClr val="bg1"/>
                </a:solidFill>
              </a:rPr>
              <a:t>The use of a single format across all banks globally</a:t>
            </a:r>
          </a:p>
          <a:p>
            <a:pPr marL="553969" indent="-253146">
              <a:lnSpc>
                <a:spcPts val="1506"/>
              </a:lnSpc>
              <a:spcBef>
                <a:spcPts val="177"/>
              </a:spcBef>
              <a:buFont typeface="Wingdings" panose="05000000000000000000" pitchFamily="2" charset="2"/>
              <a:buChar char="§"/>
            </a:pPr>
            <a:r>
              <a:rPr lang="en-GB" b="0" dirty="0">
                <a:solidFill>
                  <a:schemeClr val="bg1"/>
                </a:solidFill>
              </a:rPr>
              <a:t>The richness and specificity of data</a:t>
            </a:r>
          </a:p>
          <a:p>
            <a:pPr marL="553969" indent="-253146">
              <a:lnSpc>
                <a:spcPts val="1506"/>
              </a:lnSpc>
              <a:spcBef>
                <a:spcPts val="177"/>
              </a:spcBef>
              <a:buFont typeface="Wingdings" panose="05000000000000000000" pitchFamily="2" charset="2"/>
              <a:buChar char="§"/>
            </a:pPr>
            <a:r>
              <a:rPr lang="en-GB" b="0" dirty="0">
                <a:solidFill>
                  <a:schemeClr val="bg1"/>
                </a:solidFill>
              </a:rPr>
              <a:t>A single identity and connectivity</a:t>
            </a:r>
          </a:p>
          <a:p>
            <a:pPr lvl="1"/>
            <a:r>
              <a:rPr lang="en-GB" dirty="0">
                <a:solidFill>
                  <a:schemeClr val="bg1"/>
                </a:solidFill>
              </a:rPr>
              <a:t>The value and benefits of being labelled a SWIFT certified API partner</a:t>
            </a:r>
          </a:p>
          <a:p>
            <a:endParaRPr lang="en-GB" dirty="0">
              <a:solidFill>
                <a:schemeClr val="bg1"/>
              </a:solidFill>
            </a:endParaRPr>
          </a:p>
        </p:txBody>
      </p:sp>
      <p:sp>
        <p:nvSpPr>
          <p:cNvPr id="4" name="Footer Placeholder 3">
            <a:extLst>
              <a:ext uri="{FF2B5EF4-FFF2-40B4-BE49-F238E27FC236}">
                <a16:creationId xmlns:a16="http://schemas.microsoft.com/office/drawing/2014/main" id="{EC924EF2-56BD-DB4E-DC05-EAD5882E9945}"/>
              </a:ext>
            </a:extLst>
          </p:cNvPr>
          <p:cNvSpPr>
            <a:spLocks noGrp="1"/>
          </p:cNvSpPr>
          <p:nvPr>
            <p:ph type="ftr" sz="quarter" idx="28"/>
          </p:nvPr>
        </p:nvSpPr>
        <p:spPr/>
        <p:txBody>
          <a:bodyPr/>
          <a:lstStyle/>
          <a:p>
            <a:pPr defTabSz="810067" eaLnBrk="1" fontAlgn="auto" hangingPunct="1">
              <a:spcBef>
                <a:spcPts val="0"/>
              </a:spcBef>
              <a:spcAft>
                <a:spcPts val="0"/>
              </a:spcAft>
              <a:defRPr/>
            </a:pPr>
            <a:r>
              <a:rPr lang="en-US">
                <a:solidFill>
                  <a:srgbClr val="333D3E"/>
                </a:solidFill>
                <a:latin typeface="Arial Nova Light"/>
              </a:rPr>
              <a:t>Global webinar for third-party providers</a:t>
            </a:r>
            <a:endParaRPr lang="en-GB" dirty="0">
              <a:solidFill>
                <a:srgbClr val="333D3E"/>
              </a:solidFill>
              <a:latin typeface="Arial Nova Light"/>
            </a:endParaRPr>
          </a:p>
        </p:txBody>
      </p:sp>
      <p:cxnSp>
        <p:nvCxnSpPr>
          <p:cNvPr id="21" name="Straight Connector 20">
            <a:extLst>
              <a:ext uri="{FF2B5EF4-FFF2-40B4-BE49-F238E27FC236}">
                <a16:creationId xmlns:a16="http://schemas.microsoft.com/office/drawing/2014/main" id="{0138C2F4-88AA-CB3A-5977-F385C6C0109D}"/>
              </a:ext>
            </a:extLst>
          </p:cNvPr>
          <p:cNvCxnSpPr/>
          <p:nvPr/>
        </p:nvCxnSpPr>
        <p:spPr>
          <a:xfrm>
            <a:off x="4979397" y="3034256"/>
            <a:ext cx="2278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5DBCB7-0150-F9DA-3C7E-0260C4356178}"/>
              </a:ext>
            </a:extLst>
          </p:cNvPr>
          <p:cNvCxnSpPr/>
          <p:nvPr/>
        </p:nvCxnSpPr>
        <p:spPr>
          <a:xfrm>
            <a:off x="2011960" y="3034256"/>
            <a:ext cx="2278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BE67F3-0584-B19F-390A-E9790ADF9D34}"/>
              </a:ext>
            </a:extLst>
          </p:cNvPr>
          <p:cNvCxnSpPr/>
          <p:nvPr/>
        </p:nvCxnSpPr>
        <p:spPr>
          <a:xfrm>
            <a:off x="7984511" y="3034256"/>
            <a:ext cx="22784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C3100FBD-9028-4CED-9F29-F8F26D388D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77900" y="2374643"/>
            <a:ext cx="530700" cy="529436"/>
          </a:xfrm>
          <a:prstGeom prst="rect">
            <a:avLst/>
          </a:prstGeom>
        </p:spPr>
      </p:pic>
      <p:pic>
        <p:nvPicPr>
          <p:cNvPr id="17" name="Graphic 16">
            <a:extLst>
              <a:ext uri="{FF2B5EF4-FFF2-40B4-BE49-F238E27FC236}">
                <a16:creationId xmlns:a16="http://schemas.microsoft.com/office/drawing/2014/main" id="{B43F9408-7930-47D3-A8B2-61B066DF3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0464" y="2374643"/>
            <a:ext cx="530700" cy="529436"/>
          </a:xfrm>
          <a:prstGeom prst="rect">
            <a:avLst/>
          </a:prstGeom>
        </p:spPr>
      </p:pic>
      <p:pic>
        <p:nvPicPr>
          <p:cNvPr id="20" name="Graphic 19">
            <a:extLst>
              <a:ext uri="{FF2B5EF4-FFF2-40B4-BE49-F238E27FC236}">
                <a16:creationId xmlns:a16="http://schemas.microsoft.com/office/drawing/2014/main" id="{12EF3D59-4DD2-4AF4-8195-F166B6718B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3692" y="2374643"/>
            <a:ext cx="530700" cy="529436"/>
          </a:xfrm>
          <a:prstGeom prst="rect">
            <a:avLst/>
          </a:prstGeom>
        </p:spPr>
      </p:pic>
    </p:spTree>
    <p:extLst>
      <p:ext uri="{BB962C8B-B14F-4D97-AF65-F5344CB8AC3E}">
        <p14:creationId xmlns:p14="http://schemas.microsoft.com/office/powerpoint/2010/main" val="1019289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High-level Process Flow</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cxnSp>
        <p:nvCxnSpPr>
          <p:cNvPr id="35" name="Straight Connector 34">
            <a:extLst>
              <a:ext uri="{FF2B5EF4-FFF2-40B4-BE49-F238E27FC236}">
                <a16:creationId xmlns:a16="http://schemas.microsoft.com/office/drawing/2014/main" id="{5CA95FAF-C5E1-4293-B7DD-D586D6238068}"/>
              </a:ext>
            </a:extLst>
          </p:cNvPr>
          <p:cNvCxnSpPr/>
          <p:nvPr>
            <p:custDataLst>
              <p:tags r:id="rId1"/>
            </p:custDataLst>
          </p:nvPr>
        </p:nvCxnSpPr>
        <p:spPr bwMode="auto">
          <a:xfrm>
            <a:off x="3092939" y="1955679"/>
            <a:ext cx="4426741" cy="1"/>
          </a:xfrm>
          <a:prstGeom prst="line">
            <a:avLst/>
          </a:prstGeom>
          <a:solidFill>
            <a:srgbClr val="549E39"/>
          </a:solidFill>
          <a:ln w="19050" cap="flat" cmpd="sng" algn="ctr">
            <a:solidFill>
              <a:schemeClr val="tx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529833CA-58C2-4D72-8F91-812FF5BCE066}"/>
              </a:ext>
            </a:extLst>
          </p:cNvPr>
          <p:cNvSpPr txBox="1"/>
          <p:nvPr/>
        </p:nvSpPr>
        <p:spPr>
          <a:xfrm>
            <a:off x="3425243" y="1780289"/>
            <a:ext cx="2789570" cy="225318"/>
          </a:xfrm>
          <a:prstGeom prst="rect">
            <a:avLst/>
          </a:prstGeom>
          <a:noFill/>
          <a:ln w="19050">
            <a:noFill/>
          </a:ln>
        </p:spPr>
        <p:txBody>
          <a:bodyPr wrap="square" rtlCol="0">
            <a:spAutoFit/>
          </a:bodyPr>
          <a:lstStyle/>
          <a:p>
            <a:pPr defTabSz="742755">
              <a:defRPr/>
            </a:pPr>
            <a:r>
              <a:rPr lang="en-GB" sz="864" dirty="0">
                <a:solidFill>
                  <a:srgbClr val="333D3E"/>
                </a:solidFill>
              </a:rPr>
              <a:t>Customer Credit Transfer Initiation pain.001/MT 103</a:t>
            </a:r>
          </a:p>
        </p:txBody>
      </p:sp>
      <p:cxnSp>
        <p:nvCxnSpPr>
          <p:cNvPr id="37" name="Straight Connector 36">
            <a:extLst>
              <a:ext uri="{FF2B5EF4-FFF2-40B4-BE49-F238E27FC236}">
                <a16:creationId xmlns:a16="http://schemas.microsoft.com/office/drawing/2014/main" id="{CEB29DB0-B688-4526-943D-67DE956EA36C}"/>
              </a:ext>
            </a:extLst>
          </p:cNvPr>
          <p:cNvCxnSpPr/>
          <p:nvPr>
            <p:custDataLst>
              <p:tags r:id="rId2"/>
            </p:custDataLst>
          </p:nvPr>
        </p:nvCxnSpPr>
        <p:spPr bwMode="auto">
          <a:xfrm>
            <a:off x="3092939" y="2162627"/>
            <a:ext cx="4426741" cy="1"/>
          </a:xfrm>
          <a:prstGeom prst="line">
            <a:avLst/>
          </a:prstGeom>
          <a:solidFill>
            <a:srgbClr val="549E39"/>
          </a:solidFill>
          <a:ln w="19050" cap="flat" cmpd="sng" algn="ctr">
            <a:solidFill>
              <a:schemeClr val="tx1"/>
            </a:solidFill>
            <a:prstDash val="solid"/>
            <a:round/>
            <a:headEnd type="arrow" w="med" len="med"/>
            <a:tailEnd type="none" w="med" len="med"/>
          </a:ln>
          <a:effectLst/>
        </p:spPr>
      </p:cxnSp>
      <p:sp>
        <p:nvSpPr>
          <p:cNvPr id="38" name="TextBox 37">
            <a:extLst>
              <a:ext uri="{FF2B5EF4-FFF2-40B4-BE49-F238E27FC236}">
                <a16:creationId xmlns:a16="http://schemas.microsoft.com/office/drawing/2014/main" id="{C8CB5B24-A882-4BD2-8AEB-3B0766271FFF}"/>
              </a:ext>
            </a:extLst>
          </p:cNvPr>
          <p:cNvSpPr txBox="1"/>
          <p:nvPr/>
        </p:nvSpPr>
        <p:spPr>
          <a:xfrm>
            <a:off x="3425243" y="1988611"/>
            <a:ext cx="2069740" cy="225318"/>
          </a:xfrm>
          <a:prstGeom prst="rect">
            <a:avLst/>
          </a:prstGeom>
          <a:noFill/>
          <a:ln w="19050">
            <a:noFill/>
          </a:ln>
        </p:spPr>
        <p:txBody>
          <a:bodyPr wrap="square" rtlCol="0">
            <a:spAutoFit/>
          </a:bodyPr>
          <a:lstStyle/>
          <a:p>
            <a:pPr defTabSz="658179">
              <a:defRPr/>
            </a:pPr>
            <a:r>
              <a:rPr lang="en-GB" sz="864" dirty="0">
                <a:solidFill>
                  <a:srgbClr val="333D3E"/>
                </a:solidFill>
              </a:rPr>
              <a:t>Payment Status Report pain.002</a:t>
            </a:r>
          </a:p>
        </p:txBody>
      </p:sp>
      <p:cxnSp>
        <p:nvCxnSpPr>
          <p:cNvPr id="39" name="Straight Connector 38">
            <a:extLst>
              <a:ext uri="{FF2B5EF4-FFF2-40B4-BE49-F238E27FC236}">
                <a16:creationId xmlns:a16="http://schemas.microsoft.com/office/drawing/2014/main" id="{275B6531-B993-4F6F-85FD-6A0D25BF5F91}"/>
              </a:ext>
            </a:extLst>
          </p:cNvPr>
          <p:cNvCxnSpPr/>
          <p:nvPr>
            <p:custDataLst>
              <p:tags r:id="rId3"/>
            </p:custDataLst>
          </p:nvPr>
        </p:nvCxnSpPr>
        <p:spPr bwMode="auto">
          <a:xfrm>
            <a:off x="3092939" y="2376274"/>
            <a:ext cx="4426741" cy="1"/>
          </a:xfrm>
          <a:prstGeom prst="line">
            <a:avLst/>
          </a:prstGeom>
          <a:solidFill>
            <a:srgbClr val="549E39"/>
          </a:solidFill>
          <a:ln w="19050" cap="flat" cmpd="sng" algn="ctr">
            <a:solidFill>
              <a:schemeClr val="tx1"/>
            </a:solidFill>
            <a:prstDash val="solid"/>
            <a:round/>
            <a:headEnd type="arrow" w="med" len="med"/>
            <a:tailEnd type="none" w="med" len="med"/>
          </a:ln>
          <a:effectLst/>
        </p:spPr>
      </p:cxnSp>
      <p:sp>
        <p:nvSpPr>
          <p:cNvPr id="40" name="TextBox 39">
            <a:extLst>
              <a:ext uri="{FF2B5EF4-FFF2-40B4-BE49-F238E27FC236}">
                <a16:creationId xmlns:a16="http://schemas.microsoft.com/office/drawing/2014/main" id="{39A6DA98-8AEA-4189-975E-93647CEDD7B3}"/>
              </a:ext>
            </a:extLst>
          </p:cNvPr>
          <p:cNvSpPr txBox="1"/>
          <p:nvPr/>
        </p:nvSpPr>
        <p:spPr>
          <a:xfrm>
            <a:off x="3425243" y="2205010"/>
            <a:ext cx="4007847" cy="225318"/>
          </a:xfrm>
          <a:prstGeom prst="rect">
            <a:avLst/>
          </a:prstGeom>
          <a:noFill/>
          <a:ln w="19050">
            <a:noFill/>
          </a:ln>
        </p:spPr>
        <p:txBody>
          <a:bodyPr wrap="square" rtlCol="0">
            <a:spAutoFit/>
          </a:bodyPr>
          <a:lstStyle/>
          <a:p>
            <a:pPr defTabSz="658179">
              <a:defRPr/>
            </a:pPr>
            <a:r>
              <a:rPr lang="en-GB" sz="864" dirty="0">
                <a:solidFill>
                  <a:srgbClr val="333D3E"/>
                </a:solidFill>
              </a:rPr>
              <a:t>Cash Management Reporting camt.052 / camt.053 / camt.054</a:t>
            </a:r>
          </a:p>
        </p:txBody>
      </p:sp>
      <p:cxnSp>
        <p:nvCxnSpPr>
          <p:cNvPr id="41" name="Straight Connector 40">
            <a:extLst>
              <a:ext uri="{FF2B5EF4-FFF2-40B4-BE49-F238E27FC236}">
                <a16:creationId xmlns:a16="http://schemas.microsoft.com/office/drawing/2014/main" id="{5DBFAFC4-CE02-4E23-A6D6-0C20CA2C21A5}"/>
              </a:ext>
            </a:extLst>
          </p:cNvPr>
          <p:cNvCxnSpPr/>
          <p:nvPr>
            <p:custDataLst>
              <p:tags r:id="rId4"/>
            </p:custDataLst>
          </p:nvPr>
        </p:nvCxnSpPr>
        <p:spPr bwMode="auto">
          <a:xfrm>
            <a:off x="3153362" y="4375862"/>
            <a:ext cx="4426741" cy="1"/>
          </a:xfrm>
          <a:prstGeom prst="line">
            <a:avLst/>
          </a:prstGeom>
          <a:solidFill>
            <a:srgbClr val="549E39"/>
          </a:solidFill>
          <a:ln w="19050" cap="flat" cmpd="sng" algn="ctr">
            <a:solidFill>
              <a:schemeClr val="tx1"/>
            </a:solidFill>
            <a:prstDash val="solid"/>
            <a:round/>
            <a:headEnd type="none" w="med" len="med"/>
            <a:tailEnd type="arrow" w="med" len="med"/>
          </a:ln>
          <a:effectLst/>
        </p:spPr>
      </p:cxnSp>
      <p:sp>
        <p:nvSpPr>
          <p:cNvPr id="42" name="TextBox 41">
            <a:extLst>
              <a:ext uri="{FF2B5EF4-FFF2-40B4-BE49-F238E27FC236}">
                <a16:creationId xmlns:a16="http://schemas.microsoft.com/office/drawing/2014/main" id="{8F2D1A28-BF46-4AC3-A325-FF74D3ED8AB4}"/>
              </a:ext>
            </a:extLst>
          </p:cNvPr>
          <p:cNvSpPr txBox="1"/>
          <p:nvPr/>
        </p:nvSpPr>
        <p:spPr>
          <a:xfrm>
            <a:off x="3494202" y="4196621"/>
            <a:ext cx="2536932" cy="225318"/>
          </a:xfrm>
          <a:prstGeom prst="rect">
            <a:avLst/>
          </a:prstGeom>
          <a:noFill/>
          <a:ln w="19050">
            <a:noFill/>
          </a:ln>
        </p:spPr>
        <p:txBody>
          <a:bodyPr wrap="square" rtlCol="0">
            <a:spAutoFit/>
          </a:bodyPr>
          <a:lstStyle/>
          <a:p>
            <a:pPr defTabSz="742755">
              <a:defRPr/>
            </a:pPr>
            <a:r>
              <a:rPr lang="en-GB" sz="864" dirty="0">
                <a:solidFill>
                  <a:srgbClr val="333D3E"/>
                </a:solidFill>
              </a:rPr>
              <a:t>Customer Direct Debit pain.008</a:t>
            </a:r>
          </a:p>
        </p:txBody>
      </p:sp>
      <p:cxnSp>
        <p:nvCxnSpPr>
          <p:cNvPr id="43" name="Straight Connector 42">
            <a:extLst>
              <a:ext uri="{FF2B5EF4-FFF2-40B4-BE49-F238E27FC236}">
                <a16:creationId xmlns:a16="http://schemas.microsoft.com/office/drawing/2014/main" id="{694ED091-C771-4ABE-B586-607EF350F04B}"/>
              </a:ext>
            </a:extLst>
          </p:cNvPr>
          <p:cNvCxnSpPr/>
          <p:nvPr>
            <p:custDataLst>
              <p:tags r:id="rId5"/>
            </p:custDataLst>
          </p:nvPr>
        </p:nvCxnSpPr>
        <p:spPr bwMode="auto">
          <a:xfrm>
            <a:off x="3139924" y="4545739"/>
            <a:ext cx="4426741" cy="1"/>
          </a:xfrm>
          <a:prstGeom prst="line">
            <a:avLst/>
          </a:prstGeom>
          <a:solidFill>
            <a:srgbClr val="549E39"/>
          </a:solidFill>
          <a:ln w="19050" cap="flat" cmpd="sng" algn="ctr">
            <a:solidFill>
              <a:schemeClr val="tx1"/>
            </a:solidFill>
            <a:prstDash val="solid"/>
            <a:round/>
            <a:headEnd type="arrow" w="med" len="med"/>
            <a:tailEnd type="none" w="med" len="med"/>
          </a:ln>
          <a:effectLst/>
        </p:spPr>
      </p:cxnSp>
      <p:sp>
        <p:nvSpPr>
          <p:cNvPr id="44" name="TextBox 43">
            <a:extLst>
              <a:ext uri="{FF2B5EF4-FFF2-40B4-BE49-F238E27FC236}">
                <a16:creationId xmlns:a16="http://schemas.microsoft.com/office/drawing/2014/main" id="{ADDF18E7-D831-477C-8E0D-A7D225FBDBC4}"/>
              </a:ext>
            </a:extLst>
          </p:cNvPr>
          <p:cNvSpPr txBox="1"/>
          <p:nvPr/>
        </p:nvSpPr>
        <p:spPr>
          <a:xfrm>
            <a:off x="3494201" y="4369522"/>
            <a:ext cx="2069740" cy="225318"/>
          </a:xfrm>
          <a:prstGeom prst="rect">
            <a:avLst/>
          </a:prstGeom>
          <a:noFill/>
          <a:ln w="19050">
            <a:noFill/>
          </a:ln>
        </p:spPr>
        <p:txBody>
          <a:bodyPr wrap="square" rtlCol="0">
            <a:spAutoFit/>
          </a:bodyPr>
          <a:lstStyle/>
          <a:p>
            <a:pPr defTabSz="658179">
              <a:defRPr/>
            </a:pPr>
            <a:r>
              <a:rPr lang="en-GB" sz="864" dirty="0">
                <a:solidFill>
                  <a:srgbClr val="333D3E"/>
                </a:solidFill>
              </a:rPr>
              <a:t>Payment Status Report pain.002</a:t>
            </a:r>
          </a:p>
        </p:txBody>
      </p:sp>
      <p:cxnSp>
        <p:nvCxnSpPr>
          <p:cNvPr id="45" name="Straight Connector 44">
            <a:extLst>
              <a:ext uri="{FF2B5EF4-FFF2-40B4-BE49-F238E27FC236}">
                <a16:creationId xmlns:a16="http://schemas.microsoft.com/office/drawing/2014/main" id="{F1DA6141-3F26-4B30-9CB8-A599D3D49391}"/>
              </a:ext>
            </a:extLst>
          </p:cNvPr>
          <p:cNvCxnSpPr/>
          <p:nvPr>
            <p:custDataLst>
              <p:tags r:id="rId6"/>
            </p:custDataLst>
          </p:nvPr>
        </p:nvCxnSpPr>
        <p:spPr bwMode="auto">
          <a:xfrm>
            <a:off x="3153362" y="4748959"/>
            <a:ext cx="4426741" cy="1"/>
          </a:xfrm>
          <a:prstGeom prst="line">
            <a:avLst/>
          </a:prstGeom>
          <a:solidFill>
            <a:srgbClr val="549E39"/>
          </a:solidFill>
          <a:ln w="19050" cap="flat" cmpd="sng" algn="ctr">
            <a:solidFill>
              <a:schemeClr val="tx1"/>
            </a:solidFill>
            <a:prstDash val="solid"/>
            <a:round/>
            <a:headEnd type="arrow" w="med" len="med"/>
            <a:tailEnd type="none" w="med" len="med"/>
          </a:ln>
          <a:effectLst/>
        </p:spPr>
      </p:cxnSp>
      <p:sp>
        <p:nvSpPr>
          <p:cNvPr id="46" name="TextBox 45">
            <a:extLst>
              <a:ext uri="{FF2B5EF4-FFF2-40B4-BE49-F238E27FC236}">
                <a16:creationId xmlns:a16="http://schemas.microsoft.com/office/drawing/2014/main" id="{1EAB2EFD-40D5-4EF4-B876-5CCD2533E2E9}"/>
              </a:ext>
            </a:extLst>
          </p:cNvPr>
          <p:cNvSpPr txBox="1"/>
          <p:nvPr/>
        </p:nvSpPr>
        <p:spPr>
          <a:xfrm>
            <a:off x="3494202" y="4578792"/>
            <a:ext cx="3696050" cy="225318"/>
          </a:xfrm>
          <a:prstGeom prst="rect">
            <a:avLst/>
          </a:prstGeom>
          <a:noFill/>
          <a:ln w="19050">
            <a:noFill/>
          </a:ln>
        </p:spPr>
        <p:txBody>
          <a:bodyPr wrap="square" rtlCol="0">
            <a:spAutoFit/>
          </a:bodyPr>
          <a:lstStyle/>
          <a:p>
            <a:pPr defTabSz="658179">
              <a:defRPr/>
            </a:pPr>
            <a:r>
              <a:rPr lang="en-GB" sz="864" dirty="0">
                <a:solidFill>
                  <a:srgbClr val="333D3E"/>
                </a:solidFill>
              </a:rPr>
              <a:t>Cash Management Reporting camt.052 / camt.053 / camt.054</a:t>
            </a:r>
          </a:p>
        </p:txBody>
      </p:sp>
      <p:sp>
        <p:nvSpPr>
          <p:cNvPr id="47" name="Rectangle 46">
            <a:extLst>
              <a:ext uri="{FF2B5EF4-FFF2-40B4-BE49-F238E27FC236}">
                <a16:creationId xmlns:a16="http://schemas.microsoft.com/office/drawing/2014/main" id="{A00FB4CF-62C0-444D-A984-9DDD4778AA82}"/>
              </a:ext>
            </a:extLst>
          </p:cNvPr>
          <p:cNvSpPr/>
          <p:nvPr/>
        </p:nvSpPr>
        <p:spPr>
          <a:xfrm>
            <a:off x="2285782" y="2257503"/>
            <a:ext cx="692783" cy="392159"/>
          </a:xfrm>
          <a:prstGeom prst="rect">
            <a:avLst/>
          </a:prstGeom>
        </p:spPr>
        <p:txBody>
          <a:bodyPr wrap="square">
            <a:spAutoFit/>
          </a:bodyPr>
          <a:lstStyle/>
          <a:p>
            <a:pPr algn="ctr" defTabSz="742755" eaLnBrk="1" fontAlgn="auto" hangingPunct="1">
              <a:spcBef>
                <a:spcPts val="0"/>
              </a:spcBef>
              <a:spcAft>
                <a:spcPts val="0"/>
              </a:spcAft>
              <a:defRPr/>
            </a:pPr>
            <a:r>
              <a:rPr lang="en-US" sz="974" b="1" kern="0" dirty="0">
                <a:solidFill>
                  <a:srgbClr val="333D3E"/>
                </a:solidFill>
              </a:rPr>
              <a:t>Debtor</a:t>
            </a:r>
          </a:p>
          <a:p>
            <a:pPr algn="ctr" defTabSz="742755" eaLnBrk="1" fontAlgn="auto" hangingPunct="1">
              <a:spcBef>
                <a:spcPts val="0"/>
              </a:spcBef>
              <a:spcAft>
                <a:spcPts val="0"/>
              </a:spcAft>
              <a:defRPr/>
            </a:pPr>
            <a:r>
              <a:rPr lang="en-US" sz="974" b="1" kern="0" dirty="0">
                <a:solidFill>
                  <a:srgbClr val="333D3E"/>
                </a:solidFill>
              </a:rPr>
              <a:t>(Payer)</a:t>
            </a:r>
          </a:p>
        </p:txBody>
      </p:sp>
      <p:sp>
        <p:nvSpPr>
          <p:cNvPr id="48" name="Rectangle 47">
            <a:extLst>
              <a:ext uri="{FF2B5EF4-FFF2-40B4-BE49-F238E27FC236}">
                <a16:creationId xmlns:a16="http://schemas.microsoft.com/office/drawing/2014/main" id="{5A811BB4-019F-4D21-8294-74A9EDE4E72A}"/>
              </a:ext>
            </a:extLst>
          </p:cNvPr>
          <p:cNvSpPr/>
          <p:nvPr/>
        </p:nvSpPr>
        <p:spPr>
          <a:xfrm>
            <a:off x="2356585" y="4552083"/>
            <a:ext cx="754751" cy="392159"/>
          </a:xfrm>
          <a:prstGeom prst="rect">
            <a:avLst/>
          </a:prstGeom>
        </p:spPr>
        <p:txBody>
          <a:bodyPr wrap="square">
            <a:spAutoFit/>
          </a:bodyPr>
          <a:lstStyle/>
          <a:p>
            <a:pPr algn="ctr" defTabSz="742755" eaLnBrk="1" fontAlgn="auto" hangingPunct="1">
              <a:spcBef>
                <a:spcPts val="0"/>
              </a:spcBef>
              <a:spcAft>
                <a:spcPts val="0"/>
              </a:spcAft>
              <a:defRPr/>
            </a:pPr>
            <a:r>
              <a:rPr lang="en-US" sz="974" b="1" kern="0" dirty="0">
                <a:solidFill>
                  <a:srgbClr val="333D3E"/>
                </a:solidFill>
              </a:rPr>
              <a:t>Creditor</a:t>
            </a:r>
          </a:p>
          <a:p>
            <a:pPr algn="ctr" defTabSz="742755" eaLnBrk="1" fontAlgn="auto" hangingPunct="1">
              <a:spcBef>
                <a:spcPts val="0"/>
              </a:spcBef>
              <a:spcAft>
                <a:spcPts val="0"/>
              </a:spcAft>
              <a:defRPr/>
            </a:pPr>
            <a:r>
              <a:rPr lang="en-US" sz="974" b="1" kern="0" dirty="0">
                <a:solidFill>
                  <a:srgbClr val="333D3E"/>
                </a:solidFill>
              </a:rPr>
              <a:t>(Payee)</a:t>
            </a:r>
          </a:p>
        </p:txBody>
      </p:sp>
      <p:sp>
        <p:nvSpPr>
          <p:cNvPr id="49" name="Rectangle 48">
            <a:extLst>
              <a:ext uri="{FF2B5EF4-FFF2-40B4-BE49-F238E27FC236}">
                <a16:creationId xmlns:a16="http://schemas.microsoft.com/office/drawing/2014/main" id="{A9B29CBC-D2C8-4375-A7D6-B0C9B518C957}"/>
              </a:ext>
            </a:extLst>
          </p:cNvPr>
          <p:cNvSpPr/>
          <p:nvPr/>
        </p:nvSpPr>
        <p:spPr>
          <a:xfrm>
            <a:off x="7575822" y="2257502"/>
            <a:ext cx="988795" cy="542071"/>
          </a:xfrm>
          <a:prstGeom prst="rect">
            <a:avLst/>
          </a:prstGeom>
        </p:spPr>
        <p:txBody>
          <a:bodyPr wrap="square">
            <a:spAutoFit/>
          </a:bodyPr>
          <a:lstStyle/>
          <a:p>
            <a:pPr algn="ctr" defTabSz="742755" eaLnBrk="1" fontAlgn="auto" hangingPunct="1">
              <a:spcBef>
                <a:spcPts val="0"/>
              </a:spcBef>
              <a:spcAft>
                <a:spcPts val="0"/>
              </a:spcAft>
              <a:defRPr/>
            </a:pPr>
            <a:r>
              <a:rPr lang="en-US" sz="974" b="1" kern="0" dirty="0">
                <a:solidFill>
                  <a:srgbClr val="333D3E"/>
                </a:solidFill>
              </a:rPr>
              <a:t>Debtor Agent</a:t>
            </a:r>
          </a:p>
          <a:p>
            <a:pPr algn="ctr" defTabSz="742755" eaLnBrk="1" fontAlgn="auto" hangingPunct="1">
              <a:spcBef>
                <a:spcPts val="0"/>
              </a:spcBef>
              <a:spcAft>
                <a:spcPts val="0"/>
              </a:spcAft>
              <a:defRPr/>
            </a:pPr>
            <a:r>
              <a:rPr lang="en-US" sz="974" b="1" kern="0" dirty="0">
                <a:solidFill>
                  <a:srgbClr val="333D3E"/>
                </a:solidFill>
              </a:rPr>
              <a:t>(Payer’s Bank)</a:t>
            </a:r>
          </a:p>
        </p:txBody>
      </p:sp>
      <p:sp>
        <p:nvSpPr>
          <p:cNvPr id="50" name="Rectangle 49">
            <a:extLst>
              <a:ext uri="{FF2B5EF4-FFF2-40B4-BE49-F238E27FC236}">
                <a16:creationId xmlns:a16="http://schemas.microsoft.com/office/drawing/2014/main" id="{4BD252B8-DEC4-4CD3-9780-9ABB2CBD98C4}"/>
              </a:ext>
            </a:extLst>
          </p:cNvPr>
          <p:cNvSpPr/>
          <p:nvPr/>
        </p:nvSpPr>
        <p:spPr>
          <a:xfrm>
            <a:off x="7580104" y="4471863"/>
            <a:ext cx="1095456" cy="392159"/>
          </a:xfrm>
          <a:prstGeom prst="rect">
            <a:avLst/>
          </a:prstGeom>
        </p:spPr>
        <p:txBody>
          <a:bodyPr wrap="square">
            <a:spAutoFit/>
          </a:bodyPr>
          <a:lstStyle/>
          <a:p>
            <a:pPr algn="ctr" defTabSz="742755" eaLnBrk="1" fontAlgn="auto" hangingPunct="1">
              <a:spcBef>
                <a:spcPts val="0"/>
              </a:spcBef>
              <a:spcAft>
                <a:spcPts val="0"/>
              </a:spcAft>
              <a:defRPr/>
            </a:pPr>
            <a:r>
              <a:rPr lang="en-US" sz="974" b="1" kern="0" dirty="0">
                <a:solidFill>
                  <a:srgbClr val="333D3E"/>
                </a:solidFill>
              </a:rPr>
              <a:t>Creditor Agent</a:t>
            </a:r>
          </a:p>
          <a:p>
            <a:pPr algn="ctr" defTabSz="742755" eaLnBrk="1" fontAlgn="auto" hangingPunct="1">
              <a:spcBef>
                <a:spcPts val="0"/>
              </a:spcBef>
              <a:spcAft>
                <a:spcPts val="0"/>
              </a:spcAft>
              <a:defRPr/>
            </a:pPr>
            <a:r>
              <a:rPr lang="en-US" sz="974" b="1" kern="0" dirty="0">
                <a:solidFill>
                  <a:srgbClr val="333D3E"/>
                </a:solidFill>
              </a:rPr>
              <a:t>(Payee’s Bank)</a:t>
            </a:r>
          </a:p>
        </p:txBody>
      </p:sp>
      <p:cxnSp>
        <p:nvCxnSpPr>
          <p:cNvPr id="51" name="Straight Arrow Connector 50">
            <a:extLst>
              <a:ext uri="{FF2B5EF4-FFF2-40B4-BE49-F238E27FC236}">
                <a16:creationId xmlns:a16="http://schemas.microsoft.com/office/drawing/2014/main" id="{0A5DDF3D-EB27-4040-8812-6BAB021CE1FB}"/>
              </a:ext>
            </a:extLst>
          </p:cNvPr>
          <p:cNvCxnSpPr/>
          <p:nvPr/>
        </p:nvCxnSpPr>
        <p:spPr>
          <a:xfrm>
            <a:off x="8064971" y="2841023"/>
            <a:ext cx="0" cy="1146657"/>
          </a:xfrm>
          <a:prstGeom prst="straightConnector1">
            <a:avLst/>
          </a:prstGeom>
          <a:noFill/>
          <a:ln w="76200" cap="flat" cmpd="sng" algn="ctr">
            <a:solidFill>
              <a:schemeClr val="tx1"/>
            </a:solidFill>
            <a:prstDash val="solid"/>
            <a:miter lim="800000"/>
            <a:headEnd type="triangle"/>
            <a:tailEnd type="triangle"/>
          </a:ln>
          <a:effectLst/>
        </p:spPr>
      </p:cxnSp>
      <p:sp>
        <p:nvSpPr>
          <p:cNvPr id="52" name="Rectangle 51">
            <a:extLst>
              <a:ext uri="{FF2B5EF4-FFF2-40B4-BE49-F238E27FC236}">
                <a16:creationId xmlns:a16="http://schemas.microsoft.com/office/drawing/2014/main" id="{988FBAF9-7CD2-4863-93C4-DA1116A995AC}"/>
              </a:ext>
            </a:extLst>
          </p:cNvPr>
          <p:cNvSpPr/>
          <p:nvPr/>
        </p:nvSpPr>
        <p:spPr>
          <a:xfrm>
            <a:off x="7964089" y="3059707"/>
            <a:ext cx="988795" cy="491288"/>
          </a:xfrm>
          <a:prstGeom prst="rect">
            <a:avLst/>
          </a:prstGeom>
        </p:spPr>
        <p:txBody>
          <a:bodyPr wrap="square">
            <a:spAutoFit/>
          </a:bodyPr>
          <a:lstStyle/>
          <a:p>
            <a:pPr algn="ctr" defTabSz="742755" eaLnBrk="1" fontAlgn="auto" hangingPunct="1">
              <a:spcBef>
                <a:spcPts val="0"/>
              </a:spcBef>
              <a:spcAft>
                <a:spcPts val="0"/>
              </a:spcAft>
              <a:defRPr/>
            </a:pPr>
            <a:r>
              <a:rPr lang="en-US" sz="864" kern="0" dirty="0">
                <a:solidFill>
                  <a:srgbClr val="333D3E"/>
                </a:solidFill>
              </a:rPr>
              <a:t>Interbank Clearing &amp; Settlement</a:t>
            </a:r>
          </a:p>
        </p:txBody>
      </p:sp>
      <p:cxnSp>
        <p:nvCxnSpPr>
          <p:cNvPr id="55" name="Straight Connector 54">
            <a:extLst>
              <a:ext uri="{FF2B5EF4-FFF2-40B4-BE49-F238E27FC236}">
                <a16:creationId xmlns:a16="http://schemas.microsoft.com/office/drawing/2014/main" id="{95F29EB6-7F7E-4ADB-8542-52BA4DF5070F}"/>
              </a:ext>
            </a:extLst>
          </p:cNvPr>
          <p:cNvCxnSpPr/>
          <p:nvPr>
            <p:custDataLst>
              <p:tags r:id="rId7"/>
            </p:custDataLst>
          </p:nvPr>
        </p:nvCxnSpPr>
        <p:spPr bwMode="auto">
          <a:xfrm>
            <a:off x="3161891" y="4172453"/>
            <a:ext cx="4426741" cy="1"/>
          </a:xfrm>
          <a:prstGeom prst="line">
            <a:avLst/>
          </a:prstGeom>
          <a:solidFill>
            <a:srgbClr val="549E39"/>
          </a:solidFill>
          <a:ln w="19050" cap="flat" cmpd="sng" algn="ctr">
            <a:solidFill>
              <a:schemeClr val="tx1"/>
            </a:solidFill>
            <a:prstDash val="solid"/>
            <a:round/>
            <a:headEnd type="arrow" w="med" len="med"/>
            <a:tailEnd type="none" w="med" len="med"/>
          </a:ln>
          <a:effectLst/>
        </p:spPr>
      </p:cxnSp>
      <p:sp>
        <p:nvSpPr>
          <p:cNvPr id="56" name="TextBox 55">
            <a:extLst>
              <a:ext uri="{FF2B5EF4-FFF2-40B4-BE49-F238E27FC236}">
                <a16:creationId xmlns:a16="http://schemas.microsoft.com/office/drawing/2014/main" id="{35634CC7-CDC8-45CE-802F-CE085016ABB5}"/>
              </a:ext>
            </a:extLst>
          </p:cNvPr>
          <p:cNvSpPr txBox="1"/>
          <p:nvPr/>
        </p:nvSpPr>
        <p:spPr>
          <a:xfrm>
            <a:off x="3494202" y="4005313"/>
            <a:ext cx="2510194" cy="225318"/>
          </a:xfrm>
          <a:prstGeom prst="rect">
            <a:avLst/>
          </a:prstGeom>
          <a:noFill/>
          <a:ln w="19050">
            <a:noFill/>
          </a:ln>
        </p:spPr>
        <p:txBody>
          <a:bodyPr wrap="square" rtlCol="0">
            <a:spAutoFit/>
          </a:bodyPr>
          <a:lstStyle/>
          <a:p>
            <a:pPr defTabSz="658179">
              <a:defRPr/>
            </a:pPr>
            <a:r>
              <a:rPr lang="en-GB" sz="864" dirty="0">
                <a:solidFill>
                  <a:srgbClr val="333D3E"/>
                </a:solidFill>
              </a:rPr>
              <a:t>Request-to-Pay pain.013 / pain.014</a:t>
            </a:r>
          </a:p>
        </p:txBody>
      </p:sp>
      <p:pic>
        <p:nvPicPr>
          <p:cNvPr id="57" name="Graphic 56">
            <a:extLst>
              <a:ext uri="{FF2B5EF4-FFF2-40B4-BE49-F238E27FC236}">
                <a16:creationId xmlns:a16="http://schemas.microsoft.com/office/drawing/2014/main" id="{31892F03-0AAF-48AF-9994-15AC9AB185D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850842" y="1770132"/>
            <a:ext cx="478406" cy="478406"/>
          </a:xfrm>
          <a:prstGeom prst="rect">
            <a:avLst/>
          </a:prstGeom>
        </p:spPr>
      </p:pic>
      <p:pic>
        <p:nvPicPr>
          <p:cNvPr id="58" name="Graphic 57">
            <a:extLst>
              <a:ext uri="{FF2B5EF4-FFF2-40B4-BE49-F238E27FC236}">
                <a16:creationId xmlns:a16="http://schemas.microsoft.com/office/drawing/2014/main" id="{91F5E73D-712C-462B-913F-2B473D4A247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850842" y="3987680"/>
            <a:ext cx="478406" cy="478406"/>
          </a:xfrm>
          <a:prstGeom prst="rect">
            <a:avLst/>
          </a:prstGeom>
        </p:spPr>
      </p:pic>
      <p:pic>
        <p:nvPicPr>
          <p:cNvPr id="59" name="Graphic 58">
            <a:extLst>
              <a:ext uri="{FF2B5EF4-FFF2-40B4-BE49-F238E27FC236}">
                <a16:creationId xmlns:a16="http://schemas.microsoft.com/office/drawing/2014/main" id="{4ACE8634-D3FC-442F-A926-F77B37F699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411719" y="1688306"/>
            <a:ext cx="478406" cy="478406"/>
          </a:xfrm>
          <a:prstGeom prst="rect">
            <a:avLst/>
          </a:prstGeom>
        </p:spPr>
      </p:pic>
      <p:pic>
        <p:nvPicPr>
          <p:cNvPr id="60" name="Graphic 59">
            <a:extLst>
              <a:ext uri="{FF2B5EF4-FFF2-40B4-BE49-F238E27FC236}">
                <a16:creationId xmlns:a16="http://schemas.microsoft.com/office/drawing/2014/main" id="{0ADADFD2-01E2-4E61-BE40-9B4BD9A42C8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411714" y="4069506"/>
            <a:ext cx="478406" cy="478406"/>
          </a:xfrm>
          <a:prstGeom prst="rect">
            <a:avLst/>
          </a:prstGeom>
        </p:spPr>
      </p:pic>
    </p:spTree>
    <p:extLst>
      <p:ext uri="{BB962C8B-B14F-4D97-AF65-F5344CB8AC3E}">
        <p14:creationId xmlns:p14="http://schemas.microsoft.com/office/powerpoint/2010/main" val="176314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Customer Credit Transfer: Payment Initiation</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cxnSp>
        <p:nvCxnSpPr>
          <p:cNvPr id="10" name="Straight Connector 9">
            <a:extLst>
              <a:ext uri="{FF2B5EF4-FFF2-40B4-BE49-F238E27FC236}">
                <a16:creationId xmlns:a16="http://schemas.microsoft.com/office/drawing/2014/main" id="{0C597938-EE84-4464-B7B2-85E9561798AC}"/>
              </a:ext>
            </a:extLst>
          </p:cNvPr>
          <p:cNvCxnSpPr/>
          <p:nvPr>
            <p:custDataLst>
              <p:tags r:id="rId1"/>
            </p:custDataLst>
          </p:nvPr>
        </p:nvCxnSpPr>
        <p:spPr bwMode="auto">
          <a:xfrm>
            <a:off x="2359512" y="2038007"/>
            <a:ext cx="2399265" cy="20548"/>
          </a:xfrm>
          <a:prstGeom prst="line">
            <a:avLst/>
          </a:prstGeom>
          <a:solidFill>
            <a:srgbClr val="065C53"/>
          </a:solidFill>
          <a:ln w="57150" cap="flat" cmpd="sng" algn="ctr">
            <a:solidFill>
              <a:srgbClr val="0070C0"/>
            </a:solidFill>
            <a:prstDash val="solid"/>
            <a:round/>
            <a:headEnd type="none" w="med" len="med"/>
            <a:tailEnd type="triangle" w="med" len="med"/>
          </a:ln>
          <a:effectLst/>
        </p:spPr>
      </p:cxnSp>
      <p:sp>
        <p:nvSpPr>
          <p:cNvPr id="68" name="TextBox 67">
            <a:extLst>
              <a:ext uri="{FF2B5EF4-FFF2-40B4-BE49-F238E27FC236}">
                <a16:creationId xmlns:a16="http://schemas.microsoft.com/office/drawing/2014/main" id="{5EB44DA9-F59B-465D-AEE6-97BB84952C4E}"/>
              </a:ext>
            </a:extLst>
          </p:cNvPr>
          <p:cNvSpPr txBox="1"/>
          <p:nvPr/>
        </p:nvSpPr>
        <p:spPr>
          <a:xfrm>
            <a:off x="2890548" y="1924415"/>
            <a:ext cx="1263487" cy="242246"/>
          </a:xfrm>
          <a:prstGeom prst="rect">
            <a:avLst/>
          </a:prstGeom>
          <a:solidFill>
            <a:sysClr val="window" lastClr="FFFFFF"/>
          </a:solidFill>
          <a:ln w="19050">
            <a:solidFill>
              <a:srgbClr val="0070C0"/>
            </a:solidFill>
          </a:ln>
        </p:spPr>
        <p:txBody>
          <a:bodyPr wrap="none" rtlCol="0">
            <a:spAutoFit/>
          </a:bodyPr>
          <a:lstStyle/>
          <a:p>
            <a:pPr defTabSz="742776">
              <a:defRPr/>
            </a:pPr>
            <a:r>
              <a:rPr lang="en-GB" sz="974" b="1" kern="0" dirty="0">
                <a:solidFill>
                  <a:srgbClr val="0070C0"/>
                </a:solidFill>
              </a:rPr>
              <a:t>Payment Initiation</a:t>
            </a:r>
          </a:p>
        </p:txBody>
      </p:sp>
      <p:sp>
        <p:nvSpPr>
          <p:cNvPr id="82" name="TextBox 81">
            <a:extLst>
              <a:ext uri="{FF2B5EF4-FFF2-40B4-BE49-F238E27FC236}">
                <a16:creationId xmlns:a16="http://schemas.microsoft.com/office/drawing/2014/main" id="{071210EF-A993-47AB-A89A-90E9E3429015}"/>
              </a:ext>
            </a:extLst>
          </p:cNvPr>
          <p:cNvSpPr txBox="1"/>
          <p:nvPr/>
        </p:nvSpPr>
        <p:spPr>
          <a:xfrm>
            <a:off x="4592687" y="2570085"/>
            <a:ext cx="976167" cy="207749"/>
          </a:xfrm>
          <a:prstGeom prst="rect">
            <a:avLst/>
          </a:prstGeom>
          <a:noFill/>
        </p:spPr>
        <p:txBody>
          <a:bodyPr wrap="square" rtlCol="0">
            <a:spAutoFit/>
          </a:bodyPr>
          <a:lstStyle/>
          <a:p>
            <a:pPr defTabSz="742776">
              <a:lnSpc>
                <a:spcPts val="897"/>
              </a:lnSpc>
              <a:defRPr/>
            </a:pPr>
            <a:r>
              <a:rPr lang="en-GB" sz="886" dirty="0">
                <a:solidFill>
                  <a:prstClr val="black"/>
                </a:solidFill>
              </a:rPr>
              <a:t>Debtor Agent</a:t>
            </a:r>
          </a:p>
        </p:txBody>
      </p:sp>
      <p:cxnSp>
        <p:nvCxnSpPr>
          <p:cNvPr id="83" name="Straight Connector 82">
            <a:extLst>
              <a:ext uri="{FF2B5EF4-FFF2-40B4-BE49-F238E27FC236}">
                <a16:creationId xmlns:a16="http://schemas.microsoft.com/office/drawing/2014/main" id="{207B0E82-08C9-4AF8-82B0-24BF96EF981E}"/>
              </a:ext>
            </a:extLst>
          </p:cNvPr>
          <p:cNvCxnSpPr/>
          <p:nvPr>
            <p:custDataLst>
              <p:tags r:id="rId2"/>
            </p:custDataLst>
          </p:nvPr>
        </p:nvCxnSpPr>
        <p:spPr bwMode="auto">
          <a:xfrm>
            <a:off x="2427892" y="2373114"/>
            <a:ext cx="2334378" cy="9104"/>
          </a:xfrm>
          <a:prstGeom prst="line">
            <a:avLst/>
          </a:prstGeom>
          <a:solidFill>
            <a:srgbClr val="065C53"/>
          </a:solidFill>
          <a:ln w="57150" cap="flat" cmpd="sng" algn="ctr">
            <a:solidFill>
              <a:srgbClr val="0070C0"/>
            </a:solidFill>
            <a:prstDash val="solid"/>
            <a:round/>
            <a:headEnd type="triangle" w="med" len="med"/>
            <a:tailEnd type="none" w="med" len="med"/>
          </a:ln>
          <a:effectLst/>
        </p:spPr>
      </p:cxnSp>
      <p:sp>
        <p:nvSpPr>
          <p:cNvPr id="84" name="TextBox 83">
            <a:extLst>
              <a:ext uri="{FF2B5EF4-FFF2-40B4-BE49-F238E27FC236}">
                <a16:creationId xmlns:a16="http://schemas.microsoft.com/office/drawing/2014/main" id="{B678B84F-D939-45D8-8080-764FFE0A82E2}"/>
              </a:ext>
            </a:extLst>
          </p:cNvPr>
          <p:cNvSpPr txBox="1"/>
          <p:nvPr/>
        </p:nvSpPr>
        <p:spPr>
          <a:xfrm>
            <a:off x="2896145" y="2251567"/>
            <a:ext cx="1290738" cy="242246"/>
          </a:xfrm>
          <a:prstGeom prst="rect">
            <a:avLst/>
          </a:prstGeom>
          <a:solidFill>
            <a:sysClr val="window" lastClr="FFFFFF"/>
          </a:solidFill>
          <a:ln w="19050">
            <a:solidFill>
              <a:srgbClr val="0070C0"/>
            </a:solidFill>
          </a:ln>
        </p:spPr>
        <p:txBody>
          <a:bodyPr wrap="none" rtlCol="0">
            <a:spAutoFit/>
          </a:bodyPr>
          <a:lstStyle/>
          <a:p>
            <a:pPr defTabSz="742776">
              <a:defRPr/>
            </a:pPr>
            <a:r>
              <a:rPr lang="en-GB" sz="974" b="1" kern="0" dirty="0">
                <a:solidFill>
                  <a:srgbClr val="0070C0"/>
                </a:solidFill>
              </a:rPr>
              <a:t>Status Notification</a:t>
            </a:r>
          </a:p>
        </p:txBody>
      </p:sp>
      <p:sp>
        <p:nvSpPr>
          <p:cNvPr id="89" name="TextBox 88">
            <a:extLst>
              <a:ext uri="{FF2B5EF4-FFF2-40B4-BE49-F238E27FC236}">
                <a16:creationId xmlns:a16="http://schemas.microsoft.com/office/drawing/2014/main" id="{07362118-A61C-430E-B093-FF24ACA71FBE}"/>
              </a:ext>
            </a:extLst>
          </p:cNvPr>
          <p:cNvSpPr txBox="1"/>
          <p:nvPr/>
        </p:nvSpPr>
        <p:spPr>
          <a:xfrm>
            <a:off x="7100668" y="2587359"/>
            <a:ext cx="976167" cy="207749"/>
          </a:xfrm>
          <a:prstGeom prst="rect">
            <a:avLst/>
          </a:prstGeom>
          <a:noFill/>
        </p:spPr>
        <p:txBody>
          <a:bodyPr wrap="square" rtlCol="0">
            <a:spAutoFit/>
          </a:bodyPr>
          <a:lstStyle/>
          <a:p>
            <a:pPr defTabSz="742776">
              <a:lnSpc>
                <a:spcPts val="897"/>
              </a:lnSpc>
              <a:defRPr/>
            </a:pPr>
            <a:r>
              <a:rPr lang="en-GB" sz="886" dirty="0">
                <a:solidFill>
                  <a:prstClr val="black"/>
                </a:solidFill>
              </a:rPr>
              <a:t>Creditor Agent</a:t>
            </a:r>
          </a:p>
        </p:txBody>
      </p:sp>
      <p:sp>
        <p:nvSpPr>
          <p:cNvPr id="91" name="TextBox 90">
            <a:extLst>
              <a:ext uri="{FF2B5EF4-FFF2-40B4-BE49-F238E27FC236}">
                <a16:creationId xmlns:a16="http://schemas.microsoft.com/office/drawing/2014/main" id="{C059ACCA-0A74-4421-B501-8A1FB87A8D95}"/>
              </a:ext>
            </a:extLst>
          </p:cNvPr>
          <p:cNvSpPr txBox="1"/>
          <p:nvPr/>
        </p:nvSpPr>
        <p:spPr>
          <a:xfrm>
            <a:off x="9597037" y="2562791"/>
            <a:ext cx="621748" cy="207749"/>
          </a:xfrm>
          <a:prstGeom prst="rect">
            <a:avLst/>
          </a:prstGeom>
          <a:noFill/>
        </p:spPr>
        <p:txBody>
          <a:bodyPr wrap="square" rtlCol="0">
            <a:spAutoFit/>
          </a:bodyPr>
          <a:lstStyle/>
          <a:p>
            <a:pPr defTabSz="742776">
              <a:lnSpc>
                <a:spcPts val="897"/>
              </a:lnSpc>
              <a:defRPr/>
            </a:pPr>
            <a:r>
              <a:rPr lang="en-GB" sz="886" dirty="0">
                <a:solidFill>
                  <a:prstClr val="black"/>
                </a:solidFill>
              </a:rPr>
              <a:t>Creditor</a:t>
            </a:r>
          </a:p>
        </p:txBody>
      </p:sp>
      <p:sp>
        <p:nvSpPr>
          <p:cNvPr id="99" name="TextBox 98">
            <a:extLst>
              <a:ext uri="{FF2B5EF4-FFF2-40B4-BE49-F238E27FC236}">
                <a16:creationId xmlns:a16="http://schemas.microsoft.com/office/drawing/2014/main" id="{0535C9FF-6B00-4DE7-9F54-78FED594E15B}"/>
              </a:ext>
            </a:extLst>
          </p:cNvPr>
          <p:cNvSpPr txBox="1"/>
          <p:nvPr/>
        </p:nvSpPr>
        <p:spPr>
          <a:xfrm>
            <a:off x="1890167" y="2596093"/>
            <a:ext cx="562975" cy="229935"/>
          </a:xfrm>
          <a:prstGeom prst="rect">
            <a:avLst/>
          </a:prstGeom>
          <a:noFill/>
        </p:spPr>
        <p:txBody>
          <a:bodyPr wrap="none" rtlCol="0">
            <a:spAutoFit/>
          </a:bodyPr>
          <a:lstStyle/>
          <a:p>
            <a:pPr defTabSz="742776">
              <a:defRPr/>
            </a:pPr>
            <a:r>
              <a:rPr lang="en-GB" sz="894" dirty="0">
                <a:solidFill>
                  <a:prstClr val="black"/>
                </a:solidFill>
              </a:rPr>
              <a:t> Debtor</a:t>
            </a:r>
          </a:p>
        </p:txBody>
      </p:sp>
      <p:cxnSp>
        <p:nvCxnSpPr>
          <p:cNvPr id="102" name="Straight Connector 101">
            <a:extLst>
              <a:ext uri="{FF2B5EF4-FFF2-40B4-BE49-F238E27FC236}">
                <a16:creationId xmlns:a16="http://schemas.microsoft.com/office/drawing/2014/main" id="{4D94F18D-C53E-4B2D-B418-A5A9BF37645F}"/>
              </a:ext>
            </a:extLst>
          </p:cNvPr>
          <p:cNvCxnSpPr>
            <a:cxnSpLocks/>
          </p:cNvCxnSpPr>
          <p:nvPr>
            <p:custDataLst>
              <p:tags r:id="rId3"/>
            </p:custDataLst>
          </p:nvPr>
        </p:nvCxnSpPr>
        <p:spPr bwMode="auto">
          <a:xfrm>
            <a:off x="5299232" y="2219551"/>
            <a:ext cx="2007999" cy="12612"/>
          </a:xfrm>
          <a:prstGeom prst="line">
            <a:avLst/>
          </a:prstGeom>
          <a:solidFill>
            <a:srgbClr val="065C53"/>
          </a:solidFill>
          <a:ln w="57150" cap="flat" cmpd="sng" algn="ctr">
            <a:solidFill>
              <a:srgbClr val="0070C0"/>
            </a:solidFill>
            <a:prstDash val="solid"/>
            <a:round/>
            <a:headEnd type="none" w="med" len="med"/>
            <a:tailEnd type="triangle" w="med" len="med"/>
          </a:ln>
          <a:effectLst/>
        </p:spPr>
      </p:cxnSp>
      <p:sp>
        <p:nvSpPr>
          <p:cNvPr id="103" name="TextBox 102">
            <a:extLst>
              <a:ext uri="{FF2B5EF4-FFF2-40B4-BE49-F238E27FC236}">
                <a16:creationId xmlns:a16="http://schemas.microsoft.com/office/drawing/2014/main" id="{AA4DC8BD-39A6-4186-8D5E-B7FD78B728CB}"/>
              </a:ext>
            </a:extLst>
          </p:cNvPr>
          <p:cNvSpPr txBox="1"/>
          <p:nvPr/>
        </p:nvSpPr>
        <p:spPr>
          <a:xfrm>
            <a:off x="5571366" y="2098004"/>
            <a:ext cx="1483098" cy="242246"/>
          </a:xfrm>
          <a:prstGeom prst="rect">
            <a:avLst/>
          </a:prstGeom>
          <a:solidFill>
            <a:sysClr val="window" lastClr="FFFFFF"/>
          </a:solidFill>
          <a:ln w="19050">
            <a:solidFill>
              <a:srgbClr val="0070C0"/>
            </a:solidFill>
          </a:ln>
        </p:spPr>
        <p:txBody>
          <a:bodyPr wrap="none" rtlCol="0">
            <a:spAutoFit/>
          </a:bodyPr>
          <a:lstStyle/>
          <a:p>
            <a:pPr defTabSz="742776">
              <a:defRPr/>
            </a:pPr>
            <a:r>
              <a:rPr lang="en-GB" sz="974" b="1" kern="0" dirty="0">
                <a:solidFill>
                  <a:srgbClr val="0070C0"/>
                </a:solidFill>
              </a:rPr>
              <a:t>Clearing &amp; Settlement</a:t>
            </a:r>
          </a:p>
        </p:txBody>
      </p:sp>
      <p:cxnSp>
        <p:nvCxnSpPr>
          <p:cNvPr id="104" name="Straight Connector 103">
            <a:extLst>
              <a:ext uri="{FF2B5EF4-FFF2-40B4-BE49-F238E27FC236}">
                <a16:creationId xmlns:a16="http://schemas.microsoft.com/office/drawing/2014/main" id="{528FF64F-7F27-4A62-BE1B-80CEB516B2AF}"/>
              </a:ext>
            </a:extLst>
          </p:cNvPr>
          <p:cNvCxnSpPr>
            <a:cxnSpLocks/>
          </p:cNvCxnSpPr>
          <p:nvPr>
            <p:custDataLst>
              <p:tags r:id="rId4"/>
            </p:custDataLst>
          </p:nvPr>
        </p:nvCxnSpPr>
        <p:spPr bwMode="auto">
          <a:xfrm>
            <a:off x="7877827" y="2233509"/>
            <a:ext cx="1664498" cy="9252"/>
          </a:xfrm>
          <a:prstGeom prst="line">
            <a:avLst/>
          </a:prstGeom>
          <a:solidFill>
            <a:srgbClr val="065C53"/>
          </a:solidFill>
          <a:ln w="57150" cap="flat" cmpd="sng" algn="ctr">
            <a:solidFill>
              <a:srgbClr val="0070C0"/>
            </a:solidFill>
            <a:prstDash val="solid"/>
            <a:round/>
            <a:headEnd type="none" w="med" len="med"/>
            <a:tailEnd type="triangle" w="med" len="med"/>
          </a:ln>
          <a:effectLst/>
        </p:spPr>
      </p:cxnSp>
      <p:sp>
        <p:nvSpPr>
          <p:cNvPr id="105" name="TextBox 104">
            <a:extLst>
              <a:ext uri="{FF2B5EF4-FFF2-40B4-BE49-F238E27FC236}">
                <a16:creationId xmlns:a16="http://schemas.microsoft.com/office/drawing/2014/main" id="{C5CD1F89-9766-49CA-8152-DF408E54CFBE}"/>
              </a:ext>
            </a:extLst>
          </p:cNvPr>
          <p:cNvSpPr txBox="1"/>
          <p:nvPr/>
        </p:nvSpPr>
        <p:spPr>
          <a:xfrm>
            <a:off x="8042697" y="2111961"/>
            <a:ext cx="1290738" cy="242246"/>
          </a:xfrm>
          <a:prstGeom prst="rect">
            <a:avLst/>
          </a:prstGeom>
          <a:solidFill>
            <a:sysClr val="window" lastClr="FFFFFF"/>
          </a:solidFill>
          <a:ln w="19050">
            <a:solidFill>
              <a:srgbClr val="0070C0"/>
            </a:solidFill>
          </a:ln>
        </p:spPr>
        <p:txBody>
          <a:bodyPr wrap="none" rtlCol="0">
            <a:spAutoFit/>
          </a:bodyPr>
          <a:lstStyle/>
          <a:p>
            <a:pPr defTabSz="742776">
              <a:defRPr/>
            </a:pPr>
            <a:r>
              <a:rPr lang="en-GB" sz="974" b="1" kern="0" dirty="0">
                <a:solidFill>
                  <a:srgbClr val="0070C0"/>
                </a:solidFill>
              </a:rPr>
              <a:t>Status Notification</a:t>
            </a:r>
          </a:p>
        </p:txBody>
      </p:sp>
      <p:sp>
        <p:nvSpPr>
          <p:cNvPr id="6" name="TextBox 5">
            <a:extLst>
              <a:ext uri="{FF2B5EF4-FFF2-40B4-BE49-F238E27FC236}">
                <a16:creationId xmlns:a16="http://schemas.microsoft.com/office/drawing/2014/main" id="{6A5F676D-D9EE-4D80-A6A2-9C2C8C5A3341}"/>
              </a:ext>
            </a:extLst>
          </p:cNvPr>
          <p:cNvSpPr txBox="1"/>
          <p:nvPr/>
        </p:nvSpPr>
        <p:spPr>
          <a:xfrm>
            <a:off x="2035258" y="3451964"/>
            <a:ext cx="8102766" cy="675084"/>
          </a:xfrm>
          <a:prstGeom prst="rect">
            <a:avLst/>
          </a:prstGeom>
          <a:ln w="12700">
            <a:solidFill>
              <a:srgbClr val="009BBB"/>
            </a:solidFill>
          </a:ln>
        </p:spPr>
        <p:txBody>
          <a:bodyPr wrap="square" lIns="0" tIns="0" rIns="0" bIns="0" rtlCol="0">
            <a:noAutofit/>
          </a:bodyPr>
          <a:lstStyle/>
          <a:p>
            <a:pPr defTabSz="742776">
              <a:lnSpc>
                <a:spcPts val="1137"/>
              </a:lnSpc>
              <a:defRPr/>
            </a:pPr>
            <a:endParaRPr lang="en-US" sz="1063" b="1" kern="0" dirty="0">
              <a:solidFill>
                <a:srgbClr val="333D3E"/>
              </a:solidFill>
            </a:endParaRPr>
          </a:p>
          <a:p>
            <a:pPr defTabSz="742776">
              <a:lnSpc>
                <a:spcPts val="1137"/>
              </a:lnSpc>
              <a:defRPr/>
            </a:pPr>
            <a:r>
              <a:rPr lang="en-US" sz="1063" b="1" kern="0" dirty="0">
                <a:solidFill>
                  <a:srgbClr val="333D3E"/>
                </a:solidFill>
              </a:rPr>
              <a:t>Customer Credit Transfer Initiation message is sent by the Debtor / Initiating Party to the Debtor Agent . It is used to request movement of funds from the debtor account to a creditor. </a:t>
            </a:r>
          </a:p>
          <a:p>
            <a:pPr defTabSz="742776">
              <a:lnSpc>
                <a:spcPts val="1137"/>
              </a:lnSpc>
              <a:defRPr/>
            </a:pPr>
            <a:endParaRPr lang="en-US" sz="1063" kern="0" dirty="0">
              <a:solidFill>
                <a:srgbClr val="333D3E"/>
              </a:solidFill>
            </a:endParaRPr>
          </a:p>
          <a:p>
            <a:pPr defTabSz="742776">
              <a:lnSpc>
                <a:spcPts val="1137"/>
              </a:lnSpc>
              <a:defRPr/>
            </a:pPr>
            <a:r>
              <a:rPr lang="en-US" sz="974" kern="0" dirty="0">
                <a:solidFill>
                  <a:prstClr val="white"/>
                </a:solidFill>
              </a:rPr>
              <a:t>t movement of funds from the debtor account to a creditor. There are three common use cases: </a:t>
            </a:r>
          </a:p>
          <a:p>
            <a:pPr defTabSz="742776">
              <a:lnSpc>
                <a:spcPts val="1137"/>
              </a:lnSpc>
              <a:defRPr/>
            </a:pPr>
            <a:endParaRPr lang="en-US" sz="974" kern="0" dirty="0">
              <a:solidFill>
                <a:prstClr val="white"/>
              </a:solidFill>
            </a:endParaRPr>
          </a:p>
        </p:txBody>
      </p:sp>
      <p:grpSp>
        <p:nvGrpSpPr>
          <p:cNvPr id="65" name="Group 64">
            <a:extLst>
              <a:ext uri="{FF2B5EF4-FFF2-40B4-BE49-F238E27FC236}">
                <a16:creationId xmlns:a16="http://schemas.microsoft.com/office/drawing/2014/main" id="{C90DF17C-D40A-459D-B4CC-317BFAF67DDF}"/>
              </a:ext>
            </a:extLst>
          </p:cNvPr>
          <p:cNvGrpSpPr>
            <a:grpSpLocks noChangeAspect="1"/>
          </p:cNvGrpSpPr>
          <p:nvPr/>
        </p:nvGrpSpPr>
        <p:grpSpPr>
          <a:xfrm>
            <a:off x="1785575" y="1947268"/>
            <a:ext cx="684000" cy="612000"/>
            <a:chOff x="7706694" y="3754254"/>
            <a:chExt cx="688313" cy="556103"/>
          </a:xfrm>
        </p:grpSpPr>
        <p:grpSp>
          <p:nvGrpSpPr>
            <p:cNvPr id="66" name="Group 65">
              <a:extLst>
                <a:ext uri="{FF2B5EF4-FFF2-40B4-BE49-F238E27FC236}">
                  <a16:creationId xmlns:a16="http://schemas.microsoft.com/office/drawing/2014/main" id="{265A99DD-0C96-4932-A0CC-111839CE0D5F}"/>
                </a:ext>
              </a:extLst>
            </p:cNvPr>
            <p:cNvGrpSpPr/>
            <p:nvPr/>
          </p:nvGrpSpPr>
          <p:grpSpPr>
            <a:xfrm>
              <a:off x="7706694" y="3754254"/>
              <a:ext cx="688313" cy="556103"/>
              <a:chOff x="369621" y="1065367"/>
              <a:chExt cx="688313" cy="556103"/>
            </a:xfrm>
          </p:grpSpPr>
          <p:sp>
            <p:nvSpPr>
              <p:cNvPr id="69" name="Oval 68">
                <a:extLst>
                  <a:ext uri="{FF2B5EF4-FFF2-40B4-BE49-F238E27FC236}">
                    <a16:creationId xmlns:a16="http://schemas.microsoft.com/office/drawing/2014/main" id="{693A476A-0B1C-47D3-93FA-78D290DB0C86}"/>
                  </a:ext>
                </a:extLst>
              </p:cNvPr>
              <p:cNvSpPr/>
              <p:nvPr/>
            </p:nvSpPr>
            <p:spPr bwMode="auto">
              <a:xfrm>
                <a:off x="369621" y="1065367"/>
                <a:ext cx="688313" cy="556103"/>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70" name="Minus 178">
                <a:extLst>
                  <a:ext uri="{FF2B5EF4-FFF2-40B4-BE49-F238E27FC236}">
                    <a16:creationId xmlns:a16="http://schemas.microsoft.com/office/drawing/2014/main" id="{DBADF6E1-5854-489F-841E-E22E5646A502}"/>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71" name="Freeform 48">
                <a:extLst>
                  <a:ext uri="{FF2B5EF4-FFF2-40B4-BE49-F238E27FC236}">
                    <a16:creationId xmlns:a16="http://schemas.microsoft.com/office/drawing/2014/main" id="{3D66EC48-4DEF-4B3E-A03D-FBAE6F01924B}"/>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72" name="Freeform 49">
                <a:extLst>
                  <a:ext uri="{FF2B5EF4-FFF2-40B4-BE49-F238E27FC236}">
                    <a16:creationId xmlns:a16="http://schemas.microsoft.com/office/drawing/2014/main" id="{967290DB-806B-4933-B4D5-6C327A291D62}"/>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73" name="Flowchart: Delay 72">
                <a:extLst>
                  <a:ext uri="{FF2B5EF4-FFF2-40B4-BE49-F238E27FC236}">
                    <a16:creationId xmlns:a16="http://schemas.microsoft.com/office/drawing/2014/main" id="{6A18DDF6-0E1A-4B56-892E-9471E3A09A80}"/>
                  </a:ext>
                </a:extLst>
              </p:cNvPr>
              <p:cNvSpPr/>
              <p:nvPr/>
            </p:nvSpPr>
            <p:spPr bwMode="auto">
              <a:xfrm rot="16200000">
                <a:off x="623383" y="1280437"/>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74" name="Oval 73">
                <a:extLst>
                  <a:ext uri="{FF2B5EF4-FFF2-40B4-BE49-F238E27FC236}">
                    <a16:creationId xmlns:a16="http://schemas.microsoft.com/office/drawing/2014/main" id="{73C5A771-054C-4D5E-A65B-E69FD509EF6A}"/>
                  </a:ext>
                </a:extLst>
              </p:cNvPr>
              <p:cNvSpPr/>
              <p:nvPr/>
            </p:nvSpPr>
            <p:spPr bwMode="auto">
              <a:xfrm>
                <a:off x="648282" y="1175691"/>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67" name="Freeform: Shape 25">
              <a:extLst>
                <a:ext uri="{FF2B5EF4-FFF2-40B4-BE49-F238E27FC236}">
                  <a16:creationId xmlns:a16="http://schemas.microsoft.com/office/drawing/2014/main" id="{2D305CBD-ADA5-4CFE-BA92-7CC1B72D4422}"/>
                </a:ext>
              </a:extLst>
            </p:cNvPr>
            <p:cNvSpPr/>
            <p:nvPr/>
          </p:nvSpPr>
          <p:spPr>
            <a:xfrm>
              <a:off x="7971322" y="4077380"/>
              <a:ext cx="183570" cy="134182"/>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nvGrpSpPr>
          <p:cNvPr id="75" name="Group 74">
            <a:extLst>
              <a:ext uri="{FF2B5EF4-FFF2-40B4-BE49-F238E27FC236}">
                <a16:creationId xmlns:a16="http://schemas.microsoft.com/office/drawing/2014/main" id="{2BBB44BA-110D-4A56-811B-A26144915392}"/>
              </a:ext>
            </a:extLst>
          </p:cNvPr>
          <p:cNvGrpSpPr/>
          <p:nvPr/>
        </p:nvGrpSpPr>
        <p:grpSpPr>
          <a:xfrm>
            <a:off x="4678171" y="1912206"/>
            <a:ext cx="684000" cy="691421"/>
            <a:chOff x="1635494" y="981810"/>
            <a:chExt cx="745947" cy="754040"/>
          </a:xfrm>
        </p:grpSpPr>
        <p:grpSp>
          <p:nvGrpSpPr>
            <p:cNvPr id="76" name="Group 75">
              <a:extLst>
                <a:ext uri="{FF2B5EF4-FFF2-40B4-BE49-F238E27FC236}">
                  <a16:creationId xmlns:a16="http://schemas.microsoft.com/office/drawing/2014/main" id="{94230AC4-9C06-43A9-821E-0084CF248006}"/>
                </a:ext>
              </a:extLst>
            </p:cNvPr>
            <p:cNvGrpSpPr>
              <a:grpSpLocks noChangeAspect="1"/>
            </p:cNvGrpSpPr>
            <p:nvPr/>
          </p:nvGrpSpPr>
          <p:grpSpPr>
            <a:xfrm>
              <a:off x="1635494" y="981810"/>
              <a:ext cx="745947" cy="667426"/>
              <a:chOff x="8334894" y="4545353"/>
              <a:chExt cx="734200" cy="656915"/>
            </a:xfrm>
          </p:grpSpPr>
          <p:grpSp>
            <p:nvGrpSpPr>
              <p:cNvPr id="80" name="Group 79">
                <a:extLst>
                  <a:ext uri="{FF2B5EF4-FFF2-40B4-BE49-F238E27FC236}">
                    <a16:creationId xmlns:a16="http://schemas.microsoft.com/office/drawing/2014/main" id="{B5406824-E8A6-4961-BC22-E848A7C74D69}"/>
                  </a:ext>
                </a:extLst>
              </p:cNvPr>
              <p:cNvGrpSpPr/>
              <p:nvPr/>
            </p:nvGrpSpPr>
            <p:grpSpPr>
              <a:xfrm>
                <a:off x="8334894" y="4545353"/>
                <a:ext cx="734200" cy="656915"/>
                <a:chOff x="6716953" y="3185319"/>
                <a:chExt cx="734200" cy="656915"/>
              </a:xfrm>
            </p:grpSpPr>
            <p:sp>
              <p:nvSpPr>
                <p:cNvPr id="87" name="Oval 86">
                  <a:extLst>
                    <a:ext uri="{FF2B5EF4-FFF2-40B4-BE49-F238E27FC236}">
                      <a16:creationId xmlns:a16="http://schemas.microsoft.com/office/drawing/2014/main" id="{9FB03372-A318-4918-B6B1-8655B682D226}"/>
                    </a:ext>
                  </a:extLst>
                </p:cNvPr>
                <p:cNvSpPr/>
                <p:nvPr/>
              </p:nvSpPr>
              <p:spPr bwMode="auto">
                <a:xfrm>
                  <a:off x="6716953" y="3185319"/>
                  <a:ext cx="734200" cy="656915"/>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88" name="Freeform 48">
                  <a:extLst>
                    <a:ext uri="{FF2B5EF4-FFF2-40B4-BE49-F238E27FC236}">
                      <a16:creationId xmlns:a16="http://schemas.microsoft.com/office/drawing/2014/main" id="{3C623E83-1B21-49B8-8088-22338E6C9A0C}"/>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90" name="Freeform 49">
                  <a:extLst>
                    <a:ext uri="{FF2B5EF4-FFF2-40B4-BE49-F238E27FC236}">
                      <a16:creationId xmlns:a16="http://schemas.microsoft.com/office/drawing/2014/main" id="{5D557397-178C-42C0-A05F-C34F4E0346A4}"/>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grpSp>
          <p:grpSp>
            <p:nvGrpSpPr>
              <p:cNvPr id="81" name="Group 80">
                <a:extLst>
                  <a:ext uri="{FF2B5EF4-FFF2-40B4-BE49-F238E27FC236}">
                    <a16:creationId xmlns:a16="http://schemas.microsoft.com/office/drawing/2014/main" id="{B08F1A66-6125-4B89-831D-9F1BACB25987}"/>
                  </a:ext>
                </a:extLst>
              </p:cNvPr>
              <p:cNvGrpSpPr/>
              <p:nvPr/>
            </p:nvGrpSpPr>
            <p:grpSpPr>
              <a:xfrm>
                <a:off x="8501781" y="4648247"/>
                <a:ext cx="390170" cy="444608"/>
                <a:chOff x="7495557" y="4967822"/>
                <a:chExt cx="637923" cy="703978"/>
              </a:xfrm>
            </p:grpSpPr>
            <p:sp>
              <p:nvSpPr>
                <p:cNvPr id="85" name="Freeform: Shape 48">
                  <a:extLst>
                    <a:ext uri="{FF2B5EF4-FFF2-40B4-BE49-F238E27FC236}">
                      <a16:creationId xmlns:a16="http://schemas.microsoft.com/office/drawing/2014/main" id="{DDFD88A2-120A-40CF-92EA-CB474A8A1D3A}"/>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86" name="Freeform: Shape 83">
                  <a:extLst>
                    <a:ext uri="{FF2B5EF4-FFF2-40B4-BE49-F238E27FC236}">
                      <a16:creationId xmlns:a16="http://schemas.microsoft.com/office/drawing/2014/main" id="{4D27FF8C-6E16-4A29-AC45-3D51BE18C8C5}"/>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77" name="Group 76">
              <a:extLst>
                <a:ext uri="{FF2B5EF4-FFF2-40B4-BE49-F238E27FC236}">
                  <a16:creationId xmlns:a16="http://schemas.microsoft.com/office/drawing/2014/main" id="{39416048-BD45-4EBF-8ABB-E73074DE79AA}"/>
                </a:ext>
              </a:extLst>
            </p:cNvPr>
            <p:cNvGrpSpPr/>
            <p:nvPr/>
          </p:nvGrpSpPr>
          <p:grpSpPr>
            <a:xfrm>
              <a:off x="1861463" y="1419639"/>
              <a:ext cx="239492" cy="316211"/>
              <a:chOff x="2854956" y="1204698"/>
              <a:chExt cx="239492" cy="316211"/>
            </a:xfrm>
          </p:grpSpPr>
          <p:sp>
            <p:nvSpPr>
              <p:cNvPr id="78" name="Oval 77">
                <a:extLst>
                  <a:ext uri="{FF2B5EF4-FFF2-40B4-BE49-F238E27FC236}">
                    <a16:creationId xmlns:a16="http://schemas.microsoft.com/office/drawing/2014/main" id="{B51E09BB-C736-4546-9552-01CE35EBF837}"/>
                  </a:ext>
                </a:extLst>
              </p:cNvPr>
              <p:cNvSpPr/>
              <p:nvPr/>
            </p:nvSpPr>
            <p:spPr bwMode="auto">
              <a:xfrm>
                <a:off x="2870306" y="1241957"/>
                <a:ext cx="224142" cy="216914"/>
              </a:xfrm>
              <a:prstGeom prst="ellipse">
                <a:avLst/>
              </a:prstGeom>
              <a:solidFill>
                <a:sysClr val="window" lastClr="FFFFFF"/>
              </a:solidFill>
              <a:ln w="19050" cap="flat" cmpd="sng" algn="ctr">
                <a:solidFill>
                  <a:srgbClr val="B5A300"/>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srgbClr val="B5A300"/>
                  </a:solidFill>
                  <a:effectLst/>
                  <a:uLnTx/>
                  <a:uFillTx/>
                  <a:latin typeface="Arial" charset="0"/>
                </a:endParaRPr>
              </a:p>
            </p:txBody>
          </p:sp>
          <p:sp>
            <p:nvSpPr>
              <p:cNvPr id="79" name="TextBox 78">
                <a:extLst>
                  <a:ext uri="{FF2B5EF4-FFF2-40B4-BE49-F238E27FC236}">
                    <a16:creationId xmlns:a16="http://schemas.microsoft.com/office/drawing/2014/main" id="{919260A3-7B56-4B8F-9E79-58F795AFBC0E}"/>
                  </a:ext>
                </a:extLst>
              </p:cNvPr>
              <p:cNvSpPr txBox="1"/>
              <p:nvPr/>
            </p:nvSpPr>
            <p:spPr>
              <a:xfrm>
                <a:off x="2854956" y="1204698"/>
                <a:ext cx="138002" cy="316211"/>
              </a:xfrm>
              <a:prstGeom prst="rect">
                <a:avLst/>
              </a:prstGeom>
              <a:noFill/>
              <a:ln>
                <a:noFill/>
              </a:ln>
            </p:spPr>
            <p:txBody>
              <a:bodyPr wrap="square" rtlCol="0">
                <a:spAutoFit/>
              </a:bodyPr>
              <a:lstStyle/>
              <a:p>
                <a:pPr marL="0" marR="0" lvl="0" indent="0" defTabSz="838442" eaLnBrk="0" fontAlgn="base" latinLnBrk="0" hangingPunct="0">
                  <a:lnSpc>
                    <a:spcPct val="100000"/>
                  </a:lnSpc>
                  <a:spcBef>
                    <a:spcPct val="0"/>
                  </a:spcBef>
                  <a:spcAft>
                    <a:spcPct val="0"/>
                  </a:spcAft>
                  <a:buClrTx/>
                  <a:buSzTx/>
                  <a:buFontTx/>
                  <a:buNone/>
                  <a:tabLst/>
                  <a:defRPr/>
                </a:pPr>
                <a:r>
                  <a:rPr kumimoji="0" lang="en-GB" sz="1284" b="1" i="0" u="none" strike="noStrike" kern="0" cap="none" spc="0" normalizeH="0" baseline="0" noProof="0" dirty="0">
                    <a:ln>
                      <a:noFill/>
                    </a:ln>
                    <a:solidFill>
                      <a:srgbClr val="B5A300"/>
                    </a:solidFill>
                    <a:effectLst/>
                    <a:uLnTx/>
                    <a:uFillTx/>
                    <a:latin typeface="Arial" charset="0"/>
                  </a:rPr>
                  <a:t>A</a:t>
                </a:r>
              </a:p>
            </p:txBody>
          </p:sp>
        </p:grpSp>
      </p:grpSp>
      <p:grpSp>
        <p:nvGrpSpPr>
          <p:cNvPr id="92" name="Group 91">
            <a:extLst>
              <a:ext uri="{FF2B5EF4-FFF2-40B4-BE49-F238E27FC236}">
                <a16:creationId xmlns:a16="http://schemas.microsoft.com/office/drawing/2014/main" id="{C1CBE9D7-B115-4BF6-9FB0-06B727BE3799}"/>
              </a:ext>
            </a:extLst>
          </p:cNvPr>
          <p:cNvGrpSpPr/>
          <p:nvPr/>
        </p:nvGrpSpPr>
        <p:grpSpPr>
          <a:xfrm>
            <a:off x="7255565" y="1912288"/>
            <a:ext cx="683999" cy="691422"/>
            <a:chOff x="1635492" y="981809"/>
            <a:chExt cx="745947" cy="754041"/>
          </a:xfrm>
        </p:grpSpPr>
        <p:grpSp>
          <p:nvGrpSpPr>
            <p:cNvPr id="93" name="Group 92">
              <a:extLst>
                <a:ext uri="{FF2B5EF4-FFF2-40B4-BE49-F238E27FC236}">
                  <a16:creationId xmlns:a16="http://schemas.microsoft.com/office/drawing/2014/main" id="{A519125C-653C-41B4-A2C0-7752179E0463}"/>
                </a:ext>
              </a:extLst>
            </p:cNvPr>
            <p:cNvGrpSpPr>
              <a:grpSpLocks noChangeAspect="1"/>
            </p:cNvGrpSpPr>
            <p:nvPr/>
          </p:nvGrpSpPr>
          <p:grpSpPr>
            <a:xfrm>
              <a:off x="1635492" y="981809"/>
              <a:ext cx="745947" cy="667426"/>
              <a:chOff x="8334893" y="4545352"/>
              <a:chExt cx="734200" cy="656915"/>
            </a:xfrm>
          </p:grpSpPr>
          <p:grpSp>
            <p:nvGrpSpPr>
              <p:cNvPr id="97" name="Group 96">
                <a:extLst>
                  <a:ext uri="{FF2B5EF4-FFF2-40B4-BE49-F238E27FC236}">
                    <a16:creationId xmlns:a16="http://schemas.microsoft.com/office/drawing/2014/main" id="{C029CEA8-16B1-4AD5-AAA2-28BAAD0696D4}"/>
                  </a:ext>
                </a:extLst>
              </p:cNvPr>
              <p:cNvGrpSpPr/>
              <p:nvPr/>
            </p:nvGrpSpPr>
            <p:grpSpPr>
              <a:xfrm>
                <a:off x="8334893" y="4545352"/>
                <a:ext cx="734200" cy="656915"/>
                <a:chOff x="6716952" y="3185318"/>
                <a:chExt cx="734200" cy="656915"/>
              </a:xfrm>
            </p:grpSpPr>
            <p:sp>
              <p:nvSpPr>
                <p:cNvPr id="106" name="Oval 105">
                  <a:extLst>
                    <a:ext uri="{FF2B5EF4-FFF2-40B4-BE49-F238E27FC236}">
                      <a16:creationId xmlns:a16="http://schemas.microsoft.com/office/drawing/2014/main" id="{10B50524-E9F5-4EC3-8406-544C27A47E03}"/>
                    </a:ext>
                  </a:extLst>
                </p:cNvPr>
                <p:cNvSpPr/>
                <p:nvPr/>
              </p:nvSpPr>
              <p:spPr bwMode="auto">
                <a:xfrm>
                  <a:off x="6716952" y="3185318"/>
                  <a:ext cx="734200" cy="656915"/>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07" name="Freeform 48">
                  <a:extLst>
                    <a:ext uri="{FF2B5EF4-FFF2-40B4-BE49-F238E27FC236}">
                      <a16:creationId xmlns:a16="http://schemas.microsoft.com/office/drawing/2014/main" id="{C54CD2E9-7EE7-4053-87A7-E048EB647210}"/>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08" name="Freeform 49">
                  <a:extLst>
                    <a:ext uri="{FF2B5EF4-FFF2-40B4-BE49-F238E27FC236}">
                      <a16:creationId xmlns:a16="http://schemas.microsoft.com/office/drawing/2014/main" id="{F1E2E2D0-65B4-4A8A-8BA8-E9C04F2D823F}"/>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grpSp>
          <p:grpSp>
            <p:nvGrpSpPr>
              <p:cNvPr id="98" name="Group 97">
                <a:extLst>
                  <a:ext uri="{FF2B5EF4-FFF2-40B4-BE49-F238E27FC236}">
                    <a16:creationId xmlns:a16="http://schemas.microsoft.com/office/drawing/2014/main" id="{B53F01F8-8A2C-4253-AE6B-A59E201C5400}"/>
                  </a:ext>
                </a:extLst>
              </p:cNvPr>
              <p:cNvGrpSpPr/>
              <p:nvPr/>
            </p:nvGrpSpPr>
            <p:grpSpPr>
              <a:xfrm>
                <a:off x="8501781" y="4648247"/>
                <a:ext cx="390170" cy="444608"/>
                <a:chOff x="7495557" y="4967822"/>
                <a:chExt cx="637923" cy="703978"/>
              </a:xfrm>
            </p:grpSpPr>
            <p:sp>
              <p:nvSpPr>
                <p:cNvPr id="100" name="Freeform: Shape 48">
                  <a:extLst>
                    <a:ext uri="{FF2B5EF4-FFF2-40B4-BE49-F238E27FC236}">
                      <a16:creationId xmlns:a16="http://schemas.microsoft.com/office/drawing/2014/main" id="{73C50DB6-151E-4478-A3FD-0988F5DCAF73}"/>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01" name="Freeform: Shape 83">
                  <a:extLst>
                    <a:ext uri="{FF2B5EF4-FFF2-40B4-BE49-F238E27FC236}">
                      <a16:creationId xmlns:a16="http://schemas.microsoft.com/office/drawing/2014/main" id="{66FE1C58-D386-40CE-B2D6-80B3DA68E4A3}"/>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94" name="Group 93">
              <a:extLst>
                <a:ext uri="{FF2B5EF4-FFF2-40B4-BE49-F238E27FC236}">
                  <a16:creationId xmlns:a16="http://schemas.microsoft.com/office/drawing/2014/main" id="{3AD03253-F6F8-48CD-BA95-9BB60DC43F7E}"/>
                </a:ext>
              </a:extLst>
            </p:cNvPr>
            <p:cNvGrpSpPr/>
            <p:nvPr/>
          </p:nvGrpSpPr>
          <p:grpSpPr>
            <a:xfrm>
              <a:off x="1861463" y="1419639"/>
              <a:ext cx="239492" cy="316211"/>
              <a:chOff x="2854956" y="1204698"/>
              <a:chExt cx="239492" cy="316211"/>
            </a:xfrm>
          </p:grpSpPr>
          <p:sp>
            <p:nvSpPr>
              <p:cNvPr id="95" name="Oval 94">
                <a:extLst>
                  <a:ext uri="{FF2B5EF4-FFF2-40B4-BE49-F238E27FC236}">
                    <a16:creationId xmlns:a16="http://schemas.microsoft.com/office/drawing/2014/main" id="{23EC71F3-8D98-4D66-AE51-459B9D940A29}"/>
                  </a:ext>
                </a:extLst>
              </p:cNvPr>
              <p:cNvSpPr/>
              <p:nvPr/>
            </p:nvSpPr>
            <p:spPr bwMode="auto">
              <a:xfrm>
                <a:off x="2870306" y="1241957"/>
                <a:ext cx="224142" cy="216914"/>
              </a:xfrm>
              <a:prstGeom prst="ellipse">
                <a:avLst/>
              </a:prstGeom>
              <a:solidFill>
                <a:sysClr val="window" lastClr="FFFFFF"/>
              </a:solidFill>
              <a:ln w="19050" cap="flat" cmpd="sng" algn="ctr">
                <a:solidFill>
                  <a:srgbClr val="B5A300"/>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srgbClr val="B5A300"/>
                  </a:solidFill>
                  <a:effectLst/>
                  <a:uLnTx/>
                  <a:uFillTx/>
                  <a:latin typeface="Arial" charset="0"/>
                </a:endParaRPr>
              </a:p>
            </p:txBody>
          </p:sp>
          <p:sp>
            <p:nvSpPr>
              <p:cNvPr id="96" name="TextBox 95">
                <a:extLst>
                  <a:ext uri="{FF2B5EF4-FFF2-40B4-BE49-F238E27FC236}">
                    <a16:creationId xmlns:a16="http://schemas.microsoft.com/office/drawing/2014/main" id="{CC7412A7-6185-4666-A292-044AEFC36A13}"/>
                  </a:ext>
                </a:extLst>
              </p:cNvPr>
              <p:cNvSpPr txBox="1"/>
              <p:nvPr/>
            </p:nvSpPr>
            <p:spPr>
              <a:xfrm>
                <a:off x="2854956" y="1204698"/>
                <a:ext cx="138002" cy="316211"/>
              </a:xfrm>
              <a:prstGeom prst="rect">
                <a:avLst/>
              </a:prstGeom>
              <a:noFill/>
              <a:ln>
                <a:noFill/>
              </a:ln>
            </p:spPr>
            <p:txBody>
              <a:bodyPr wrap="square" rtlCol="0">
                <a:spAutoFit/>
              </a:bodyPr>
              <a:lstStyle/>
              <a:p>
                <a:pPr marL="0" marR="0" lvl="0" indent="0" defTabSz="838442" eaLnBrk="0" fontAlgn="base" latinLnBrk="0" hangingPunct="0">
                  <a:lnSpc>
                    <a:spcPct val="100000"/>
                  </a:lnSpc>
                  <a:spcBef>
                    <a:spcPct val="0"/>
                  </a:spcBef>
                  <a:spcAft>
                    <a:spcPct val="0"/>
                  </a:spcAft>
                  <a:buClrTx/>
                  <a:buSzTx/>
                  <a:buFontTx/>
                  <a:buNone/>
                  <a:tabLst/>
                  <a:defRPr/>
                </a:pPr>
                <a:r>
                  <a:rPr kumimoji="0" lang="en-GB" sz="1284" b="1" i="0" u="none" strike="noStrike" kern="0" cap="none" spc="0" normalizeH="0" baseline="0" noProof="0" dirty="0">
                    <a:ln>
                      <a:noFill/>
                    </a:ln>
                    <a:solidFill>
                      <a:srgbClr val="B5A300"/>
                    </a:solidFill>
                    <a:effectLst/>
                    <a:uLnTx/>
                    <a:uFillTx/>
                    <a:latin typeface="Arial" charset="0"/>
                  </a:rPr>
                  <a:t>B</a:t>
                </a:r>
              </a:p>
            </p:txBody>
          </p:sp>
        </p:grpSp>
      </p:grpSp>
      <p:grpSp>
        <p:nvGrpSpPr>
          <p:cNvPr id="109" name="Group 108">
            <a:extLst>
              <a:ext uri="{FF2B5EF4-FFF2-40B4-BE49-F238E27FC236}">
                <a16:creationId xmlns:a16="http://schemas.microsoft.com/office/drawing/2014/main" id="{D6BE3DA9-F6EF-448D-882B-B8329289A95D}"/>
              </a:ext>
            </a:extLst>
          </p:cNvPr>
          <p:cNvGrpSpPr>
            <a:grpSpLocks noChangeAspect="1"/>
          </p:cNvGrpSpPr>
          <p:nvPr/>
        </p:nvGrpSpPr>
        <p:grpSpPr>
          <a:xfrm>
            <a:off x="9556616" y="1908335"/>
            <a:ext cx="684000" cy="612000"/>
            <a:chOff x="8758888" y="3943020"/>
            <a:chExt cx="734200" cy="656915"/>
          </a:xfrm>
        </p:grpSpPr>
        <p:grpSp>
          <p:nvGrpSpPr>
            <p:cNvPr id="110" name="Group 109">
              <a:extLst>
                <a:ext uri="{FF2B5EF4-FFF2-40B4-BE49-F238E27FC236}">
                  <a16:creationId xmlns:a16="http://schemas.microsoft.com/office/drawing/2014/main" id="{AF7D4D95-DEBC-4D33-8430-FA695B693F97}"/>
                </a:ext>
              </a:extLst>
            </p:cNvPr>
            <p:cNvGrpSpPr/>
            <p:nvPr/>
          </p:nvGrpSpPr>
          <p:grpSpPr>
            <a:xfrm>
              <a:off x="8758888" y="3943020"/>
              <a:ext cx="734200" cy="656915"/>
              <a:chOff x="369620" y="986229"/>
              <a:chExt cx="734200" cy="656915"/>
            </a:xfrm>
          </p:grpSpPr>
          <p:sp>
            <p:nvSpPr>
              <p:cNvPr id="112" name="Oval 111">
                <a:extLst>
                  <a:ext uri="{FF2B5EF4-FFF2-40B4-BE49-F238E27FC236}">
                    <a16:creationId xmlns:a16="http://schemas.microsoft.com/office/drawing/2014/main" id="{7013E7B5-5F41-4EB3-96E7-7CDDA50272D5}"/>
                  </a:ext>
                </a:extLst>
              </p:cNvPr>
              <p:cNvSpPr/>
              <p:nvPr/>
            </p:nvSpPr>
            <p:spPr bwMode="auto">
              <a:xfrm>
                <a:off x="369620" y="986229"/>
                <a:ext cx="734200" cy="656915"/>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13" name="Minus 235">
                <a:extLst>
                  <a:ext uri="{FF2B5EF4-FFF2-40B4-BE49-F238E27FC236}">
                    <a16:creationId xmlns:a16="http://schemas.microsoft.com/office/drawing/2014/main" id="{6B446A7B-5FF5-4E33-B684-D34DB602645B}"/>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14" name="Freeform 48">
                <a:extLst>
                  <a:ext uri="{FF2B5EF4-FFF2-40B4-BE49-F238E27FC236}">
                    <a16:creationId xmlns:a16="http://schemas.microsoft.com/office/drawing/2014/main" id="{F414D1DD-F24E-4794-9552-904836E6283F}"/>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15" name="Freeform 49">
                <a:extLst>
                  <a:ext uri="{FF2B5EF4-FFF2-40B4-BE49-F238E27FC236}">
                    <a16:creationId xmlns:a16="http://schemas.microsoft.com/office/drawing/2014/main" id="{9A1474F1-A1D4-4677-9E7D-DE452216A661}"/>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16" name="Flowchart: Delay 115">
                <a:extLst>
                  <a:ext uri="{FF2B5EF4-FFF2-40B4-BE49-F238E27FC236}">
                    <a16:creationId xmlns:a16="http://schemas.microsoft.com/office/drawing/2014/main" id="{9C0BF654-83B2-47E9-83F7-572293F88B1A}"/>
                  </a:ext>
                </a:extLst>
              </p:cNvPr>
              <p:cNvSpPr/>
              <p:nvPr/>
            </p:nvSpPr>
            <p:spPr bwMode="auto">
              <a:xfrm rot="16200000">
                <a:off x="623383" y="1280437"/>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17" name="Oval 116">
                <a:extLst>
                  <a:ext uri="{FF2B5EF4-FFF2-40B4-BE49-F238E27FC236}">
                    <a16:creationId xmlns:a16="http://schemas.microsoft.com/office/drawing/2014/main" id="{EF4BB367-1096-4A6E-A25E-F1EBA9DC1119}"/>
                  </a:ext>
                </a:extLst>
              </p:cNvPr>
              <p:cNvSpPr/>
              <p:nvPr/>
            </p:nvSpPr>
            <p:spPr bwMode="auto">
              <a:xfrm>
                <a:off x="648282" y="1175691"/>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11" name="Freeform: Shape 25">
              <a:extLst>
                <a:ext uri="{FF2B5EF4-FFF2-40B4-BE49-F238E27FC236}">
                  <a16:creationId xmlns:a16="http://schemas.microsoft.com/office/drawing/2014/main" id="{22F7D6B9-21E9-43A1-9ADC-F523DDBA9193}"/>
                </a:ext>
              </a:extLst>
            </p:cNvPr>
            <p:cNvSpPr/>
            <p:nvPr/>
          </p:nvSpPr>
          <p:spPr>
            <a:xfrm rot="10800000">
              <a:off x="9027104" y="4326453"/>
              <a:ext cx="183570" cy="134182"/>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372472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Customer Credit Transfer: Payment Initiation API</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pSp>
        <p:nvGrpSpPr>
          <p:cNvPr id="111" name="Group 110">
            <a:extLst>
              <a:ext uri="{FF2B5EF4-FFF2-40B4-BE49-F238E27FC236}">
                <a16:creationId xmlns:a16="http://schemas.microsoft.com/office/drawing/2014/main" id="{4663990A-ABFB-4C0A-A4AC-61732924EBA2}"/>
              </a:ext>
            </a:extLst>
          </p:cNvPr>
          <p:cNvGrpSpPr/>
          <p:nvPr/>
        </p:nvGrpSpPr>
        <p:grpSpPr>
          <a:xfrm>
            <a:off x="2679364" y="3554332"/>
            <a:ext cx="2488221" cy="646805"/>
            <a:chOff x="0" y="0"/>
            <a:chExt cx="7200900" cy="730080"/>
          </a:xfrm>
          <a:solidFill>
            <a:srgbClr val="EEECE1">
              <a:lumMod val="90000"/>
            </a:srgbClr>
          </a:solidFill>
        </p:grpSpPr>
        <p:sp>
          <p:nvSpPr>
            <p:cNvPr id="112" name="Rectangle: Rounded Corners 111">
              <a:extLst>
                <a:ext uri="{FF2B5EF4-FFF2-40B4-BE49-F238E27FC236}">
                  <a16:creationId xmlns:a16="http://schemas.microsoft.com/office/drawing/2014/main" id="{B391E790-F274-43F7-AE77-C2E8154DBF49}"/>
                </a:ext>
              </a:extLst>
            </p:cNvPr>
            <p:cNvSpPr/>
            <p:nvPr/>
          </p:nvSpPr>
          <p:spPr>
            <a:xfrm>
              <a:off x="0" y="0"/>
              <a:ext cx="7200900" cy="730080"/>
            </a:xfrm>
            <a:prstGeom prst="roundRect">
              <a:avLst/>
            </a:prstGeom>
            <a:grpFill/>
            <a:ln w="25400" cap="flat" cmpd="sng" algn="ctr">
              <a:solidFill>
                <a:sysClr val="window" lastClr="FFFFFF">
                  <a:hueOff val="0"/>
                  <a:satOff val="0"/>
                  <a:lumOff val="0"/>
                  <a:alphaOff val="0"/>
                </a:sysClr>
              </a:solidFill>
              <a:prstDash val="solid"/>
            </a:ln>
            <a:effectLst/>
          </p:spPr>
        </p:sp>
        <p:sp>
          <p:nvSpPr>
            <p:cNvPr id="113" name="Rectangle: Rounded Corners 4">
              <a:extLst>
                <a:ext uri="{FF2B5EF4-FFF2-40B4-BE49-F238E27FC236}">
                  <a16:creationId xmlns:a16="http://schemas.microsoft.com/office/drawing/2014/main" id="{C6A0F9AC-E4AA-4B9F-B694-C382A894F028}"/>
                </a:ext>
              </a:extLst>
            </p:cNvPr>
            <p:cNvSpPr txBox="1"/>
            <p:nvPr/>
          </p:nvSpPr>
          <p:spPr>
            <a:xfrm>
              <a:off x="35640" y="35640"/>
              <a:ext cx="7129620" cy="658800"/>
            </a:xfrm>
            <a:prstGeom prst="rect">
              <a:avLst/>
            </a:prstGeom>
            <a:grpFill/>
            <a:ln>
              <a:noFill/>
            </a:ln>
            <a:effectLst/>
          </p:spPr>
          <p:txBody>
            <a:bodyPr spcFirstLastPara="0" vert="horz" wrap="square" lIns="60758" tIns="60758" rIns="60758" bIns="60758" numCol="1" spcCol="1270" anchor="ctr" anchorCtr="0">
              <a:noAutofit/>
            </a:bodyPr>
            <a:lstStyle/>
            <a:p>
              <a:pPr algn="ctr" defTabSz="708809" eaLnBrk="1" fontAlgn="auto" hangingPunct="1">
                <a:lnSpc>
                  <a:spcPct val="90000"/>
                </a:lnSpc>
                <a:spcAft>
                  <a:spcPct val="35000"/>
                </a:spcAft>
                <a:defRPr/>
              </a:pPr>
              <a:r>
                <a:rPr lang="en-GB" sz="1595" kern="0">
                  <a:solidFill>
                    <a:prstClr val="white"/>
                  </a:solidFill>
                  <a:latin typeface="Arial"/>
                </a:rPr>
                <a:t>Transaction Manager</a:t>
              </a:r>
            </a:p>
          </p:txBody>
        </p:sp>
      </p:grpSp>
      <p:cxnSp>
        <p:nvCxnSpPr>
          <p:cNvPr id="114" name="Straight Arrow Connector 113">
            <a:extLst>
              <a:ext uri="{FF2B5EF4-FFF2-40B4-BE49-F238E27FC236}">
                <a16:creationId xmlns:a16="http://schemas.microsoft.com/office/drawing/2014/main" id="{6EAF7E97-3AA4-45B1-B083-96EAF62A4690}"/>
              </a:ext>
            </a:extLst>
          </p:cNvPr>
          <p:cNvCxnSpPr/>
          <p:nvPr/>
        </p:nvCxnSpPr>
        <p:spPr bwMode="auto">
          <a:xfrm>
            <a:off x="4013642" y="2809364"/>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cxnSp>
        <p:nvCxnSpPr>
          <p:cNvPr id="115" name="Straight Arrow Connector 114">
            <a:extLst>
              <a:ext uri="{FF2B5EF4-FFF2-40B4-BE49-F238E27FC236}">
                <a16:creationId xmlns:a16="http://schemas.microsoft.com/office/drawing/2014/main" id="{B3B27F7A-CD0A-47E3-9177-DBB4BACB37AE}"/>
              </a:ext>
            </a:extLst>
          </p:cNvPr>
          <p:cNvCxnSpPr/>
          <p:nvPr/>
        </p:nvCxnSpPr>
        <p:spPr bwMode="auto">
          <a:xfrm>
            <a:off x="4805188" y="2801467"/>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sp>
        <p:nvSpPr>
          <p:cNvPr id="116" name="TextBox 115">
            <a:extLst>
              <a:ext uri="{FF2B5EF4-FFF2-40B4-BE49-F238E27FC236}">
                <a16:creationId xmlns:a16="http://schemas.microsoft.com/office/drawing/2014/main" id="{4C59BAE9-8DB0-42E3-AA8C-BDF3692118DA}"/>
              </a:ext>
            </a:extLst>
          </p:cNvPr>
          <p:cNvSpPr txBox="1"/>
          <p:nvPr/>
        </p:nvSpPr>
        <p:spPr>
          <a:xfrm>
            <a:off x="4546902" y="1772890"/>
            <a:ext cx="620683"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dirty="0">
                <a:latin typeface="Arial"/>
              </a:rPr>
              <a:t>Creditor </a:t>
            </a:r>
          </a:p>
          <a:p>
            <a:pPr defTabSz="809854" eaLnBrk="1" fontAlgn="auto" hangingPunct="1">
              <a:spcBef>
                <a:spcPts val="0"/>
              </a:spcBef>
              <a:spcAft>
                <a:spcPts val="0"/>
              </a:spcAft>
              <a:defRPr/>
            </a:pPr>
            <a:r>
              <a:rPr lang="de-DE" sz="886" dirty="0">
                <a:latin typeface="Arial"/>
              </a:rPr>
              <a:t>Agent</a:t>
            </a:r>
          </a:p>
        </p:txBody>
      </p:sp>
      <p:sp>
        <p:nvSpPr>
          <p:cNvPr id="117" name="TextBox 116">
            <a:extLst>
              <a:ext uri="{FF2B5EF4-FFF2-40B4-BE49-F238E27FC236}">
                <a16:creationId xmlns:a16="http://schemas.microsoft.com/office/drawing/2014/main" id="{0FF67FD7-CD7E-4196-813F-540080FC4E3A}"/>
              </a:ext>
            </a:extLst>
          </p:cNvPr>
          <p:cNvSpPr txBox="1"/>
          <p:nvPr/>
        </p:nvSpPr>
        <p:spPr>
          <a:xfrm>
            <a:off x="3528306" y="1750931"/>
            <a:ext cx="814647"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Intermediary</a:t>
            </a:r>
          </a:p>
          <a:p>
            <a:pPr defTabSz="809854" eaLnBrk="1" fontAlgn="auto" hangingPunct="1">
              <a:spcBef>
                <a:spcPts val="0"/>
              </a:spcBef>
              <a:spcAft>
                <a:spcPts val="0"/>
              </a:spcAft>
              <a:defRPr/>
            </a:pPr>
            <a:r>
              <a:rPr lang="de-DE" sz="886">
                <a:latin typeface="Arial"/>
              </a:rPr>
              <a:t>Agent</a:t>
            </a:r>
          </a:p>
        </p:txBody>
      </p:sp>
      <p:sp>
        <p:nvSpPr>
          <p:cNvPr id="118" name="TextBox 117">
            <a:extLst>
              <a:ext uri="{FF2B5EF4-FFF2-40B4-BE49-F238E27FC236}">
                <a16:creationId xmlns:a16="http://schemas.microsoft.com/office/drawing/2014/main" id="{7BCE0AFA-6C7F-4CBD-B94F-410815688D1E}"/>
              </a:ext>
            </a:extLst>
          </p:cNvPr>
          <p:cNvSpPr txBox="1"/>
          <p:nvPr/>
        </p:nvSpPr>
        <p:spPr>
          <a:xfrm>
            <a:off x="2815105" y="1763717"/>
            <a:ext cx="556563"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Debtor </a:t>
            </a:r>
          </a:p>
          <a:p>
            <a:pPr defTabSz="809854" eaLnBrk="1" fontAlgn="auto" hangingPunct="1">
              <a:spcBef>
                <a:spcPts val="0"/>
              </a:spcBef>
              <a:spcAft>
                <a:spcPts val="0"/>
              </a:spcAft>
              <a:defRPr/>
            </a:pPr>
            <a:r>
              <a:rPr lang="de-DE" sz="886">
                <a:latin typeface="Arial"/>
              </a:rPr>
              <a:t>Agent</a:t>
            </a:r>
          </a:p>
        </p:txBody>
      </p:sp>
      <p:sp>
        <p:nvSpPr>
          <p:cNvPr id="119" name="TextBox 118">
            <a:extLst>
              <a:ext uri="{FF2B5EF4-FFF2-40B4-BE49-F238E27FC236}">
                <a16:creationId xmlns:a16="http://schemas.microsoft.com/office/drawing/2014/main" id="{E694320E-3F3F-4781-87F6-39D3758FCAAE}"/>
              </a:ext>
            </a:extLst>
          </p:cNvPr>
          <p:cNvSpPr txBox="1"/>
          <p:nvPr/>
        </p:nvSpPr>
        <p:spPr>
          <a:xfrm>
            <a:off x="5635264" y="1810634"/>
            <a:ext cx="620683" cy="22865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Creditor </a:t>
            </a:r>
          </a:p>
        </p:txBody>
      </p:sp>
      <p:sp>
        <p:nvSpPr>
          <p:cNvPr id="120" name="TextBox 119">
            <a:extLst>
              <a:ext uri="{FF2B5EF4-FFF2-40B4-BE49-F238E27FC236}">
                <a16:creationId xmlns:a16="http://schemas.microsoft.com/office/drawing/2014/main" id="{F60DB6A0-A8BD-4388-B0E1-DE2DE53B6236}"/>
              </a:ext>
            </a:extLst>
          </p:cNvPr>
          <p:cNvSpPr txBox="1"/>
          <p:nvPr/>
        </p:nvSpPr>
        <p:spPr>
          <a:xfrm>
            <a:off x="1642464" y="1819098"/>
            <a:ext cx="588624" cy="22865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 Debtor </a:t>
            </a:r>
          </a:p>
        </p:txBody>
      </p:sp>
      <p:sp>
        <p:nvSpPr>
          <p:cNvPr id="121" name="Rectangle: Rounded Corners 120">
            <a:extLst>
              <a:ext uri="{FF2B5EF4-FFF2-40B4-BE49-F238E27FC236}">
                <a16:creationId xmlns:a16="http://schemas.microsoft.com/office/drawing/2014/main" id="{EEE2E980-6906-44FA-8119-95DBCE0DF7E5}"/>
              </a:ext>
            </a:extLst>
          </p:cNvPr>
          <p:cNvSpPr/>
          <p:nvPr/>
        </p:nvSpPr>
        <p:spPr bwMode="auto">
          <a:xfrm>
            <a:off x="2286934" y="2433379"/>
            <a:ext cx="528558" cy="234323"/>
          </a:xfrm>
          <a:prstGeom prst="roundRect">
            <a:avLst/>
          </a:prstGeom>
          <a:solidFill>
            <a:srgbClr val="00B050"/>
          </a:solidFill>
          <a:ln w="9525" cap="flat" cmpd="sng" algn="ctr">
            <a:solidFill>
              <a:srgbClr val="FF0000"/>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cxnSp>
        <p:nvCxnSpPr>
          <p:cNvPr id="122" name="Straight Arrow Connector 121">
            <a:extLst>
              <a:ext uri="{FF2B5EF4-FFF2-40B4-BE49-F238E27FC236}">
                <a16:creationId xmlns:a16="http://schemas.microsoft.com/office/drawing/2014/main" id="{25795F6B-7B38-4883-B9A3-E4281C8A7396}"/>
              </a:ext>
            </a:extLst>
          </p:cNvPr>
          <p:cNvCxnSpPr/>
          <p:nvPr/>
        </p:nvCxnSpPr>
        <p:spPr bwMode="auto">
          <a:xfrm>
            <a:off x="3188286" y="2809365"/>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sp>
        <p:nvSpPr>
          <p:cNvPr id="123" name="Rectangle: Rounded Corners 122">
            <a:extLst>
              <a:ext uri="{FF2B5EF4-FFF2-40B4-BE49-F238E27FC236}">
                <a16:creationId xmlns:a16="http://schemas.microsoft.com/office/drawing/2014/main" id="{EDC4E929-4C10-48FB-AA26-49C4481DE598}"/>
              </a:ext>
            </a:extLst>
          </p:cNvPr>
          <p:cNvSpPr/>
          <p:nvPr/>
        </p:nvSpPr>
        <p:spPr bwMode="auto">
          <a:xfrm>
            <a:off x="5136396" y="2470079"/>
            <a:ext cx="528558" cy="234323"/>
          </a:xfrm>
          <a:prstGeom prst="roundRect">
            <a:avLst/>
          </a:prstGeom>
          <a:solidFill>
            <a:srgbClr val="00B050"/>
          </a:solidFill>
          <a:ln w="9525" cap="flat" cmpd="sng" algn="ctr">
            <a:solidFill>
              <a:srgbClr val="FF0000"/>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cxnSp>
        <p:nvCxnSpPr>
          <p:cNvPr id="124" name="Straight Arrow Connector 123">
            <a:extLst>
              <a:ext uri="{FF2B5EF4-FFF2-40B4-BE49-F238E27FC236}">
                <a16:creationId xmlns:a16="http://schemas.microsoft.com/office/drawing/2014/main" id="{FC39B527-2C76-4A8F-B716-B0B7D9F4D2D8}"/>
              </a:ext>
            </a:extLst>
          </p:cNvPr>
          <p:cNvCxnSpPr>
            <a:cxnSpLocks/>
          </p:cNvCxnSpPr>
          <p:nvPr/>
        </p:nvCxnSpPr>
        <p:spPr bwMode="auto">
          <a:xfrm flipV="1">
            <a:off x="2231754" y="2548326"/>
            <a:ext cx="712928" cy="2070"/>
          </a:xfrm>
          <a:prstGeom prst="straightConnector1">
            <a:avLst/>
          </a:prstGeom>
          <a:noFill/>
          <a:ln w="12700" cap="flat" cmpd="sng" algn="ctr">
            <a:solidFill>
              <a:sysClr val="windowText" lastClr="000000"/>
            </a:solidFill>
            <a:prstDash val="solid"/>
            <a:headEnd type="none" w="med" len="med"/>
            <a:tailEnd type="triangle"/>
          </a:ln>
          <a:effectLst/>
        </p:spPr>
      </p:cxnSp>
      <p:cxnSp>
        <p:nvCxnSpPr>
          <p:cNvPr id="125" name="Straight Arrow Connector 124">
            <a:extLst>
              <a:ext uri="{FF2B5EF4-FFF2-40B4-BE49-F238E27FC236}">
                <a16:creationId xmlns:a16="http://schemas.microsoft.com/office/drawing/2014/main" id="{28799F08-38A5-4162-B2EE-5F40C96216AC}"/>
              </a:ext>
            </a:extLst>
          </p:cNvPr>
          <p:cNvCxnSpPr>
            <a:cxnSpLocks/>
          </p:cNvCxnSpPr>
          <p:nvPr/>
        </p:nvCxnSpPr>
        <p:spPr bwMode="auto">
          <a:xfrm flipV="1">
            <a:off x="5091888" y="2579445"/>
            <a:ext cx="680786" cy="3882"/>
          </a:xfrm>
          <a:prstGeom prst="straightConnector1">
            <a:avLst/>
          </a:prstGeom>
          <a:noFill/>
          <a:ln w="12700" cap="flat" cmpd="sng" algn="ctr">
            <a:solidFill>
              <a:sysClr val="windowText" lastClr="000000"/>
            </a:solidFill>
            <a:prstDash val="solid"/>
            <a:headEnd type="none" w="med" len="med"/>
            <a:tailEnd type="triangle"/>
          </a:ln>
          <a:effectLst/>
        </p:spPr>
      </p:cxnSp>
      <p:grpSp>
        <p:nvGrpSpPr>
          <p:cNvPr id="126" name="Group 125">
            <a:extLst>
              <a:ext uri="{FF2B5EF4-FFF2-40B4-BE49-F238E27FC236}">
                <a16:creationId xmlns:a16="http://schemas.microsoft.com/office/drawing/2014/main" id="{0ED7184E-C3C5-4A1C-BF2F-DCF84F7162AE}"/>
              </a:ext>
            </a:extLst>
          </p:cNvPr>
          <p:cNvGrpSpPr/>
          <p:nvPr/>
        </p:nvGrpSpPr>
        <p:grpSpPr>
          <a:xfrm>
            <a:off x="6319892" y="1933573"/>
            <a:ext cx="4413950" cy="1949040"/>
            <a:chOff x="2202100" y="3087320"/>
            <a:chExt cx="4982236" cy="2199975"/>
          </a:xfrm>
        </p:grpSpPr>
        <p:sp>
          <p:nvSpPr>
            <p:cNvPr id="127" name="Freeform: Shape 126">
              <a:extLst>
                <a:ext uri="{FF2B5EF4-FFF2-40B4-BE49-F238E27FC236}">
                  <a16:creationId xmlns:a16="http://schemas.microsoft.com/office/drawing/2014/main" id="{BDB154E3-7AAA-47DB-88CA-3DA2E15CC669}"/>
                </a:ext>
              </a:extLst>
            </p:cNvPr>
            <p:cNvSpPr/>
            <p:nvPr/>
          </p:nvSpPr>
          <p:spPr>
            <a:xfrm>
              <a:off x="2202100" y="3087320"/>
              <a:ext cx="4982236"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E97500"/>
            </a:solidFill>
            <a:ln w="25400" cap="flat" cmpd="sng" algn="ctr">
              <a:solidFill>
                <a:sysClr val="window" lastClr="FFFFFF">
                  <a:hueOff val="0"/>
                  <a:satOff val="0"/>
                  <a:lumOff val="0"/>
                  <a:alphaOff val="0"/>
                </a:sysClr>
              </a:solidFill>
              <a:prstDash val="solid"/>
            </a:ln>
            <a:effectLst/>
          </p:spPr>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defRPr/>
              </a:pPr>
              <a:r>
                <a:rPr lang="en-GB" sz="1595" b="1" kern="0" dirty="0">
                  <a:solidFill>
                    <a:prstClr val="white"/>
                  </a:solidFill>
                  <a:latin typeface="Arial"/>
                </a:rPr>
                <a:t>PUT</a:t>
              </a:r>
              <a:r>
                <a:rPr lang="en-GB" sz="1595" kern="0" dirty="0">
                  <a:solidFill>
                    <a:prstClr val="white"/>
                  </a:solidFill>
                  <a:latin typeface="Arial"/>
                </a:rPr>
                <a:t> /payment-initiation-instructions/{</a:t>
              </a:r>
              <a:r>
                <a:rPr lang="en-GB" sz="1595" kern="0" dirty="0" err="1">
                  <a:solidFill>
                    <a:prstClr val="white"/>
                  </a:solidFill>
                  <a:latin typeface="Arial"/>
                </a:rPr>
                <a:t>uetr</a:t>
              </a:r>
              <a:r>
                <a:rPr lang="en-GB" sz="1595" kern="0" dirty="0">
                  <a:solidFill>
                    <a:prstClr val="white"/>
                  </a:solidFill>
                  <a:latin typeface="Arial"/>
                </a:rPr>
                <a:t>}:</a:t>
              </a:r>
            </a:p>
          </p:txBody>
        </p:sp>
        <p:sp>
          <p:nvSpPr>
            <p:cNvPr id="128" name="Freeform: Shape 127">
              <a:extLst>
                <a:ext uri="{FF2B5EF4-FFF2-40B4-BE49-F238E27FC236}">
                  <a16:creationId xmlns:a16="http://schemas.microsoft.com/office/drawing/2014/main" id="{9CD5C090-969B-43B4-93A1-6DDF3E81695A}"/>
                </a:ext>
              </a:extLst>
            </p:cNvPr>
            <p:cNvSpPr/>
            <p:nvPr/>
          </p:nvSpPr>
          <p:spPr>
            <a:xfrm>
              <a:off x="2202100" y="3636676"/>
              <a:ext cx="4982235"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4472C4"/>
            </a:solidFill>
            <a:ln w="25400" cap="flat" cmpd="sng" algn="ctr">
              <a:solidFill>
                <a:sysClr val="window" lastClr="FFFFFF">
                  <a:hueOff val="0"/>
                  <a:satOff val="0"/>
                  <a:lumOff val="0"/>
                  <a:alphaOff val="0"/>
                </a:sysClr>
              </a:solidFill>
              <a:prstDash val="solid"/>
            </a:ln>
            <a:effectLst/>
          </p:spPr>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defRPr/>
              </a:pPr>
              <a:r>
                <a:rPr lang="en-GB" sz="1595" b="1" kern="0" dirty="0">
                  <a:solidFill>
                    <a:prstClr val="white"/>
                  </a:solidFill>
                  <a:latin typeface="Arial"/>
                </a:rPr>
                <a:t>GET</a:t>
              </a:r>
              <a:r>
                <a:rPr lang="en-GB" sz="1595" kern="0" dirty="0">
                  <a:solidFill>
                    <a:prstClr val="white"/>
                  </a:solidFill>
                  <a:latin typeface="Arial"/>
                </a:rPr>
                <a:t> /payment-initiation-instructions:</a:t>
              </a:r>
            </a:p>
          </p:txBody>
        </p:sp>
        <p:sp>
          <p:nvSpPr>
            <p:cNvPr id="129" name="Freeform: Shape 128">
              <a:extLst>
                <a:ext uri="{FF2B5EF4-FFF2-40B4-BE49-F238E27FC236}">
                  <a16:creationId xmlns:a16="http://schemas.microsoft.com/office/drawing/2014/main" id="{F1FD411F-95E4-4643-A227-783DB017B5BE}"/>
                </a:ext>
              </a:extLst>
            </p:cNvPr>
            <p:cNvSpPr/>
            <p:nvPr/>
          </p:nvSpPr>
          <p:spPr>
            <a:xfrm>
              <a:off x="2202100" y="4196306"/>
              <a:ext cx="4982234"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4472C4"/>
            </a:solidFill>
            <a:ln w="25400" cap="flat" cmpd="sng" algn="ctr">
              <a:solidFill>
                <a:sysClr val="window" lastClr="FFFFFF">
                  <a:hueOff val="0"/>
                  <a:satOff val="0"/>
                  <a:lumOff val="0"/>
                  <a:alphaOff val="0"/>
                </a:sysClr>
              </a:solidFill>
              <a:prstDash val="solid"/>
            </a:ln>
            <a:effectLst/>
          </p:spPr>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defRPr/>
              </a:pPr>
              <a:r>
                <a:rPr lang="en-GB" sz="1595" b="1" kern="0" dirty="0">
                  <a:solidFill>
                    <a:prstClr val="white"/>
                  </a:solidFill>
                  <a:latin typeface="Arial"/>
                </a:rPr>
                <a:t>GET</a:t>
              </a:r>
              <a:r>
                <a:rPr lang="en-GB" sz="1595" kern="0" dirty="0">
                  <a:solidFill>
                    <a:prstClr val="white"/>
                  </a:solidFill>
                  <a:latin typeface="Arial"/>
                </a:rPr>
                <a:t> /payment-initiation-instructions/{</a:t>
              </a:r>
              <a:r>
                <a:rPr lang="en-GB" sz="1595" kern="0" dirty="0" err="1">
                  <a:solidFill>
                    <a:prstClr val="white"/>
                  </a:solidFill>
                  <a:latin typeface="Arial"/>
                </a:rPr>
                <a:t>uetr</a:t>
              </a:r>
              <a:r>
                <a:rPr lang="en-GB" sz="1595" kern="0" dirty="0">
                  <a:solidFill>
                    <a:prstClr val="white"/>
                  </a:solidFill>
                  <a:latin typeface="Arial"/>
                </a:rPr>
                <a:t>}:</a:t>
              </a:r>
            </a:p>
          </p:txBody>
        </p:sp>
        <p:sp>
          <p:nvSpPr>
            <p:cNvPr id="130" name="Freeform: Shape 129">
              <a:extLst>
                <a:ext uri="{FF2B5EF4-FFF2-40B4-BE49-F238E27FC236}">
                  <a16:creationId xmlns:a16="http://schemas.microsoft.com/office/drawing/2014/main" id="{194307B4-B7DC-4466-958D-8CC238B5EE89}"/>
                </a:ext>
              </a:extLst>
            </p:cNvPr>
            <p:cNvSpPr/>
            <p:nvPr/>
          </p:nvSpPr>
          <p:spPr>
            <a:xfrm>
              <a:off x="2202100" y="4755935"/>
              <a:ext cx="4982233"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009D77"/>
            </a:solidFill>
            <a:ln w="25400" cap="flat" cmpd="sng" algn="ctr">
              <a:solidFill>
                <a:sysClr val="window" lastClr="FFFFFF">
                  <a:hueOff val="0"/>
                  <a:satOff val="0"/>
                  <a:lumOff val="0"/>
                  <a:alphaOff val="0"/>
                </a:sysClr>
              </a:solidFill>
              <a:prstDash val="solid"/>
            </a:ln>
            <a:effectLst/>
          </p:spPr>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defRPr/>
              </a:pPr>
              <a:r>
                <a:rPr lang="en-GB" sz="1595" b="1" kern="0" dirty="0">
                  <a:solidFill>
                    <a:prstClr val="white"/>
                  </a:solidFill>
                  <a:latin typeface="Arial"/>
                </a:rPr>
                <a:t>POST</a:t>
              </a:r>
              <a:r>
                <a:rPr lang="en-GB" sz="1595" kern="0" dirty="0">
                  <a:solidFill>
                    <a:prstClr val="white"/>
                  </a:solidFill>
                  <a:latin typeface="Arial"/>
                </a:rPr>
                <a:t> /payment-instruction-status:</a:t>
              </a:r>
            </a:p>
          </p:txBody>
        </p:sp>
      </p:grpSp>
      <p:grpSp>
        <p:nvGrpSpPr>
          <p:cNvPr id="146" name="Group 145">
            <a:extLst>
              <a:ext uri="{FF2B5EF4-FFF2-40B4-BE49-F238E27FC236}">
                <a16:creationId xmlns:a16="http://schemas.microsoft.com/office/drawing/2014/main" id="{9853FF73-D2C1-4E18-BAC6-17D6BF0EA290}"/>
              </a:ext>
            </a:extLst>
          </p:cNvPr>
          <p:cNvGrpSpPr>
            <a:grpSpLocks noChangeAspect="1"/>
          </p:cNvGrpSpPr>
          <p:nvPr/>
        </p:nvGrpSpPr>
        <p:grpSpPr>
          <a:xfrm>
            <a:off x="1729703" y="2266241"/>
            <a:ext cx="504000" cy="504000"/>
            <a:chOff x="8758888" y="3943020"/>
            <a:chExt cx="681031" cy="662650"/>
          </a:xfrm>
        </p:grpSpPr>
        <p:grpSp>
          <p:nvGrpSpPr>
            <p:cNvPr id="147" name="Group 146">
              <a:extLst>
                <a:ext uri="{FF2B5EF4-FFF2-40B4-BE49-F238E27FC236}">
                  <a16:creationId xmlns:a16="http://schemas.microsoft.com/office/drawing/2014/main" id="{45F805FD-1E14-4B60-AEF1-BF4DBD0B6739}"/>
                </a:ext>
              </a:extLst>
            </p:cNvPr>
            <p:cNvGrpSpPr/>
            <p:nvPr/>
          </p:nvGrpSpPr>
          <p:grpSpPr>
            <a:xfrm>
              <a:off x="8758888" y="3943020"/>
              <a:ext cx="681031" cy="662650"/>
              <a:chOff x="369620" y="986229"/>
              <a:chExt cx="681031" cy="662650"/>
            </a:xfrm>
          </p:grpSpPr>
          <p:sp>
            <p:nvSpPr>
              <p:cNvPr id="149" name="Oval 148">
                <a:extLst>
                  <a:ext uri="{FF2B5EF4-FFF2-40B4-BE49-F238E27FC236}">
                    <a16:creationId xmlns:a16="http://schemas.microsoft.com/office/drawing/2014/main" id="{F354E239-8C59-4342-9303-2B04403BFD07}"/>
                  </a:ext>
                </a:extLst>
              </p:cNvPr>
              <p:cNvSpPr/>
              <p:nvPr/>
            </p:nvSpPr>
            <p:spPr bwMode="auto">
              <a:xfrm>
                <a:off x="369620" y="986229"/>
                <a:ext cx="681031" cy="662650"/>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50" name="Minus 235">
                <a:extLst>
                  <a:ext uri="{FF2B5EF4-FFF2-40B4-BE49-F238E27FC236}">
                    <a16:creationId xmlns:a16="http://schemas.microsoft.com/office/drawing/2014/main" id="{B5ADE1FA-A0CB-4CB5-AA39-0C26CFD9D2FB}"/>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51" name="Freeform 48">
                <a:extLst>
                  <a:ext uri="{FF2B5EF4-FFF2-40B4-BE49-F238E27FC236}">
                    <a16:creationId xmlns:a16="http://schemas.microsoft.com/office/drawing/2014/main" id="{B6AD60FD-6D63-4F0D-92A7-74F9CD264638}"/>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52" name="Freeform 49">
                <a:extLst>
                  <a:ext uri="{FF2B5EF4-FFF2-40B4-BE49-F238E27FC236}">
                    <a16:creationId xmlns:a16="http://schemas.microsoft.com/office/drawing/2014/main" id="{825BFBAB-C213-4F13-808E-81A6BE89E47A}"/>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53" name="Flowchart: Delay 152">
                <a:extLst>
                  <a:ext uri="{FF2B5EF4-FFF2-40B4-BE49-F238E27FC236}">
                    <a16:creationId xmlns:a16="http://schemas.microsoft.com/office/drawing/2014/main" id="{078D664C-F403-42A5-BF34-AA39D1C7D3F9}"/>
                  </a:ext>
                </a:extLst>
              </p:cNvPr>
              <p:cNvSpPr/>
              <p:nvPr/>
            </p:nvSpPr>
            <p:spPr bwMode="auto">
              <a:xfrm rot="16200000">
                <a:off x="609962" y="1251959"/>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54" name="Oval 153">
                <a:extLst>
                  <a:ext uri="{FF2B5EF4-FFF2-40B4-BE49-F238E27FC236}">
                    <a16:creationId xmlns:a16="http://schemas.microsoft.com/office/drawing/2014/main" id="{6F2AEAC0-4CEF-43C4-AA2C-0163741BB700}"/>
                  </a:ext>
                </a:extLst>
              </p:cNvPr>
              <p:cNvSpPr/>
              <p:nvPr/>
            </p:nvSpPr>
            <p:spPr bwMode="auto">
              <a:xfrm>
                <a:off x="634861" y="1147212"/>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48" name="Freeform: Shape 25">
              <a:extLst>
                <a:ext uri="{FF2B5EF4-FFF2-40B4-BE49-F238E27FC236}">
                  <a16:creationId xmlns:a16="http://schemas.microsoft.com/office/drawing/2014/main" id="{F4510F7D-D69D-4E58-B7D6-0E19D8B2E396}"/>
                </a:ext>
              </a:extLst>
            </p:cNvPr>
            <p:cNvSpPr/>
            <p:nvPr/>
          </p:nvSpPr>
          <p:spPr>
            <a:xfrm rot="10800000">
              <a:off x="9013683" y="4297974"/>
              <a:ext cx="183570" cy="134181"/>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nvGrpSpPr>
          <p:cNvPr id="155" name="Group 154">
            <a:extLst>
              <a:ext uri="{FF2B5EF4-FFF2-40B4-BE49-F238E27FC236}">
                <a16:creationId xmlns:a16="http://schemas.microsoft.com/office/drawing/2014/main" id="{0F73F2C6-F22D-4721-B2A6-B2CE35494902}"/>
              </a:ext>
            </a:extLst>
          </p:cNvPr>
          <p:cNvGrpSpPr>
            <a:grpSpLocks noChangeAspect="1"/>
          </p:cNvGrpSpPr>
          <p:nvPr/>
        </p:nvGrpSpPr>
        <p:grpSpPr>
          <a:xfrm>
            <a:off x="2956397" y="2268422"/>
            <a:ext cx="499638" cy="499638"/>
            <a:chOff x="8334894" y="4545353"/>
            <a:chExt cx="720000" cy="733866"/>
          </a:xfrm>
        </p:grpSpPr>
        <p:grpSp>
          <p:nvGrpSpPr>
            <p:cNvPr id="156" name="Group 155">
              <a:extLst>
                <a:ext uri="{FF2B5EF4-FFF2-40B4-BE49-F238E27FC236}">
                  <a16:creationId xmlns:a16="http://schemas.microsoft.com/office/drawing/2014/main" id="{D7B6537C-5356-4AF3-A7A6-B40B1684E2B1}"/>
                </a:ext>
              </a:extLst>
            </p:cNvPr>
            <p:cNvGrpSpPr/>
            <p:nvPr/>
          </p:nvGrpSpPr>
          <p:grpSpPr>
            <a:xfrm>
              <a:off x="8334894" y="4545353"/>
              <a:ext cx="720000" cy="733866"/>
              <a:chOff x="6716953" y="3185319"/>
              <a:chExt cx="720000" cy="733866"/>
            </a:xfrm>
          </p:grpSpPr>
          <p:sp>
            <p:nvSpPr>
              <p:cNvPr id="160" name="Oval 159">
                <a:extLst>
                  <a:ext uri="{FF2B5EF4-FFF2-40B4-BE49-F238E27FC236}">
                    <a16:creationId xmlns:a16="http://schemas.microsoft.com/office/drawing/2014/main" id="{BCCFF243-34D0-48A1-9B82-864D29798EA0}"/>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61" name="Freeform 48">
                <a:extLst>
                  <a:ext uri="{FF2B5EF4-FFF2-40B4-BE49-F238E27FC236}">
                    <a16:creationId xmlns:a16="http://schemas.microsoft.com/office/drawing/2014/main" id="{0B249B7D-BA8D-4834-8F73-2D73EBF0A752}"/>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62" name="Freeform 49">
                <a:extLst>
                  <a:ext uri="{FF2B5EF4-FFF2-40B4-BE49-F238E27FC236}">
                    <a16:creationId xmlns:a16="http://schemas.microsoft.com/office/drawing/2014/main" id="{C9652FEF-0E01-47D6-8117-5EDEF9AC51AF}"/>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57" name="Group 156">
              <a:extLst>
                <a:ext uri="{FF2B5EF4-FFF2-40B4-BE49-F238E27FC236}">
                  <a16:creationId xmlns:a16="http://schemas.microsoft.com/office/drawing/2014/main" id="{3C9086CC-BFF9-49AE-97DB-1474F77289DD}"/>
                </a:ext>
              </a:extLst>
            </p:cNvPr>
            <p:cNvGrpSpPr/>
            <p:nvPr/>
          </p:nvGrpSpPr>
          <p:grpSpPr>
            <a:xfrm>
              <a:off x="8501781" y="4648247"/>
              <a:ext cx="390170" cy="444608"/>
              <a:chOff x="7495557" y="4967822"/>
              <a:chExt cx="637923" cy="703978"/>
            </a:xfrm>
          </p:grpSpPr>
          <p:sp>
            <p:nvSpPr>
              <p:cNvPr id="158" name="Freeform: Shape 48">
                <a:extLst>
                  <a:ext uri="{FF2B5EF4-FFF2-40B4-BE49-F238E27FC236}">
                    <a16:creationId xmlns:a16="http://schemas.microsoft.com/office/drawing/2014/main" id="{38A7CD77-C76D-4273-9455-F6E0DEE5A0F0}"/>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59" name="Freeform: Shape 83">
                <a:extLst>
                  <a:ext uri="{FF2B5EF4-FFF2-40B4-BE49-F238E27FC236}">
                    <a16:creationId xmlns:a16="http://schemas.microsoft.com/office/drawing/2014/main" id="{68CDDC72-0270-41BE-922E-DE28A52D20F1}"/>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63" name="Group 162">
            <a:extLst>
              <a:ext uri="{FF2B5EF4-FFF2-40B4-BE49-F238E27FC236}">
                <a16:creationId xmlns:a16="http://schemas.microsoft.com/office/drawing/2014/main" id="{C889D0E9-6437-4AB6-BA52-A4BE9A35D61E}"/>
              </a:ext>
            </a:extLst>
          </p:cNvPr>
          <p:cNvGrpSpPr>
            <a:grpSpLocks noChangeAspect="1"/>
          </p:cNvGrpSpPr>
          <p:nvPr/>
        </p:nvGrpSpPr>
        <p:grpSpPr>
          <a:xfrm>
            <a:off x="3748485" y="2274063"/>
            <a:ext cx="499638" cy="499638"/>
            <a:chOff x="8334894" y="4545353"/>
            <a:chExt cx="720000" cy="733866"/>
          </a:xfrm>
        </p:grpSpPr>
        <p:grpSp>
          <p:nvGrpSpPr>
            <p:cNvPr id="164" name="Group 163">
              <a:extLst>
                <a:ext uri="{FF2B5EF4-FFF2-40B4-BE49-F238E27FC236}">
                  <a16:creationId xmlns:a16="http://schemas.microsoft.com/office/drawing/2014/main" id="{8D4619E7-3C9F-41B5-8754-0D6C1C2E8866}"/>
                </a:ext>
              </a:extLst>
            </p:cNvPr>
            <p:cNvGrpSpPr/>
            <p:nvPr/>
          </p:nvGrpSpPr>
          <p:grpSpPr>
            <a:xfrm>
              <a:off x="8334894" y="4545353"/>
              <a:ext cx="720000" cy="733866"/>
              <a:chOff x="6716953" y="3185319"/>
              <a:chExt cx="720000" cy="733866"/>
            </a:xfrm>
          </p:grpSpPr>
          <p:sp>
            <p:nvSpPr>
              <p:cNvPr id="168" name="Oval 167">
                <a:extLst>
                  <a:ext uri="{FF2B5EF4-FFF2-40B4-BE49-F238E27FC236}">
                    <a16:creationId xmlns:a16="http://schemas.microsoft.com/office/drawing/2014/main" id="{8ECE5E8C-CFB1-4C21-BF5F-87D861067CDE}"/>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69" name="Freeform 48">
                <a:extLst>
                  <a:ext uri="{FF2B5EF4-FFF2-40B4-BE49-F238E27FC236}">
                    <a16:creationId xmlns:a16="http://schemas.microsoft.com/office/drawing/2014/main" id="{DFA04266-F0A0-4B74-BF61-31BC53484DDD}"/>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70" name="Freeform 49">
                <a:extLst>
                  <a:ext uri="{FF2B5EF4-FFF2-40B4-BE49-F238E27FC236}">
                    <a16:creationId xmlns:a16="http://schemas.microsoft.com/office/drawing/2014/main" id="{051524F8-D13A-42B4-8E5A-79409C17FE53}"/>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65" name="Group 164">
              <a:extLst>
                <a:ext uri="{FF2B5EF4-FFF2-40B4-BE49-F238E27FC236}">
                  <a16:creationId xmlns:a16="http://schemas.microsoft.com/office/drawing/2014/main" id="{3FF66FAB-98AB-4D59-84C8-D8F8A90FF86D}"/>
                </a:ext>
              </a:extLst>
            </p:cNvPr>
            <p:cNvGrpSpPr/>
            <p:nvPr/>
          </p:nvGrpSpPr>
          <p:grpSpPr>
            <a:xfrm>
              <a:off x="8501781" y="4648247"/>
              <a:ext cx="390170" cy="444608"/>
              <a:chOff x="7495557" y="4967822"/>
              <a:chExt cx="637923" cy="703978"/>
            </a:xfrm>
          </p:grpSpPr>
          <p:sp>
            <p:nvSpPr>
              <p:cNvPr id="166" name="Freeform: Shape 48">
                <a:extLst>
                  <a:ext uri="{FF2B5EF4-FFF2-40B4-BE49-F238E27FC236}">
                    <a16:creationId xmlns:a16="http://schemas.microsoft.com/office/drawing/2014/main" id="{DA690E03-AAB0-4201-AA9A-E0D60B83F009}"/>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67" name="Freeform: Shape 83">
                <a:extLst>
                  <a:ext uri="{FF2B5EF4-FFF2-40B4-BE49-F238E27FC236}">
                    <a16:creationId xmlns:a16="http://schemas.microsoft.com/office/drawing/2014/main" id="{999246DB-9276-4A01-A74C-4AD863514A6C}"/>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71" name="Group 170">
            <a:extLst>
              <a:ext uri="{FF2B5EF4-FFF2-40B4-BE49-F238E27FC236}">
                <a16:creationId xmlns:a16="http://schemas.microsoft.com/office/drawing/2014/main" id="{89593D3C-AA78-4EFD-BCD2-B327D013DE83}"/>
              </a:ext>
            </a:extLst>
          </p:cNvPr>
          <p:cNvGrpSpPr>
            <a:grpSpLocks noChangeAspect="1"/>
          </p:cNvGrpSpPr>
          <p:nvPr/>
        </p:nvGrpSpPr>
        <p:grpSpPr>
          <a:xfrm>
            <a:off x="4568820" y="2279358"/>
            <a:ext cx="499638" cy="499638"/>
            <a:chOff x="8334894" y="4545353"/>
            <a:chExt cx="720000" cy="733866"/>
          </a:xfrm>
        </p:grpSpPr>
        <p:grpSp>
          <p:nvGrpSpPr>
            <p:cNvPr id="172" name="Group 171">
              <a:extLst>
                <a:ext uri="{FF2B5EF4-FFF2-40B4-BE49-F238E27FC236}">
                  <a16:creationId xmlns:a16="http://schemas.microsoft.com/office/drawing/2014/main" id="{17CA77FB-FDD0-45BD-8260-A17CE6DC1A22}"/>
                </a:ext>
              </a:extLst>
            </p:cNvPr>
            <p:cNvGrpSpPr/>
            <p:nvPr/>
          </p:nvGrpSpPr>
          <p:grpSpPr>
            <a:xfrm>
              <a:off x="8334894" y="4545353"/>
              <a:ext cx="720000" cy="733866"/>
              <a:chOff x="6716953" y="3185319"/>
              <a:chExt cx="720000" cy="733866"/>
            </a:xfrm>
          </p:grpSpPr>
          <p:sp>
            <p:nvSpPr>
              <p:cNvPr id="176" name="Oval 175">
                <a:extLst>
                  <a:ext uri="{FF2B5EF4-FFF2-40B4-BE49-F238E27FC236}">
                    <a16:creationId xmlns:a16="http://schemas.microsoft.com/office/drawing/2014/main" id="{B602398A-5D86-44F2-9615-9C249A42665B}"/>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77" name="Freeform 48">
                <a:extLst>
                  <a:ext uri="{FF2B5EF4-FFF2-40B4-BE49-F238E27FC236}">
                    <a16:creationId xmlns:a16="http://schemas.microsoft.com/office/drawing/2014/main" id="{2E6C0ADF-5C67-4F58-A6D0-08E60BFCC542}"/>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78" name="Freeform 49">
                <a:extLst>
                  <a:ext uri="{FF2B5EF4-FFF2-40B4-BE49-F238E27FC236}">
                    <a16:creationId xmlns:a16="http://schemas.microsoft.com/office/drawing/2014/main" id="{40103A56-AD69-4D79-81DC-38959708DB89}"/>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73" name="Group 172">
              <a:extLst>
                <a:ext uri="{FF2B5EF4-FFF2-40B4-BE49-F238E27FC236}">
                  <a16:creationId xmlns:a16="http://schemas.microsoft.com/office/drawing/2014/main" id="{1EF7E1EE-5A8A-4EF0-8C9A-DB678544BF6D}"/>
                </a:ext>
              </a:extLst>
            </p:cNvPr>
            <p:cNvGrpSpPr/>
            <p:nvPr/>
          </p:nvGrpSpPr>
          <p:grpSpPr>
            <a:xfrm>
              <a:off x="8501781" y="4648247"/>
              <a:ext cx="390170" cy="444608"/>
              <a:chOff x="7495557" y="4967822"/>
              <a:chExt cx="637923" cy="703978"/>
            </a:xfrm>
          </p:grpSpPr>
          <p:sp>
            <p:nvSpPr>
              <p:cNvPr id="174" name="Freeform: Shape 48">
                <a:extLst>
                  <a:ext uri="{FF2B5EF4-FFF2-40B4-BE49-F238E27FC236}">
                    <a16:creationId xmlns:a16="http://schemas.microsoft.com/office/drawing/2014/main" id="{F4E1DAF8-3FAD-4046-9647-06B9CC46CD11}"/>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75" name="Freeform: Shape 83">
                <a:extLst>
                  <a:ext uri="{FF2B5EF4-FFF2-40B4-BE49-F238E27FC236}">
                    <a16:creationId xmlns:a16="http://schemas.microsoft.com/office/drawing/2014/main" id="{1D3B4A3A-D6D1-468D-B2FA-701EFA326428}"/>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79" name="Group 178">
            <a:extLst>
              <a:ext uri="{FF2B5EF4-FFF2-40B4-BE49-F238E27FC236}">
                <a16:creationId xmlns:a16="http://schemas.microsoft.com/office/drawing/2014/main" id="{A958C19A-726F-4911-8452-E2058AF4E70D}"/>
              </a:ext>
            </a:extLst>
          </p:cNvPr>
          <p:cNvGrpSpPr>
            <a:grpSpLocks noChangeAspect="1"/>
          </p:cNvGrpSpPr>
          <p:nvPr/>
        </p:nvGrpSpPr>
        <p:grpSpPr>
          <a:xfrm>
            <a:off x="5805203" y="2264060"/>
            <a:ext cx="504000" cy="504000"/>
            <a:chOff x="8758888" y="3943020"/>
            <a:chExt cx="681031" cy="662650"/>
          </a:xfrm>
        </p:grpSpPr>
        <p:grpSp>
          <p:nvGrpSpPr>
            <p:cNvPr id="180" name="Group 179">
              <a:extLst>
                <a:ext uri="{FF2B5EF4-FFF2-40B4-BE49-F238E27FC236}">
                  <a16:creationId xmlns:a16="http://schemas.microsoft.com/office/drawing/2014/main" id="{6AB4A267-3750-4F25-ABA5-A0C560297B24}"/>
                </a:ext>
              </a:extLst>
            </p:cNvPr>
            <p:cNvGrpSpPr/>
            <p:nvPr/>
          </p:nvGrpSpPr>
          <p:grpSpPr>
            <a:xfrm>
              <a:off x="8758888" y="3943020"/>
              <a:ext cx="681031" cy="662650"/>
              <a:chOff x="369620" y="986229"/>
              <a:chExt cx="681031" cy="662650"/>
            </a:xfrm>
          </p:grpSpPr>
          <p:sp>
            <p:nvSpPr>
              <p:cNvPr id="182" name="Oval 181">
                <a:extLst>
                  <a:ext uri="{FF2B5EF4-FFF2-40B4-BE49-F238E27FC236}">
                    <a16:creationId xmlns:a16="http://schemas.microsoft.com/office/drawing/2014/main" id="{41EC54B1-5365-48EE-AF4A-78742B9A6916}"/>
                  </a:ext>
                </a:extLst>
              </p:cNvPr>
              <p:cNvSpPr/>
              <p:nvPr/>
            </p:nvSpPr>
            <p:spPr bwMode="auto">
              <a:xfrm>
                <a:off x="369620" y="986229"/>
                <a:ext cx="681031" cy="662650"/>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83" name="Minus 235">
                <a:extLst>
                  <a:ext uri="{FF2B5EF4-FFF2-40B4-BE49-F238E27FC236}">
                    <a16:creationId xmlns:a16="http://schemas.microsoft.com/office/drawing/2014/main" id="{A7909798-B45D-4833-BD36-301C883231E4}"/>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84" name="Freeform 48">
                <a:extLst>
                  <a:ext uri="{FF2B5EF4-FFF2-40B4-BE49-F238E27FC236}">
                    <a16:creationId xmlns:a16="http://schemas.microsoft.com/office/drawing/2014/main" id="{4602473A-743A-4FF7-BC0D-FC7590DE80F8}"/>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85" name="Freeform 49">
                <a:extLst>
                  <a:ext uri="{FF2B5EF4-FFF2-40B4-BE49-F238E27FC236}">
                    <a16:creationId xmlns:a16="http://schemas.microsoft.com/office/drawing/2014/main" id="{9EDA5C56-656D-49EA-A38B-A0BEF76EE1F7}"/>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86" name="Flowchart: Delay 185">
                <a:extLst>
                  <a:ext uri="{FF2B5EF4-FFF2-40B4-BE49-F238E27FC236}">
                    <a16:creationId xmlns:a16="http://schemas.microsoft.com/office/drawing/2014/main" id="{698B1DF4-D0E5-4EA4-85CB-F4B130E44005}"/>
                  </a:ext>
                </a:extLst>
              </p:cNvPr>
              <p:cNvSpPr/>
              <p:nvPr/>
            </p:nvSpPr>
            <p:spPr bwMode="auto">
              <a:xfrm rot="16200000">
                <a:off x="609962" y="1251959"/>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87" name="Oval 186">
                <a:extLst>
                  <a:ext uri="{FF2B5EF4-FFF2-40B4-BE49-F238E27FC236}">
                    <a16:creationId xmlns:a16="http://schemas.microsoft.com/office/drawing/2014/main" id="{8EB654F6-452B-4CE0-BCD2-17F581265403}"/>
                  </a:ext>
                </a:extLst>
              </p:cNvPr>
              <p:cNvSpPr/>
              <p:nvPr/>
            </p:nvSpPr>
            <p:spPr bwMode="auto">
              <a:xfrm>
                <a:off x="634861" y="1147212"/>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81" name="Freeform: Shape 25">
              <a:extLst>
                <a:ext uri="{FF2B5EF4-FFF2-40B4-BE49-F238E27FC236}">
                  <a16:creationId xmlns:a16="http://schemas.microsoft.com/office/drawing/2014/main" id="{F27D3A03-9DDC-4F47-BD64-0D34E3C03B4D}"/>
                </a:ext>
              </a:extLst>
            </p:cNvPr>
            <p:cNvSpPr/>
            <p:nvPr/>
          </p:nvSpPr>
          <p:spPr>
            <a:xfrm rot="10800000">
              <a:off x="9013683" y="4297974"/>
              <a:ext cx="183570" cy="134181"/>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dirty="0">
                <a:ln>
                  <a:noFill/>
                </a:ln>
                <a:solidFill>
                  <a:prstClr val="black"/>
                </a:solidFill>
                <a:effectLst/>
                <a:uLnTx/>
                <a:uFillTx/>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348920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Direct Debit Collection – Initiation</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pSp>
        <p:nvGrpSpPr>
          <p:cNvPr id="356" name="Group 355">
            <a:extLst>
              <a:ext uri="{FF2B5EF4-FFF2-40B4-BE49-F238E27FC236}">
                <a16:creationId xmlns:a16="http://schemas.microsoft.com/office/drawing/2014/main" id="{9483E038-8D80-4A33-8333-256CFD8F9B8B}"/>
              </a:ext>
            </a:extLst>
          </p:cNvPr>
          <p:cNvGrpSpPr/>
          <p:nvPr/>
        </p:nvGrpSpPr>
        <p:grpSpPr>
          <a:xfrm flipH="1">
            <a:off x="6966017" y="2761508"/>
            <a:ext cx="2522190" cy="242374"/>
            <a:chOff x="-606397" y="1932388"/>
            <a:chExt cx="4433509" cy="298307"/>
          </a:xfrm>
        </p:grpSpPr>
        <p:cxnSp>
          <p:nvCxnSpPr>
            <p:cNvPr id="357" name="Straight Connector 356">
              <a:extLst>
                <a:ext uri="{FF2B5EF4-FFF2-40B4-BE49-F238E27FC236}">
                  <a16:creationId xmlns:a16="http://schemas.microsoft.com/office/drawing/2014/main" id="{00649B56-39D4-44BC-941B-F1B3099DEDB6}"/>
                </a:ext>
              </a:extLst>
            </p:cNvPr>
            <p:cNvCxnSpPr/>
            <p:nvPr>
              <p:custDataLst>
                <p:tags r:id="rId6"/>
              </p:custDataLst>
            </p:nvPr>
          </p:nvCxnSpPr>
          <p:spPr bwMode="auto">
            <a:xfrm>
              <a:off x="-606397" y="2000344"/>
              <a:ext cx="4433509" cy="17691"/>
            </a:xfrm>
            <a:prstGeom prst="line">
              <a:avLst/>
            </a:prstGeom>
            <a:solidFill>
              <a:srgbClr val="549E39"/>
            </a:solidFill>
            <a:ln w="57150" cap="flat" cmpd="sng" algn="ctr">
              <a:solidFill>
                <a:srgbClr val="455F51"/>
              </a:solidFill>
              <a:prstDash val="solid"/>
              <a:round/>
              <a:headEnd type="triangle" w="med" len="med"/>
              <a:tailEnd type="none" w="med" len="med"/>
            </a:ln>
            <a:effectLst/>
          </p:spPr>
        </p:cxnSp>
        <p:sp>
          <p:nvSpPr>
            <p:cNvPr id="358" name="TextBox 357">
              <a:extLst>
                <a:ext uri="{FF2B5EF4-FFF2-40B4-BE49-F238E27FC236}">
                  <a16:creationId xmlns:a16="http://schemas.microsoft.com/office/drawing/2014/main" id="{DCFDC3D1-5E70-4E4D-AED0-11F2B5067EC1}"/>
                </a:ext>
              </a:extLst>
            </p:cNvPr>
            <p:cNvSpPr txBox="1"/>
            <p:nvPr/>
          </p:nvSpPr>
          <p:spPr>
            <a:xfrm>
              <a:off x="559064" y="1932388"/>
              <a:ext cx="1731302" cy="298307"/>
            </a:xfrm>
            <a:prstGeom prst="rect">
              <a:avLst/>
            </a:prstGeom>
            <a:solidFill>
              <a:sysClr val="window" lastClr="FFFFFF"/>
            </a:solidFill>
            <a:ln w="19050">
              <a:solidFill>
                <a:srgbClr val="455F51"/>
              </a:solidFill>
            </a:ln>
          </p:spPr>
          <p:txBody>
            <a:bodyPr wrap="square" rtlCol="0">
              <a:spAutoFit/>
            </a:bodyPr>
            <a:lstStyle/>
            <a:p>
              <a:pPr defTabSz="742912">
                <a:defRPr/>
              </a:pPr>
              <a:r>
                <a:rPr lang="en-GB" sz="975" b="1" kern="0" dirty="0">
                  <a:solidFill>
                    <a:srgbClr val="766C62"/>
                  </a:solidFill>
                </a:rPr>
                <a:t>Statement</a:t>
              </a:r>
            </a:p>
          </p:txBody>
        </p:sp>
      </p:grpSp>
      <p:grpSp>
        <p:nvGrpSpPr>
          <p:cNvPr id="359" name="Group 358">
            <a:extLst>
              <a:ext uri="{FF2B5EF4-FFF2-40B4-BE49-F238E27FC236}">
                <a16:creationId xmlns:a16="http://schemas.microsoft.com/office/drawing/2014/main" id="{DC215A69-C648-4F79-8138-BC68C7D7C220}"/>
              </a:ext>
            </a:extLst>
          </p:cNvPr>
          <p:cNvGrpSpPr/>
          <p:nvPr/>
        </p:nvGrpSpPr>
        <p:grpSpPr>
          <a:xfrm>
            <a:off x="9048492" y="2010366"/>
            <a:ext cx="370614" cy="300402"/>
            <a:chOff x="326001" y="3548671"/>
            <a:chExt cx="456140" cy="369725"/>
          </a:xfrm>
        </p:grpSpPr>
        <p:sp>
          <p:nvSpPr>
            <p:cNvPr id="360" name="Oval 359">
              <a:extLst>
                <a:ext uri="{FF2B5EF4-FFF2-40B4-BE49-F238E27FC236}">
                  <a16:creationId xmlns:a16="http://schemas.microsoft.com/office/drawing/2014/main" id="{19C355E5-17BF-4A54-97D3-CACDD466B15D}"/>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361" name="TextBox 360">
              <a:extLst>
                <a:ext uri="{FF2B5EF4-FFF2-40B4-BE49-F238E27FC236}">
                  <a16:creationId xmlns:a16="http://schemas.microsoft.com/office/drawing/2014/main" id="{A542A36E-583A-4F23-9DD9-1A1F9C2537B7}"/>
                </a:ext>
              </a:extLst>
            </p:cNvPr>
            <p:cNvSpPr txBox="1"/>
            <p:nvPr/>
          </p:nvSpPr>
          <p:spPr>
            <a:xfrm>
              <a:off x="326001" y="3558534"/>
              <a:ext cx="456140" cy="359862"/>
            </a:xfrm>
            <a:prstGeom prst="rect">
              <a:avLst/>
            </a:prstGeom>
            <a:noFill/>
          </p:spPr>
          <p:txBody>
            <a:bodyPr wrap="none" rtlCol="0">
              <a:spAutoFit/>
            </a:bodyPr>
            <a:lstStyle/>
            <a:p>
              <a:pPr defTabSz="742912">
                <a:defRPr/>
              </a:pPr>
              <a:r>
                <a:rPr lang="en-GB" sz="1300" dirty="0">
                  <a:solidFill>
                    <a:prstClr val="white"/>
                  </a:solidFill>
                </a:rPr>
                <a:t>1a</a:t>
              </a:r>
            </a:p>
          </p:txBody>
        </p:sp>
      </p:grpSp>
      <p:grpSp>
        <p:nvGrpSpPr>
          <p:cNvPr id="386" name="Group 385">
            <a:extLst>
              <a:ext uri="{FF2B5EF4-FFF2-40B4-BE49-F238E27FC236}">
                <a16:creationId xmlns:a16="http://schemas.microsoft.com/office/drawing/2014/main" id="{466B0990-6460-4DFF-9199-3B59BEEF8194}"/>
              </a:ext>
            </a:extLst>
          </p:cNvPr>
          <p:cNvGrpSpPr/>
          <p:nvPr/>
        </p:nvGrpSpPr>
        <p:grpSpPr>
          <a:xfrm>
            <a:off x="7004077" y="2230859"/>
            <a:ext cx="2451946" cy="242374"/>
            <a:chOff x="1337966" y="1870604"/>
            <a:chExt cx="836224" cy="529311"/>
          </a:xfrm>
        </p:grpSpPr>
        <p:cxnSp>
          <p:nvCxnSpPr>
            <p:cNvPr id="387" name="Straight Connector 386">
              <a:extLst>
                <a:ext uri="{FF2B5EF4-FFF2-40B4-BE49-F238E27FC236}">
                  <a16:creationId xmlns:a16="http://schemas.microsoft.com/office/drawing/2014/main" id="{B0080FF5-E475-4223-AD1B-96FF5DA6DD4C}"/>
                </a:ext>
              </a:extLst>
            </p:cNvPr>
            <p:cNvCxnSpPr/>
            <p:nvPr>
              <p:custDataLst>
                <p:tags r:id="rId5"/>
              </p:custDataLst>
            </p:nvPr>
          </p:nvCxnSpPr>
          <p:spPr bwMode="auto">
            <a:xfrm>
              <a:off x="1337966" y="2102894"/>
              <a:ext cx="836224" cy="3841"/>
            </a:xfrm>
            <a:prstGeom prst="line">
              <a:avLst/>
            </a:prstGeom>
            <a:solidFill>
              <a:srgbClr val="549E39"/>
            </a:solidFill>
            <a:ln w="57150" cap="flat" cmpd="sng" algn="ctr">
              <a:solidFill>
                <a:srgbClr val="0070C0"/>
              </a:solidFill>
              <a:prstDash val="solid"/>
              <a:round/>
              <a:headEnd type="triangle" w="med" len="med"/>
              <a:tailEnd type="none" w="med" len="med"/>
            </a:ln>
            <a:effectLst/>
          </p:spPr>
        </p:cxnSp>
        <p:sp>
          <p:nvSpPr>
            <p:cNvPr id="388" name="TextBox 387">
              <a:extLst>
                <a:ext uri="{FF2B5EF4-FFF2-40B4-BE49-F238E27FC236}">
                  <a16:creationId xmlns:a16="http://schemas.microsoft.com/office/drawing/2014/main" id="{FB62B892-F6D2-4FFD-ADC1-8B52FA2D291E}"/>
                </a:ext>
              </a:extLst>
            </p:cNvPr>
            <p:cNvSpPr txBox="1"/>
            <p:nvPr/>
          </p:nvSpPr>
          <p:spPr>
            <a:xfrm>
              <a:off x="1480567" y="1870604"/>
              <a:ext cx="553590" cy="529311"/>
            </a:xfrm>
            <a:prstGeom prst="rect">
              <a:avLst/>
            </a:prstGeom>
            <a:solidFill>
              <a:sysClr val="window" lastClr="FFFFFF"/>
            </a:solidFill>
            <a:ln w="19050">
              <a:solidFill>
                <a:srgbClr val="0070C0"/>
              </a:solidFill>
            </a:ln>
          </p:spPr>
          <p:txBody>
            <a:bodyPr wrap="square" rtlCol="0">
              <a:spAutoFit/>
            </a:bodyPr>
            <a:lstStyle/>
            <a:p>
              <a:pPr defTabSz="742912">
                <a:defRPr/>
              </a:pPr>
              <a:r>
                <a:rPr lang="en-GB" sz="975" b="1" kern="0" dirty="0">
                  <a:solidFill>
                    <a:srgbClr val="0070C0"/>
                  </a:solidFill>
                </a:rPr>
                <a:t>Request for Collection</a:t>
              </a:r>
            </a:p>
          </p:txBody>
        </p:sp>
      </p:grpSp>
      <p:cxnSp>
        <p:nvCxnSpPr>
          <p:cNvPr id="389" name="Straight Connector 388">
            <a:extLst>
              <a:ext uri="{FF2B5EF4-FFF2-40B4-BE49-F238E27FC236}">
                <a16:creationId xmlns:a16="http://schemas.microsoft.com/office/drawing/2014/main" id="{F4DB3308-B365-4F6C-A7F8-90C20725FE73}"/>
              </a:ext>
            </a:extLst>
          </p:cNvPr>
          <p:cNvCxnSpPr/>
          <p:nvPr>
            <p:custDataLst>
              <p:tags r:id="rId1"/>
            </p:custDataLst>
          </p:nvPr>
        </p:nvCxnSpPr>
        <p:spPr bwMode="auto">
          <a:xfrm flipH="1">
            <a:off x="7255143" y="2620508"/>
            <a:ext cx="2077790" cy="19419"/>
          </a:xfrm>
          <a:prstGeom prst="line">
            <a:avLst/>
          </a:prstGeom>
          <a:solidFill>
            <a:srgbClr val="549E39"/>
          </a:solidFill>
          <a:ln w="57150" cap="flat" cmpd="sng" algn="ctr">
            <a:solidFill>
              <a:srgbClr val="88D0C8"/>
            </a:solidFill>
            <a:prstDash val="solid"/>
            <a:round/>
            <a:headEnd type="triangle" w="med" len="med"/>
            <a:tailEnd type="none" w="med" len="med"/>
          </a:ln>
          <a:effectLst/>
        </p:spPr>
      </p:cxnSp>
      <p:sp>
        <p:nvSpPr>
          <p:cNvPr id="390" name="TextBox 389">
            <a:extLst>
              <a:ext uri="{FF2B5EF4-FFF2-40B4-BE49-F238E27FC236}">
                <a16:creationId xmlns:a16="http://schemas.microsoft.com/office/drawing/2014/main" id="{A13E6156-D1D6-4C18-B1E6-2FA37E9E68A2}"/>
              </a:ext>
            </a:extLst>
          </p:cNvPr>
          <p:cNvSpPr txBox="1"/>
          <p:nvPr/>
        </p:nvSpPr>
        <p:spPr>
          <a:xfrm>
            <a:off x="7848956" y="2498331"/>
            <a:ext cx="903530" cy="242374"/>
          </a:xfrm>
          <a:prstGeom prst="rect">
            <a:avLst/>
          </a:prstGeom>
          <a:solidFill>
            <a:sysClr val="window" lastClr="FFFFFF"/>
          </a:solidFill>
          <a:ln w="19050">
            <a:solidFill>
              <a:srgbClr val="88D0C8"/>
            </a:solidFill>
            <a:prstDash val="sysDash"/>
          </a:ln>
        </p:spPr>
        <p:txBody>
          <a:bodyPr wrap="square" rtlCol="0">
            <a:spAutoFit/>
          </a:bodyPr>
          <a:lstStyle/>
          <a:p>
            <a:pPr defTabSz="742912">
              <a:defRPr/>
            </a:pPr>
            <a:r>
              <a:rPr lang="en-GB" sz="975" b="1" kern="0" dirty="0">
                <a:solidFill>
                  <a:srgbClr val="88D0C8"/>
                </a:solidFill>
              </a:rPr>
              <a:t>Notification</a:t>
            </a:r>
          </a:p>
        </p:txBody>
      </p:sp>
      <p:cxnSp>
        <p:nvCxnSpPr>
          <p:cNvPr id="391" name="Straight Connector 390">
            <a:extLst>
              <a:ext uri="{FF2B5EF4-FFF2-40B4-BE49-F238E27FC236}">
                <a16:creationId xmlns:a16="http://schemas.microsoft.com/office/drawing/2014/main" id="{1D5A3288-94A9-47C4-B96C-36F9E2398FE0}"/>
              </a:ext>
            </a:extLst>
          </p:cNvPr>
          <p:cNvCxnSpPr/>
          <p:nvPr>
            <p:custDataLst>
              <p:tags r:id="rId2"/>
            </p:custDataLst>
          </p:nvPr>
        </p:nvCxnSpPr>
        <p:spPr bwMode="auto">
          <a:xfrm flipH="1" flipV="1">
            <a:off x="4877018" y="2831477"/>
            <a:ext cx="1817906" cy="3731"/>
          </a:xfrm>
          <a:prstGeom prst="line">
            <a:avLst/>
          </a:prstGeom>
          <a:solidFill>
            <a:srgbClr val="549E39"/>
          </a:solidFill>
          <a:ln w="57150" cap="flat" cmpd="sng" algn="ctr">
            <a:solidFill>
              <a:srgbClr val="455F51"/>
            </a:solidFill>
            <a:prstDash val="solid"/>
            <a:round/>
            <a:headEnd type="triangle" w="med" len="med"/>
            <a:tailEnd type="none" w="med" len="med"/>
          </a:ln>
          <a:effectLst/>
        </p:spPr>
      </p:cxnSp>
      <p:grpSp>
        <p:nvGrpSpPr>
          <p:cNvPr id="392" name="Group 391">
            <a:extLst>
              <a:ext uri="{FF2B5EF4-FFF2-40B4-BE49-F238E27FC236}">
                <a16:creationId xmlns:a16="http://schemas.microsoft.com/office/drawing/2014/main" id="{F1CB019F-6860-4216-8328-A5DE66F79449}"/>
              </a:ext>
            </a:extLst>
          </p:cNvPr>
          <p:cNvGrpSpPr/>
          <p:nvPr/>
        </p:nvGrpSpPr>
        <p:grpSpPr>
          <a:xfrm>
            <a:off x="4886720" y="2248445"/>
            <a:ext cx="1738317" cy="242374"/>
            <a:chOff x="105112" y="1928820"/>
            <a:chExt cx="2282776" cy="298307"/>
          </a:xfrm>
        </p:grpSpPr>
        <p:cxnSp>
          <p:nvCxnSpPr>
            <p:cNvPr id="393" name="Straight Connector 392">
              <a:extLst>
                <a:ext uri="{FF2B5EF4-FFF2-40B4-BE49-F238E27FC236}">
                  <a16:creationId xmlns:a16="http://schemas.microsoft.com/office/drawing/2014/main" id="{B10AC5B4-0641-4F55-9FF7-A47A1475F812}"/>
                </a:ext>
              </a:extLst>
            </p:cNvPr>
            <p:cNvCxnSpPr/>
            <p:nvPr>
              <p:custDataLst>
                <p:tags r:id="rId4"/>
              </p:custDataLst>
            </p:nvPr>
          </p:nvCxnSpPr>
          <p:spPr bwMode="auto">
            <a:xfrm flipV="1">
              <a:off x="105112" y="2065750"/>
              <a:ext cx="2282776" cy="16213"/>
            </a:xfrm>
            <a:prstGeom prst="line">
              <a:avLst/>
            </a:prstGeom>
            <a:solidFill>
              <a:srgbClr val="549E39"/>
            </a:solidFill>
            <a:ln w="57150" cap="flat" cmpd="sng" algn="ctr">
              <a:solidFill>
                <a:srgbClr val="0070C0"/>
              </a:solidFill>
              <a:prstDash val="solid"/>
              <a:round/>
              <a:headEnd type="triangle" w="med" len="med"/>
              <a:tailEnd type="none" w="med" len="med"/>
            </a:ln>
            <a:effectLst/>
          </p:spPr>
        </p:cxnSp>
        <p:sp>
          <p:nvSpPr>
            <p:cNvPr id="394" name="TextBox 393">
              <a:extLst>
                <a:ext uri="{FF2B5EF4-FFF2-40B4-BE49-F238E27FC236}">
                  <a16:creationId xmlns:a16="http://schemas.microsoft.com/office/drawing/2014/main" id="{C59628AB-A986-422D-97C6-24C7D8F5F6F7}"/>
                </a:ext>
              </a:extLst>
            </p:cNvPr>
            <p:cNvSpPr txBox="1"/>
            <p:nvPr/>
          </p:nvSpPr>
          <p:spPr>
            <a:xfrm>
              <a:off x="726381" y="1928820"/>
              <a:ext cx="1078714" cy="298307"/>
            </a:xfrm>
            <a:prstGeom prst="rect">
              <a:avLst/>
            </a:prstGeom>
            <a:solidFill>
              <a:sysClr val="window" lastClr="FFFFFF"/>
            </a:solidFill>
            <a:ln w="19050">
              <a:solidFill>
                <a:srgbClr val="0070C0"/>
              </a:solidFill>
            </a:ln>
          </p:spPr>
          <p:txBody>
            <a:bodyPr wrap="square" rtlCol="0">
              <a:spAutoFit/>
            </a:bodyPr>
            <a:lstStyle/>
            <a:p>
              <a:pPr defTabSz="742912">
                <a:defRPr/>
              </a:pPr>
              <a:r>
                <a:rPr lang="en-GB" sz="975" b="1" kern="0" dirty="0">
                  <a:solidFill>
                    <a:srgbClr val="0070C0"/>
                  </a:solidFill>
                </a:rPr>
                <a:t>DD</a:t>
              </a:r>
            </a:p>
          </p:txBody>
        </p:sp>
      </p:grpSp>
      <p:sp>
        <p:nvSpPr>
          <p:cNvPr id="395" name="TextBox 394">
            <a:extLst>
              <a:ext uri="{FF2B5EF4-FFF2-40B4-BE49-F238E27FC236}">
                <a16:creationId xmlns:a16="http://schemas.microsoft.com/office/drawing/2014/main" id="{95406E71-40A3-439F-AB35-C30F3B825F60}"/>
              </a:ext>
            </a:extLst>
          </p:cNvPr>
          <p:cNvSpPr txBox="1"/>
          <p:nvPr/>
        </p:nvSpPr>
        <p:spPr>
          <a:xfrm flipH="1">
            <a:off x="5607427" y="2711673"/>
            <a:ext cx="708198" cy="242374"/>
          </a:xfrm>
          <a:prstGeom prst="rect">
            <a:avLst/>
          </a:prstGeom>
          <a:solidFill>
            <a:sysClr val="window" lastClr="FFFFFF"/>
          </a:solidFill>
          <a:ln w="19050">
            <a:solidFill>
              <a:srgbClr val="455F51"/>
            </a:solidFill>
          </a:ln>
        </p:spPr>
        <p:txBody>
          <a:bodyPr wrap="square" rtlCol="0">
            <a:spAutoFit/>
          </a:bodyPr>
          <a:lstStyle/>
          <a:p>
            <a:pPr defTabSz="742912">
              <a:defRPr/>
            </a:pPr>
            <a:r>
              <a:rPr lang="en-GB" sz="975" b="1" kern="0" dirty="0">
                <a:solidFill>
                  <a:srgbClr val="766C62"/>
                </a:solidFill>
              </a:rPr>
              <a:t>pacs.008</a:t>
            </a:r>
          </a:p>
        </p:txBody>
      </p:sp>
      <p:sp>
        <p:nvSpPr>
          <p:cNvPr id="396" name="TextBox 395">
            <a:extLst>
              <a:ext uri="{FF2B5EF4-FFF2-40B4-BE49-F238E27FC236}">
                <a16:creationId xmlns:a16="http://schemas.microsoft.com/office/drawing/2014/main" id="{231EBF24-0A1D-4813-BF7D-DF1FE6ED4B8D}"/>
              </a:ext>
            </a:extLst>
          </p:cNvPr>
          <p:cNvSpPr txBox="1"/>
          <p:nvPr/>
        </p:nvSpPr>
        <p:spPr>
          <a:xfrm>
            <a:off x="2249576" y="1361127"/>
            <a:ext cx="3375596" cy="442429"/>
          </a:xfrm>
          <a:prstGeom prst="rect">
            <a:avLst/>
          </a:prstGeom>
          <a:noFill/>
        </p:spPr>
        <p:txBody>
          <a:bodyPr wrap="square" rtlCol="0">
            <a:spAutoFit/>
          </a:bodyPr>
          <a:lstStyle/>
          <a:p>
            <a:pPr defTabSz="742912">
              <a:defRPr/>
            </a:pPr>
            <a:r>
              <a:rPr lang="en-US" altLang="ja-JP" sz="2275" i="1" dirty="0">
                <a:solidFill>
                  <a:srgbClr val="88D0C8"/>
                </a:solidFill>
                <a:ea typeface="游ゴシック" panose="020B0400000000000000" pitchFamily="34" charset="-128"/>
              </a:rPr>
              <a:t>Consent via Mandate</a:t>
            </a:r>
            <a:endParaRPr lang="en-US" sz="2275" i="1" dirty="0">
              <a:solidFill>
                <a:srgbClr val="88D0C8"/>
              </a:solidFill>
            </a:endParaRPr>
          </a:p>
        </p:txBody>
      </p:sp>
      <p:sp>
        <p:nvSpPr>
          <p:cNvPr id="397" name="TextBox 396">
            <a:extLst>
              <a:ext uri="{FF2B5EF4-FFF2-40B4-BE49-F238E27FC236}">
                <a16:creationId xmlns:a16="http://schemas.microsoft.com/office/drawing/2014/main" id="{A0E414A8-1DA3-4857-AE5D-21519AC79174}"/>
              </a:ext>
            </a:extLst>
          </p:cNvPr>
          <p:cNvSpPr txBox="1"/>
          <p:nvPr/>
        </p:nvSpPr>
        <p:spPr>
          <a:xfrm>
            <a:off x="7198423" y="1344786"/>
            <a:ext cx="3049518" cy="442429"/>
          </a:xfrm>
          <a:prstGeom prst="rect">
            <a:avLst/>
          </a:prstGeom>
          <a:noFill/>
        </p:spPr>
        <p:txBody>
          <a:bodyPr wrap="square" rtlCol="0">
            <a:spAutoFit/>
          </a:bodyPr>
          <a:lstStyle/>
          <a:p>
            <a:pPr defTabSz="742912">
              <a:defRPr/>
            </a:pPr>
            <a:r>
              <a:rPr lang="en-US" sz="2275" i="1" dirty="0">
                <a:solidFill>
                  <a:srgbClr val="82C8EF"/>
                </a:solidFill>
              </a:rPr>
              <a:t>Request for Collection</a:t>
            </a:r>
          </a:p>
        </p:txBody>
      </p:sp>
      <p:cxnSp>
        <p:nvCxnSpPr>
          <p:cNvPr id="398" name="Straight Connector 397">
            <a:extLst>
              <a:ext uri="{FF2B5EF4-FFF2-40B4-BE49-F238E27FC236}">
                <a16:creationId xmlns:a16="http://schemas.microsoft.com/office/drawing/2014/main" id="{D5CAA320-5C64-4561-9179-BA5FDF651484}"/>
              </a:ext>
            </a:extLst>
          </p:cNvPr>
          <p:cNvCxnSpPr/>
          <p:nvPr>
            <p:custDataLst>
              <p:tags r:id="rId3"/>
            </p:custDataLst>
          </p:nvPr>
        </p:nvCxnSpPr>
        <p:spPr bwMode="auto">
          <a:xfrm flipH="1">
            <a:off x="2677421" y="2601165"/>
            <a:ext cx="1758400" cy="13416"/>
          </a:xfrm>
          <a:prstGeom prst="line">
            <a:avLst/>
          </a:prstGeom>
          <a:solidFill>
            <a:srgbClr val="549E39"/>
          </a:solidFill>
          <a:ln w="57150" cap="flat" cmpd="sng" algn="ctr">
            <a:solidFill>
              <a:srgbClr val="88D0C8"/>
            </a:solidFill>
            <a:prstDash val="solid"/>
            <a:round/>
            <a:headEnd type="none" w="med" len="med"/>
            <a:tailEnd type="triangle" w="med" len="med"/>
          </a:ln>
          <a:effectLst/>
        </p:spPr>
      </p:cxnSp>
      <p:sp>
        <p:nvSpPr>
          <p:cNvPr id="399" name="TextBox 398">
            <a:extLst>
              <a:ext uri="{FF2B5EF4-FFF2-40B4-BE49-F238E27FC236}">
                <a16:creationId xmlns:a16="http://schemas.microsoft.com/office/drawing/2014/main" id="{AE832DF4-CCF4-4E6E-8687-736006F7AF1C}"/>
              </a:ext>
            </a:extLst>
          </p:cNvPr>
          <p:cNvSpPr txBox="1"/>
          <p:nvPr/>
        </p:nvSpPr>
        <p:spPr>
          <a:xfrm>
            <a:off x="3047755" y="2473596"/>
            <a:ext cx="1149631" cy="242374"/>
          </a:xfrm>
          <a:prstGeom prst="rect">
            <a:avLst/>
          </a:prstGeom>
          <a:solidFill>
            <a:sysClr val="window" lastClr="FFFFFF"/>
          </a:solidFill>
          <a:ln w="19050">
            <a:solidFill>
              <a:srgbClr val="88D0C8"/>
            </a:solidFill>
            <a:prstDash val="sysDash"/>
          </a:ln>
        </p:spPr>
        <p:txBody>
          <a:bodyPr wrap="square" rtlCol="0">
            <a:spAutoFit/>
          </a:bodyPr>
          <a:lstStyle/>
          <a:p>
            <a:pPr defTabSz="742912">
              <a:defRPr/>
            </a:pPr>
            <a:r>
              <a:rPr lang="en-GB" sz="975" b="1" kern="0" dirty="0">
                <a:solidFill>
                  <a:srgbClr val="88D0C8"/>
                </a:solidFill>
              </a:rPr>
              <a:t>Notification</a:t>
            </a:r>
          </a:p>
        </p:txBody>
      </p:sp>
      <p:grpSp>
        <p:nvGrpSpPr>
          <p:cNvPr id="412" name="Group 411">
            <a:extLst>
              <a:ext uri="{FF2B5EF4-FFF2-40B4-BE49-F238E27FC236}">
                <a16:creationId xmlns:a16="http://schemas.microsoft.com/office/drawing/2014/main" id="{059B4E9A-E212-42C7-B01E-E0EAFFDDB439}"/>
              </a:ext>
            </a:extLst>
          </p:cNvPr>
          <p:cNvGrpSpPr/>
          <p:nvPr/>
        </p:nvGrpSpPr>
        <p:grpSpPr>
          <a:xfrm>
            <a:off x="2404804" y="2463410"/>
            <a:ext cx="370614" cy="295093"/>
            <a:chOff x="354348" y="3548671"/>
            <a:chExt cx="456140" cy="363191"/>
          </a:xfrm>
        </p:grpSpPr>
        <p:sp>
          <p:nvSpPr>
            <p:cNvPr id="413" name="Oval 412">
              <a:extLst>
                <a:ext uri="{FF2B5EF4-FFF2-40B4-BE49-F238E27FC236}">
                  <a16:creationId xmlns:a16="http://schemas.microsoft.com/office/drawing/2014/main" id="{0E29F191-60BD-4833-A979-54971C7C2D44}"/>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14" name="TextBox 413">
              <a:extLst>
                <a:ext uri="{FF2B5EF4-FFF2-40B4-BE49-F238E27FC236}">
                  <a16:creationId xmlns:a16="http://schemas.microsoft.com/office/drawing/2014/main" id="{B692CC1C-4875-44F6-91CB-A314FFC497E6}"/>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2a</a:t>
              </a:r>
            </a:p>
          </p:txBody>
        </p:sp>
      </p:grpSp>
      <p:grpSp>
        <p:nvGrpSpPr>
          <p:cNvPr id="415" name="Group 414">
            <a:extLst>
              <a:ext uri="{FF2B5EF4-FFF2-40B4-BE49-F238E27FC236}">
                <a16:creationId xmlns:a16="http://schemas.microsoft.com/office/drawing/2014/main" id="{3F4F1A8E-E0CD-45CE-94FF-38066ADFB404}"/>
              </a:ext>
            </a:extLst>
          </p:cNvPr>
          <p:cNvGrpSpPr/>
          <p:nvPr/>
        </p:nvGrpSpPr>
        <p:grpSpPr>
          <a:xfrm>
            <a:off x="5042007" y="2913013"/>
            <a:ext cx="308650" cy="295093"/>
            <a:chOff x="369621" y="3548671"/>
            <a:chExt cx="379876" cy="363191"/>
          </a:xfrm>
        </p:grpSpPr>
        <p:sp>
          <p:nvSpPr>
            <p:cNvPr id="416" name="Oval 415">
              <a:extLst>
                <a:ext uri="{FF2B5EF4-FFF2-40B4-BE49-F238E27FC236}">
                  <a16:creationId xmlns:a16="http://schemas.microsoft.com/office/drawing/2014/main" id="{53269780-A598-4FA7-B2EA-20B9A4E8F1C9}"/>
                </a:ext>
              </a:extLst>
            </p:cNvPr>
            <p:cNvSpPr/>
            <p:nvPr/>
          </p:nvSpPr>
          <p:spPr bwMode="auto">
            <a:xfrm>
              <a:off x="369621" y="3548671"/>
              <a:ext cx="354556" cy="357910"/>
            </a:xfrm>
            <a:prstGeom prst="ellipse">
              <a:avLst/>
            </a:prstGeom>
            <a:solidFill>
              <a:srgbClr val="00B05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417" name="TextBox 416">
              <a:extLst>
                <a:ext uri="{FF2B5EF4-FFF2-40B4-BE49-F238E27FC236}">
                  <a16:creationId xmlns:a16="http://schemas.microsoft.com/office/drawing/2014/main" id="{F6ABDB59-A75A-40C8-9ADF-632EDBE34F3E}"/>
                </a:ext>
              </a:extLst>
            </p:cNvPr>
            <p:cNvSpPr txBox="1"/>
            <p:nvPr/>
          </p:nvSpPr>
          <p:spPr>
            <a:xfrm>
              <a:off x="407787" y="3552000"/>
              <a:ext cx="341710" cy="359862"/>
            </a:xfrm>
            <a:prstGeom prst="rect">
              <a:avLst/>
            </a:prstGeom>
            <a:noFill/>
          </p:spPr>
          <p:txBody>
            <a:bodyPr wrap="none" rtlCol="0">
              <a:spAutoFit/>
            </a:bodyPr>
            <a:lstStyle/>
            <a:p>
              <a:pPr defTabSz="742912">
                <a:defRPr/>
              </a:pPr>
              <a:r>
                <a:rPr lang="en-GB" sz="1300" dirty="0">
                  <a:solidFill>
                    <a:prstClr val="white"/>
                  </a:solidFill>
                </a:rPr>
                <a:t>3</a:t>
              </a:r>
            </a:p>
          </p:txBody>
        </p:sp>
      </p:grpSp>
      <p:grpSp>
        <p:nvGrpSpPr>
          <p:cNvPr id="418" name="Group 417">
            <a:extLst>
              <a:ext uri="{FF2B5EF4-FFF2-40B4-BE49-F238E27FC236}">
                <a16:creationId xmlns:a16="http://schemas.microsoft.com/office/drawing/2014/main" id="{6FD1ECA2-96D6-40EA-B4A5-538CB31A919D}"/>
              </a:ext>
            </a:extLst>
          </p:cNvPr>
          <p:cNvGrpSpPr/>
          <p:nvPr/>
        </p:nvGrpSpPr>
        <p:grpSpPr>
          <a:xfrm>
            <a:off x="7167208" y="2922479"/>
            <a:ext cx="299023" cy="294838"/>
            <a:chOff x="369621" y="3548671"/>
            <a:chExt cx="368028" cy="362877"/>
          </a:xfrm>
        </p:grpSpPr>
        <p:sp>
          <p:nvSpPr>
            <p:cNvPr id="419" name="Oval 418">
              <a:extLst>
                <a:ext uri="{FF2B5EF4-FFF2-40B4-BE49-F238E27FC236}">
                  <a16:creationId xmlns:a16="http://schemas.microsoft.com/office/drawing/2014/main" id="{FF78FFE5-9F63-44A4-89EA-5A3F08F8C9B4}"/>
                </a:ext>
              </a:extLst>
            </p:cNvPr>
            <p:cNvSpPr/>
            <p:nvPr/>
          </p:nvSpPr>
          <p:spPr bwMode="auto">
            <a:xfrm>
              <a:off x="369621" y="3548671"/>
              <a:ext cx="354556" cy="357910"/>
            </a:xfrm>
            <a:prstGeom prst="ellipse">
              <a:avLst/>
            </a:prstGeom>
            <a:solidFill>
              <a:srgbClr val="029676"/>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20" name="TextBox 419">
              <a:extLst>
                <a:ext uri="{FF2B5EF4-FFF2-40B4-BE49-F238E27FC236}">
                  <a16:creationId xmlns:a16="http://schemas.microsoft.com/office/drawing/2014/main" id="{555A2DDB-2321-49B2-85BA-37F6FDF5BA21}"/>
                </a:ext>
              </a:extLst>
            </p:cNvPr>
            <p:cNvSpPr txBox="1"/>
            <p:nvPr/>
          </p:nvSpPr>
          <p:spPr>
            <a:xfrm>
              <a:off x="395939" y="3551686"/>
              <a:ext cx="341710" cy="359862"/>
            </a:xfrm>
            <a:prstGeom prst="rect">
              <a:avLst/>
            </a:prstGeom>
            <a:noFill/>
          </p:spPr>
          <p:txBody>
            <a:bodyPr wrap="none" rtlCol="0">
              <a:spAutoFit/>
            </a:bodyPr>
            <a:lstStyle/>
            <a:p>
              <a:pPr defTabSz="742912">
                <a:defRPr/>
              </a:pPr>
              <a:r>
                <a:rPr lang="en-GB" sz="1300" kern="0" dirty="0">
                  <a:solidFill>
                    <a:prstClr val="white"/>
                  </a:solidFill>
                </a:rPr>
                <a:t>4</a:t>
              </a:r>
            </a:p>
          </p:txBody>
        </p:sp>
      </p:grpSp>
      <p:sp>
        <p:nvSpPr>
          <p:cNvPr id="421" name="Rounded Rectangular Callout 235">
            <a:extLst>
              <a:ext uri="{FF2B5EF4-FFF2-40B4-BE49-F238E27FC236}">
                <a16:creationId xmlns:a16="http://schemas.microsoft.com/office/drawing/2014/main" id="{5A2FE8E9-0F06-48D2-9666-504A01CD342E}"/>
              </a:ext>
            </a:extLst>
          </p:cNvPr>
          <p:cNvSpPr/>
          <p:nvPr/>
        </p:nvSpPr>
        <p:spPr bwMode="auto">
          <a:xfrm>
            <a:off x="9184166" y="2990028"/>
            <a:ext cx="752461" cy="352268"/>
          </a:xfrm>
          <a:prstGeom prst="wedgeRoundRectCallout">
            <a:avLst>
              <a:gd name="adj1" fmla="val -22308"/>
              <a:gd name="adj2" fmla="val -87388"/>
              <a:gd name="adj3" fmla="val 16667"/>
            </a:avLst>
          </a:prstGeom>
          <a:solidFill>
            <a:sysClr val="window" lastClr="FFFFFF"/>
          </a:solidFill>
          <a:ln w="9525" cap="flat" cmpd="sng" algn="ctr">
            <a:solidFill>
              <a:srgbClr val="455F51"/>
            </a:solidFill>
            <a:prstDash val="solid"/>
            <a:round/>
            <a:headEnd type="none" w="med" len="med"/>
            <a:tailEnd type="none" w="med" len="med"/>
          </a:ln>
          <a:effectLst/>
        </p:spPr>
        <p:txBody>
          <a:bodyPr vert="horz" wrap="square" lIns="74295" tIns="37147" rIns="74295" bIns="37147" numCol="1" rtlCol="0" anchor="ctr" anchorCtr="0" compatLnSpc="1">
            <a:prstTxWarp prst="textNoShape">
              <a:avLst/>
            </a:prstTxWarp>
          </a:bodyPr>
          <a:lstStyle/>
          <a:p>
            <a:pPr defTabSz="742912">
              <a:lnSpc>
                <a:spcPts val="731"/>
              </a:lnSpc>
              <a:defRPr/>
            </a:pPr>
            <a:r>
              <a:rPr lang="en-GB" sz="650" kern="0" dirty="0">
                <a:solidFill>
                  <a:srgbClr val="455F51"/>
                </a:solidFill>
              </a:rPr>
              <a:t>Receipts in the bank accounts / e-wallets</a:t>
            </a:r>
          </a:p>
        </p:txBody>
      </p:sp>
      <p:grpSp>
        <p:nvGrpSpPr>
          <p:cNvPr id="422" name="Group 421">
            <a:extLst>
              <a:ext uri="{FF2B5EF4-FFF2-40B4-BE49-F238E27FC236}">
                <a16:creationId xmlns:a16="http://schemas.microsoft.com/office/drawing/2014/main" id="{872AE8D2-FE79-4DFD-9736-7BFE7F9AE9CA}"/>
              </a:ext>
            </a:extLst>
          </p:cNvPr>
          <p:cNvGrpSpPr/>
          <p:nvPr/>
        </p:nvGrpSpPr>
        <p:grpSpPr>
          <a:xfrm>
            <a:off x="6266767" y="2009626"/>
            <a:ext cx="370614" cy="299904"/>
            <a:chOff x="350756" y="3548671"/>
            <a:chExt cx="456140" cy="369112"/>
          </a:xfrm>
        </p:grpSpPr>
        <p:sp>
          <p:nvSpPr>
            <p:cNvPr id="423" name="Oval 422">
              <a:extLst>
                <a:ext uri="{FF2B5EF4-FFF2-40B4-BE49-F238E27FC236}">
                  <a16:creationId xmlns:a16="http://schemas.microsoft.com/office/drawing/2014/main" id="{FE18DF43-8644-48C6-BDDA-D7BE476FC80B}"/>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424" name="TextBox 423">
              <a:extLst>
                <a:ext uri="{FF2B5EF4-FFF2-40B4-BE49-F238E27FC236}">
                  <a16:creationId xmlns:a16="http://schemas.microsoft.com/office/drawing/2014/main" id="{4108EBB2-26CC-4AC3-AF0D-944F3E463DE9}"/>
                </a:ext>
              </a:extLst>
            </p:cNvPr>
            <p:cNvSpPr txBox="1"/>
            <p:nvPr/>
          </p:nvSpPr>
          <p:spPr>
            <a:xfrm>
              <a:off x="350756" y="3557921"/>
              <a:ext cx="456140" cy="359862"/>
            </a:xfrm>
            <a:prstGeom prst="rect">
              <a:avLst/>
            </a:prstGeom>
            <a:noFill/>
          </p:spPr>
          <p:txBody>
            <a:bodyPr wrap="none" rtlCol="0">
              <a:spAutoFit/>
            </a:bodyPr>
            <a:lstStyle/>
            <a:p>
              <a:pPr defTabSz="742912">
                <a:defRPr/>
              </a:pPr>
              <a:r>
                <a:rPr lang="en-GB" sz="1300" dirty="0">
                  <a:solidFill>
                    <a:prstClr val="white"/>
                  </a:solidFill>
                </a:rPr>
                <a:t>1b</a:t>
              </a:r>
            </a:p>
          </p:txBody>
        </p:sp>
      </p:grpSp>
      <p:grpSp>
        <p:nvGrpSpPr>
          <p:cNvPr id="425" name="Group 424">
            <a:extLst>
              <a:ext uri="{FF2B5EF4-FFF2-40B4-BE49-F238E27FC236}">
                <a16:creationId xmlns:a16="http://schemas.microsoft.com/office/drawing/2014/main" id="{6C61E3EF-9A19-4841-95E5-ED9229944823}"/>
              </a:ext>
            </a:extLst>
          </p:cNvPr>
          <p:cNvGrpSpPr/>
          <p:nvPr/>
        </p:nvGrpSpPr>
        <p:grpSpPr>
          <a:xfrm>
            <a:off x="7118032" y="2456687"/>
            <a:ext cx="370614" cy="295093"/>
            <a:chOff x="354348" y="3548671"/>
            <a:chExt cx="456140" cy="363191"/>
          </a:xfrm>
        </p:grpSpPr>
        <p:sp>
          <p:nvSpPr>
            <p:cNvPr id="426" name="Oval 425">
              <a:extLst>
                <a:ext uri="{FF2B5EF4-FFF2-40B4-BE49-F238E27FC236}">
                  <a16:creationId xmlns:a16="http://schemas.microsoft.com/office/drawing/2014/main" id="{A0758623-E878-40B7-9483-21DD14741CAA}"/>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27" name="TextBox 426">
              <a:extLst>
                <a:ext uri="{FF2B5EF4-FFF2-40B4-BE49-F238E27FC236}">
                  <a16:creationId xmlns:a16="http://schemas.microsoft.com/office/drawing/2014/main" id="{5D2D97CD-BB39-4EF7-AC1A-BF4B1AB5A4F4}"/>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2b</a:t>
              </a:r>
            </a:p>
          </p:txBody>
        </p:sp>
      </p:grpSp>
      <p:sp>
        <p:nvSpPr>
          <p:cNvPr id="428" name="Rectangle 427">
            <a:extLst>
              <a:ext uri="{FF2B5EF4-FFF2-40B4-BE49-F238E27FC236}">
                <a16:creationId xmlns:a16="http://schemas.microsoft.com/office/drawing/2014/main" id="{A79CE727-BACE-4255-800D-517161260025}"/>
              </a:ext>
            </a:extLst>
          </p:cNvPr>
          <p:cNvSpPr/>
          <p:nvPr/>
        </p:nvSpPr>
        <p:spPr bwMode="auto">
          <a:xfrm>
            <a:off x="4762470" y="3859645"/>
            <a:ext cx="1946370" cy="489057"/>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29" name="Rectangle 428">
            <a:extLst>
              <a:ext uri="{FF2B5EF4-FFF2-40B4-BE49-F238E27FC236}">
                <a16:creationId xmlns:a16="http://schemas.microsoft.com/office/drawing/2014/main" id="{0F286F2C-0E5C-433C-A38E-E3C1863862AA}"/>
              </a:ext>
            </a:extLst>
          </p:cNvPr>
          <p:cNvSpPr/>
          <p:nvPr/>
        </p:nvSpPr>
        <p:spPr bwMode="auto">
          <a:xfrm>
            <a:off x="2448597" y="3753796"/>
            <a:ext cx="1872358" cy="487464"/>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30" name="TextBox 429">
            <a:extLst>
              <a:ext uri="{FF2B5EF4-FFF2-40B4-BE49-F238E27FC236}">
                <a16:creationId xmlns:a16="http://schemas.microsoft.com/office/drawing/2014/main" id="{36648B11-065E-46EA-9775-C7BFA596DB33}"/>
              </a:ext>
            </a:extLst>
          </p:cNvPr>
          <p:cNvSpPr txBox="1"/>
          <p:nvPr/>
        </p:nvSpPr>
        <p:spPr>
          <a:xfrm>
            <a:off x="2533926" y="3748945"/>
            <a:ext cx="1845508" cy="486095"/>
          </a:xfrm>
          <a:prstGeom prst="rect">
            <a:avLst/>
          </a:prstGeom>
          <a:noFill/>
        </p:spPr>
        <p:txBody>
          <a:bodyPr wrap="square" rtlCol="0">
            <a:spAutoFit/>
          </a:bodyPr>
          <a:lstStyle/>
          <a:p>
            <a:pPr defTabSz="742912">
              <a:defRPr/>
            </a:pPr>
            <a:r>
              <a:rPr lang="en-GB" sz="853" dirty="0">
                <a:solidFill>
                  <a:prstClr val="black"/>
                </a:solidFill>
              </a:rPr>
              <a:t>Initiating Party / Creditor (C) sends a Collection Request to Creditor Agent (A)</a:t>
            </a:r>
          </a:p>
        </p:txBody>
      </p:sp>
      <p:sp>
        <p:nvSpPr>
          <p:cNvPr id="431" name="Rectangle 430">
            <a:extLst>
              <a:ext uri="{FF2B5EF4-FFF2-40B4-BE49-F238E27FC236}">
                <a16:creationId xmlns:a16="http://schemas.microsoft.com/office/drawing/2014/main" id="{CCBA7E16-A390-45FD-A189-EEC1FFC096A5}"/>
              </a:ext>
            </a:extLst>
          </p:cNvPr>
          <p:cNvSpPr/>
          <p:nvPr/>
        </p:nvSpPr>
        <p:spPr bwMode="auto">
          <a:xfrm>
            <a:off x="2439251" y="4400564"/>
            <a:ext cx="1883128" cy="530816"/>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32" name="TextBox 431">
            <a:extLst>
              <a:ext uri="{FF2B5EF4-FFF2-40B4-BE49-F238E27FC236}">
                <a16:creationId xmlns:a16="http://schemas.microsoft.com/office/drawing/2014/main" id="{08E6CB41-D4BA-4F7C-8AF5-7C8A51E4C9B9}"/>
              </a:ext>
            </a:extLst>
          </p:cNvPr>
          <p:cNvSpPr txBox="1"/>
          <p:nvPr/>
        </p:nvSpPr>
        <p:spPr>
          <a:xfrm>
            <a:off x="2493970" y="4440332"/>
            <a:ext cx="1860216" cy="486095"/>
          </a:xfrm>
          <a:prstGeom prst="rect">
            <a:avLst/>
          </a:prstGeom>
          <a:noFill/>
        </p:spPr>
        <p:txBody>
          <a:bodyPr wrap="square" rtlCol="0">
            <a:spAutoFit/>
          </a:bodyPr>
          <a:lstStyle/>
          <a:p>
            <a:pPr defTabSz="742912">
              <a:defRPr/>
            </a:pPr>
            <a:r>
              <a:rPr lang="en-GB" sz="853" dirty="0">
                <a:solidFill>
                  <a:prstClr val="black"/>
                </a:solidFill>
              </a:rPr>
              <a:t>Creditor Agent (A) forwards the Direct Debit Collection Request to Debtor Agent (B)</a:t>
            </a:r>
          </a:p>
        </p:txBody>
      </p:sp>
      <p:grpSp>
        <p:nvGrpSpPr>
          <p:cNvPr id="433" name="Group 432">
            <a:extLst>
              <a:ext uri="{FF2B5EF4-FFF2-40B4-BE49-F238E27FC236}">
                <a16:creationId xmlns:a16="http://schemas.microsoft.com/office/drawing/2014/main" id="{F5EFD0E3-3A77-4689-BF19-AC1332A46804}"/>
              </a:ext>
            </a:extLst>
          </p:cNvPr>
          <p:cNvGrpSpPr/>
          <p:nvPr/>
        </p:nvGrpSpPr>
        <p:grpSpPr>
          <a:xfrm>
            <a:off x="4582601" y="3778182"/>
            <a:ext cx="370614" cy="295093"/>
            <a:chOff x="354348" y="3548671"/>
            <a:chExt cx="456140" cy="363191"/>
          </a:xfrm>
        </p:grpSpPr>
        <p:sp>
          <p:nvSpPr>
            <p:cNvPr id="434" name="Oval 433">
              <a:extLst>
                <a:ext uri="{FF2B5EF4-FFF2-40B4-BE49-F238E27FC236}">
                  <a16:creationId xmlns:a16="http://schemas.microsoft.com/office/drawing/2014/main" id="{4E551461-6C91-42FD-9B38-23AD5D0A404F}"/>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35" name="TextBox 434">
              <a:extLst>
                <a:ext uri="{FF2B5EF4-FFF2-40B4-BE49-F238E27FC236}">
                  <a16:creationId xmlns:a16="http://schemas.microsoft.com/office/drawing/2014/main" id="{E5E28175-3608-4E49-BDCF-413C4516DC43}"/>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2a</a:t>
              </a:r>
            </a:p>
          </p:txBody>
        </p:sp>
      </p:grpSp>
      <p:sp>
        <p:nvSpPr>
          <p:cNvPr id="436" name="TextBox 435">
            <a:extLst>
              <a:ext uri="{FF2B5EF4-FFF2-40B4-BE49-F238E27FC236}">
                <a16:creationId xmlns:a16="http://schemas.microsoft.com/office/drawing/2014/main" id="{50B84082-22DC-49F5-9F73-678BDD0C51A9}"/>
              </a:ext>
            </a:extLst>
          </p:cNvPr>
          <p:cNvSpPr txBox="1"/>
          <p:nvPr/>
        </p:nvSpPr>
        <p:spPr>
          <a:xfrm>
            <a:off x="4830354" y="3866728"/>
            <a:ext cx="1909734" cy="486095"/>
          </a:xfrm>
          <a:prstGeom prst="rect">
            <a:avLst/>
          </a:prstGeom>
          <a:noFill/>
        </p:spPr>
        <p:txBody>
          <a:bodyPr wrap="square" rtlCol="0">
            <a:spAutoFit/>
          </a:bodyPr>
          <a:lstStyle/>
          <a:p>
            <a:pPr defTabSz="742912">
              <a:defRPr/>
            </a:pPr>
            <a:r>
              <a:rPr lang="en-GB" sz="853" dirty="0">
                <a:solidFill>
                  <a:prstClr val="black"/>
                </a:solidFill>
              </a:rPr>
              <a:t>Debtor Agent sends a positive Payment Collection Notification to Debtor</a:t>
            </a:r>
          </a:p>
        </p:txBody>
      </p:sp>
      <p:sp>
        <p:nvSpPr>
          <p:cNvPr id="437" name="Rectangle 436">
            <a:extLst>
              <a:ext uri="{FF2B5EF4-FFF2-40B4-BE49-F238E27FC236}">
                <a16:creationId xmlns:a16="http://schemas.microsoft.com/office/drawing/2014/main" id="{D0A602FE-74E8-486C-A7DA-BDD77A41BCB7}"/>
              </a:ext>
            </a:extLst>
          </p:cNvPr>
          <p:cNvSpPr/>
          <p:nvPr/>
        </p:nvSpPr>
        <p:spPr bwMode="auto">
          <a:xfrm>
            <a:off x="4762470" y="4476914"/>
            <a:ext cx="1946370" cy="489057"/>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grpSp>
        <p:nvGrpSpPr>
          <p:cNvPr id="438" name="Group 437">
            <a:extLst>
              <a:ext uri="{FF2B5EF4-FFF2-40B4-BE49-F238E27FC236}">
                <a16:creationId xmlns:a16="http://schemas.microsoft.com/office/drawing/2014/main" id="{0A7BEE04-ED41-459C-B740-528DD6A558A0}"/>
              </a:ext>
            </a:extLst>
          </p:cNvPr>
          <p:cNvGrpSpPr/>
          <p:nvPr/>
        </p:nvGrpSpPr>
        <p:grpSpPr>
          <a:xfrm>
            <a:off x="4582601" y="4395450"/>
            <a:ext cx="370614" cy="295093"/>
            <a:chOff x="354348" y="3548671"/>
            <a:chExt cx="456140" cy="363191"/>
          </a:xfrm>
        </p:grpSpPr>
        <p:sp>
          <p:nvSpPr>
            <p:cNvPr id="439" name="Oval 438">
              <a:extLst>
                <a:ext uri="{FF2B5EF4-FFF2-40B4-BE49-F238E27FC236}">
                  <a16:creationId xmlns:a16="http://schemas.microsoft.com/office/drawing/2014/main" id="{4F9CB633-D96C-4F34-8E1C-A2E462CA9A04}"/>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40" name="TextBox 439">
              <a:extLst>
                <a:ext uri="{FF2B5EF4-FFF2-40B4-BE49-F238E27FC236}">
                  <a16:creationId xmlns:a16="http://schemas.microsoft.com/office/drawing/2014/main" id="{0EFFBE19-241B-4742-AC7C-3FE074E2EC09}"/>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2b</a:t>
              </a:r>
            </a:p>
          </p:txBody>
        </p:sp>
      </p:grpSp>
      <p:sp>
        <p:nvSpPr>
          <p:cNvPr id="441" name="TextBox 440">
            <a:extLst>
              <a:ext uri="{FF2B5EF4-FFF2-40B4-BE49-F238E27FC236}">
                <a16:creationId xmlns:a16="http://schemas.microsoft.com/office/drawing/2014/main" id="{45DA1DA6-197C-4C81-BCAB-F29F1F93AF2F}"/>
              </a:ext>
            </a:extLst>
          </p:cNvPr>
          <p:cNvSpPr txBox="1"/>
          <p:nvPr/>
        </p:nvSpPr>
        <p:spPr>
          <a:xfrm>
            <a:off x="4830354" y="4555842"/>
            <a:ext cx="1909734" cy="354841"/>
          </a:xfrm>
          <a:prstGeom prst="rect">
            <a:avLst/>
          </a:prstGeom>
          <a:noFill/>
        </p:spPr>
        <p:txBody>
          <a:bodyPr wrap="square" rtlCol="0">
            <a:spAutoFit/>
          </a:bodyPr>
          <a:lstStyle/>
          <a:p>
            <a:pPr defTabSz="742912">
              <a:defRPr/>
            </a:pPr>
            <a:r>
              <a:rPr lang="en-GB" sz="853" dirty="0">
                <a:solidFill>
                  <a:prstClr val="black"/>
                </a:solidFill>
              </a:rPr>
              <a:t>Creditor Agent (A) sends a credit confirmation  to Creditor (A)</a:t>
            </a:r>
          </a:p>
        </p:txBody>
      </p:sp>
      <p:sp>
        <p:nvSpPr>
          <p:cNvPr id="442" name="Rectangle 441">
            <a:extLst>
              <a:ext uri="{FF2B5EF4-FFF2-40B4-BE49-F238E27FC236}">
                <a16:creationId xmlns:a16="http://schemas.microsoft.com/office/drawing/2014/main" id="{3129BB15-E39A-4FC8-9903-C45AA132C2B3}"/>
              </a:ext>
            </a:extLst>
          </p:cNvPr>
          <p:cNvSpPr/>
          <p:nvPr/>
        </p:nvSpPr>
        <p:spPr bwMode="auto">
          <a:xfrm>
            <a:off x="7147404" y="3870327"/>
            <a:ext cx="2693382" cy="377308"/>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43" name="TextBox 442">
            <a:extLst>
              <a:ext uri="{FF2B5EF4-FFF2-40B4-BE49-F238E27FC236}">
                <a16:creationId xmlns:a16="http://schemas.microsoft.com/office/drawing/2014/main" id="{291BC871-5BB2-4ED2-BFF8-095E92A275B3}"/>
              </a:ext>
            </a:extLst>
          </p:cNvPr>
          <p:cNvSpPr txBox="1"/>
          <p:nvPr/>
        </p:nvSpPr>
        <p:spPr>
          <a:xfrm>
            <a:off x="7202122" y="3869881"/>
            <a:ext cx="2638664" cy="354841"/>
          </a:xfrm>
          <a:prstGeom prst="rect">
            <a:avLst/>
          </a:prstGeom>
          <a:noFill/>
        </p:spPr>
        <p:txBody>
          <a:bodyPr wrap="square" rtlCol="0">
            <a:spAutoFit/>
          </a:bodyPr>
          <a:lstStyle/>
          <a:p>
            <a:pPr defTabSz="742912">
              <a:defRPr/>
            </a:pPr>
            <a:r>
              <a:rPr lang="en-GB" sz="853" dirty="0">
                <a:solidFill>
                  <a:prstClr val="black"/>
                </a:solidFill>
              </a:rPr>
              <a:t>Debtor Agent sends a customer credit transfer to Creditor Agent (A)</a:t>
            </a:r>
          </a:p>
        </p:txBody>
      </p:sp>
      <p:grpSp>
        <p:nvGrpSpPr>
          <p:cNvPr id="444" name="Group 443">
            <a:extLst>
              <a:ext uri="{FF2B5EF4-FFF2-40B4-BE49-F238E27FC236}">
                <a16:creationId xmlns:a16="http://schemas.microsoft.com/office/drawing/2014/main" id="{90D4A50D-8CDB-4EF1-80C8-6DB4C032DC15}"/>
              </a:ext>
            </a:extLst>
          </p:cNvPr>
          <p:cNvGrpSpPr/>
          <p:nvPr/>
        </p:nvGrpSpPr>
        <p:grpSpPr>
          <a:xfrm>
            <a:off x="6967067" y="3763324"/>
            <a:ext cx="310704" cy="295093"/>
            <a:chOff x="369621" y="3548671"/>
            <a:chExt cx="358632" cy="363191"/>
          </a:xfrm>
        </p:grpSpPr>
        <p:sp>
          <p:nvSpPr>
            <p:cNvPr id="445" name="Oval 444">
              <a:extLst>
                <a:ext uri="{FF2B5EF4-FFF2-40B4-BE49-F238E27FC236}">
                  <a16:creationId xmlns:a16="http://schemas.microsoft.com/office/drawing/2014/main" id="{A7C5ABCA-1F9E-4FEB-B108-BF245D04F737}"/>
                </a:ext>
              </a:extLst>
            </p:cNvPr>
            <p:cNvSpPr/>
            <p:nvPr/>
          </p:nvSpPr>
          <p:spPr bwMode="auto">
            <a:xfrm>
              <a:off x="369621" y="3548671"/>
              <a:ext cx="354556" cy="357910"/>
            </a:xfrm>
            <a:prstGeom prst="ellipse">
              <a:avLst/>
            </a:prstGeom>
            <a:solidFill>
              <a:srgbClr val="00B05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446" name="TextBox 445">
              <a:extLst>
                <a:ext uri="{FF2B5EF4-FFF2-40B4-BE49-F238E27FC236}">
                  <a16:creationId xmlns:a16="http://schemas.microsoft.com/office/drawing/2014/main" id="{CFF5E558-B5C4-4A55-A88C-7191AC44E489}"/>
                </a:ext>
              </a:extLst>
            </p:cNvPr>
            <p:cNvSpPr txBox="1"/>
            <p:nvPr/>
          </p:nvSpPr>
          <p:spPr>
            <a:xfrm>
              <a:off x="407786" y="3552000"/>
              <a:ext cx="320467" cy="359862"/>
            </a:xfrm>
            <a:prstGeom prst="rect">
              <a:avLst/>
            </a:prstGeom>
            <a:noFill/>
          </p:spPr>
          <p:txBody>
            <a:bodyPr wrap="none" rtlCol="0">
              <a:spAutoFit/>
            </a:bodyPr>
            <a:lstStyle/>
            <a:p>
              <a:pPr defTabSz="742912">
                <a:defRPr/>
              </a:pPr>
              <a:r>
                <a:rPr lang="en-GB" sz="1300" dirty="0">
                  <a:solidFill>
                    <a:prstClr val="white"/>
                  </a:solidFill>
                </a:rPr>
                <a:t>3</a:t>
              </a:r>
            </a:p>
          </p:txBody>
        </p:sp>
      </p:grpSp>
      <p:sp>
        <p:nvSpPr>
          <p:cNvPr id="447" name="Rectangle 446">
            <a:extLst>
              <a:ext uri="{FF2B5EF4-FFF2-40B4-BE49-F238E27FC236}">
                <a16:creationId xmlns:a16="http://schemas.microsoft.com/office/drawing/2014/main" id="{8370B063-CF44-42D2-8C99-903A7FE53F15}"/>
              </a:ext>
            </a:extLst>
          </p:cNvPr>
          <p:cNvSpPr/>
          <p:nvPr/>
        </p:nvSpPr>
        <p:spPr bwMode="auto">
          <a:xfrm>
            <a:off x="7147404" y="4462036"/>
            <a:ext cx="2693382" cy="377308"/>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48" name="TextBox 447">
            <a:extLst>
              <a:ext uri="{FF2B5EF4-FFF2-40B4-BE49-F238E27FC236}">
                <a16:creationId xmlns:a16="http://schemas.microsoft.com/office/drawing/2014/main" id="{856879A0-AA03-419F-975E-BA477BC0C9B5}"/>
              </a:ext>
            </a:extLst>
          </p:cNvPr>
          <p:cNvSpPr txBox="1"/>
          <p:nvPr/>
        </p:nvSpPr>
        <p:spPr>
          <a:xfrm>
            <a:off x="7245918" y="4483834"/>
            <a:ext cx="2638664" cy="354841"/>
          </a:xfrm>
          <a:prstGeom prst="rect">
            <a:avLst/>
          </a:prstGeom>
          <a:noFill/>
        </p:spPr>
        <p:txBody>
          <a:bodyPr wrap="square" rtlCol="0">
            <a:spAutoFit/>
          </a:bodyPr>
          <a:lstStyle/>
          <a:p>
            <a:pPr defTabSz="742912">
              <a:defRPr/>
            </a:pPr>
            <a:r>
              <a:rPr lang="en-GB" sz="853" dirty="0">
                <a:solidFill>
                  <a:prstClr val="black"/>
                </a:solidFill>
              </a:rPr>
              <a:t>Creditor Agent confirms a credit to the account of Creditor by sending a confirmation/statement</a:t>
            </a:r>
          </a:p>
        </p:txBody>
      </p:sp>
      <p:grpSp>
        <p:nvGrpSpPr>
          <p:cNvPr id="449" name="Group 448">
            <a:extLst>
              <a:ext uri="{FF2B5EF4-FFF2-40B4-BE49-F238E27FC236}">
                <a16:creationId xmlns:a16="http://schemas.microsoft.com/office/drawing/2014/main" id="{518EAACA-9008-48EC-AEEE-E5455E04221A}"/>
              </a:ext>
            </a:extLst>
          </p:cNvPr>
          <p:cNvGrpSpPr/>
          <p:nvPr/>
        </p:nvGrpSpPr>
        <p:grpSpPr>
          <a:xfrm>
            <a:off x="6967065" y="4371022"/>
            <a:ext cx="299023" cy="294838"/>
            <a:chOff x="369621" y="3548671"/>
            <a:chExt cx="368028" cy="362877"/>
          </a:xfrm>
        </p:grpSpPr>
        <p:sp>
          <p:nvSpPr>
            <p:cNvPr id="450" name="Oval 449">
              <a:extLst>
                <a:ext uri="{FF2B5EF4-FFF2-40B4-BE49-F238E27FC236}">
                  <a16:creationId xmlns:a16="http://schemas.microsoft.com/office/drawing/2014/main" id="{71EB8980-E686-42AA-89E9-E99D237F2F67}"/>
                </a:ext>
              </a:extLst>
            </p:cNvPr>
            <p:cNvSpPr/>
            <p:nvPr/>
          </p:nvSpPr>
          <p:spPr bwMode="auto">
            <a:xfrm>
              <a:off x="369621" y="3548671"/>
              <a:ext cx="354556" cy="357910"/>
            </a:xfrm>
            <a:prstGeom prst="ellipse">
              <a:avLst/>
            </a:prstGeom>
            <a:solidFill>
              <a:srgbClr val="029676"/>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451" name="TextBox 450">
              <a:extLst>
                <a:ext uri="{FF2B5EF4-FFF2-40B4-BE49-F238E27FC236}">
                  <a16:creationId xmlns:a16="http://schemas.microsoft.com/office/drawing/2014/main" id="{9B0B1FFB-845D-4888-9BBC-01B246E091DE}"/>
                </a:ext>
              </a:extLst>
            </p:cNvPr>
            <p:cNvSpPr txBox="1"/>
            <p:nvPr/>
          </p:nvSpPr>
          <p:spPr>
            <a:xfrm>
              <a:off x="395939" y="3551686"/>
              <a:ext cx="341710" cy="359862"/>
            </a:xfrm>
            <a:prstGeom prst="rect">
              <a:avLst/>
            </a:prstGeom>
            <a:noFill/>
          </p:spPr>
          <p:txBody>
            <a:bodyPr wrap="none" rtlCol="0">
              <a:spAutoFit/>
            </a:bodyPr>
            <a:lstStyle/>
            <a:p>
              <a:pPr defTabSz="742912">
                <a:defRPr/>
              </a:pPr>
              <a:r>
                <a:rPr lang="en-GB" sz="1300" kern="0" dirty="0">
                  <a:solidFill>
                    <a:prstClr val="white"/>
                  </a:solidFill>
                </a:rPr>
                <a:t>4</a:t>
              </a:r>
            </a:p>
          </p:txBody>
        </p:sp>
      </p:grpSp>
      <p:grpSp>
        <p:nvGrpSpPr>
          <p:cNvPr id="452" name="Group 451">
            <a:extLst>
              <a:ext uri="{FF2B5EF4-FFF2-40B4-BE49-F238E27FC236}">
                <a16:creationId xmlns:a16="http://schemas.microsoft.com/office/drawing/2014/main" id="{7710F83D-53E8-45A2-BD48-71ED4EC86319}"/>
              </a:ext>
            </a:extLst>
          </p:cNvPr>
          <p:cNvGrpSpPr/>
          <p:nvPr/>
        </p:nvGrpSpPr>
        <p:grpSpPr>
          <a:xfrm>
            <a:off x="2236174" y="3634620"/>
            <a:ext cx="370614" cy="300402"/>
            <a:chOff x="326001" y="3548671"/>
            <a:chExt cx="456140" cy="369725"/>
          </a:xfrm>
        </p:grpSpPr>
        <p:sp>
          <p:nvSpPr>
            <p:cNvPr id="453" name="Oval 452">
              <a:extLst>
                <a:ext uri="{FF2B5EF4-FFF2-40B4-BE49-F238E27FC236}">
                  <a16:creationId xmlns:a16="http://schemas.microsoft.com/office/drawing/2014/main" id="{9EF2A6A8-6EF4-4DDC-B31E-55A34B2D4E95}"/>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454" name="TextBox 453">
              <a:extLst>
                <a:ext uri="{FF2B5EF4-FFF2-40B4-BE49-F238E27FC236}">
                  <a16:creationId xmlns:a16="http://schemas.microsoft.com/office/drawing/2014/main" id="{F6AFFECC-AEA1-4820-8695-5CAA9A5ED383}"/>
                </a:ext>
              </a:extLst>
            </p:cNvPr>
            <p:cNvSpPr txBox="1"/>
            <p:nvPr/>
          </p:nvSpPr>
          <p:spPr>
            <a:xfrm>
              <a:off x="326001" y="3558534"/>
              <a:ext cx="456140" cy="359862"/>
            </a:xfrm>
            <a:prstGeom prst="rect">
              <a:avLst/>
            </a:prstGeom>
            <a:noFill/>
          </p:spPr>
          <p:txBody>
            <a:bodyPr wrap="none" rtlCol="0">
              <a:spAutoFit/>
            </a:bodyPr>
            <a:lstStyle/>
            <a:p>
              <a:pPr defTabSz="742912">
                <a:defRPr/>
              </a:pPr>
              <a:r>
                <a:rPr lang="en-GB" sz="1300" dirty="0">
                  <a:solidFill>
                    <a:prstClr val="white"/>
                  </a:solidFill>
                </a:rPr>
                <a:t>1a</a:t>
              </a:r>
            </a:p>
          </p:txBody>
        </p:sp>
      </p:grpSp>
      <p:grpSp>
        <p:nvGrpSpPr>
          <p:cNvPr id="455" name="Group 454">
            <a:extLst>
              <a:ext uri="{FF2B5EF4-FFF2-40B4-BE49-F238E27FC236}">
                <a16:creationId xmlns:a16="http://schemas.microsoft.com/office/drawing/2014/main" id="{65D02851-7495-40D2-8985-275E5947CFCA}"/>
              </a:ext>
            </a:extLst>
          </p:cNvPr>
          <p:cNvGrpSpPr/>
          <p:nvPr/>
        </p:nvGrpSpPr>
        <p:grpSpPr>
          <a:xfrm>
            <a:off x="2249574" y="4290715"/>
            <a:ext cx="370614" cy="299904"/>
            <a:chOff x="350756" y="3548671"/>
            <a:chExt cx="456140" cy="369112"/>
          </a:xfrm>
        </p:grpSpPr>
        <p:sp>
          <p:nvSpPr>
            <p:cNvPr id="456" name="Oval 455">
              <a:extLst>
                <a:ext uri="{FF2B5EF4-FFF2-40B4-BE49-F238E27FC236}">
                  <a16:creationId xmlns:a16="http://schemas.microsoft.com/office/drawing/2014/main" id="{F930F42B-0D2B-488E-9559-B559D6DC73A8}"/>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457" name="TextBox 456">
              <a:extLst>
                <a:ext uri="{FF2B5EF4-FFF2-40B4-BE49-F238E27FC236}">
                  <a16:creationId xmlns:a16="http://schemas.microsoft.com/office/drawing/2014/main" id="{F2CC1C16-0BB0-4D43-9C1B-F030DDC54F31}"/>
                </a:ext>
              </a:extLst>
            </p:cNvPr>
            <p:cNvSpPr txBox="1"/>
            <p:nvPr/>
          </p:nvSpPr>
          <p:spPr>
            <a:xfrm>
              <a:off x="350756" y="3557921"/>
              <a:ext cx="456140" cy="359862"/>
            </a:xfrm>
            <a:prstGeom prst="rect">
              <a:avLst/>
            </a:prstGeom>
            <a:noFill/>
          </p:spPr>
          <p:txBody>
            <a:bodyPr wrap="none" rtlCol="0">
              <a:spAutoFit/>
            </a:bodyPr>
            <a:lstStyle/>
            <a:p>
              <a:pPr defTabSz="742912">
                <a:defRPr/>
              </a:pPr>
              <a:r>
                <a:rPr lang="en-GB" sz="1300" dirty="0">
                  <a:solidFill>
                    <a:prstClr val="white"/>
                  </a:solidFill>
                </a:rPr>
                <a:t>1b</a:t>
              </a:r>
            </a:p>
          </p:txBody>
        </p:sp>
      </p:grpSp>
      <p:sp>
        <p:nvSpPr>
          <p:cNvPr id="458" name="Rounded Rectangular Callout 151">
            <a:extLst>
              <a:ext uri="{FF2B5EF4-FFF2-40B4-BE49-F238E27FC236}">
                <a16:creationId xmlns:a16="http://schemas.microsoft.com/office/drawing/2014/main" id="{7098A23E-89C0-4ACE-BA81-CFE4C0DB1071}"/>
              </a:ext>
            </a:extLst>
          </p:cNvPr>
          <p:cNvSpPr/>
          <p:nvPr/>
        </p:nvSpPr>
        <p:spPr bwMode="auto">
          <a:xfrm>
            <a:off x="9372719" y="1937698"/>
            <a:ext cx="680920" cy="305446"/>
          </a:xfrm>
          <a:prstGeom prst="wedgeRoundRectCallout">
            <a:avLst>
              <a:gd name="adj1" fmla="val -44017"/>
              <a:gd name="adj2" fmla="val 86151"/>
              <a:gd name="adj3" fmla="val 16667"/>
            </a:avLst>
          </a:prstGeom>
          <a:solidFill>
            <a:srgbClr val="029676">
              <a:lumMod val="20000"/>
              <a:lumOff val="80000"/>
            </a:srgbClr>
          </a:solidFill>
          <a:ln w="9525" cap="flat" cmpd="sng" algn="ctr">
            <a:solidFill>
              <a:srgbClr val="549E39"/>
            </a:solidFill>
            <a:prstDash val="solid"/>
            <a:round/>
            <a:headEnd type="none" w="med" len="med"/>
            <a:tailEnd type="none" w="med" len="med"/>
          </a:ln>
          <a:effectLst/>
        </p:spPr>
        <p:txBody>
          <a:bodyPr vert="horz" wrap="square" lIns="74295" tIns="37147" rIns="74295" bIns="37147" numCol="1" rtlCol="0" anchor="ctr" anchorCtr="0" compatLnSpc="1">
            <a:prstTxWarp prst="textNoShape">
              <a:avLst/>
            </a:prstTxWarp>
          </a:bodyPr>
          <a:lstStyle/>
          <a:p>
            <a:pPr defTabSz="742912">
              <a:lnSpc>
                <a:spcPts val="731"/>
              </a:lnSpc>
              <a:defRPr/>
            </a:pPr>
            <a:r>
              <a:rPr lang="en-GB" sz="650" kern="0" dirty="0">
                <a:solidFill>
                  <a:srgbClr val="0070C0"/>
                </a:solidFill>
              </a:rPr>
              <a:t>*API Request for Collection</a:t>
            </a:r>
          </a:p>
        </p:txBody>
      </p:sp>
      <p:sp>
        <p:nvSpPr>
          <p:cNvPr id="471" name="Rounded Rectangular Callout 152">
            <a:extLst>
              <a:ext uri="{FF2B5EF4-FFF2-40B4-BE49-F238E27FC236}">
                <a16:creationId xmlns:a16="http://schemas.microsoft.com/office/drawing/2014/main" id="{C0D85ABB-BB86-4798-B02D-71B800B73808}"/>
              </a:ext>
            </a:extLst>
          </p:cNvPr>
          <p:cNvSpPr/>
          <p:nvPr/>
        </p:nvSpPr>
        <p:spPr bwMode="auto">
          <a:xfrm>
            <a:off x="1759903" y="1796474"/>
            <a:ext cx="568809" cy="358610"/>
          </a:xfrm>
          <a:prstGeom prst="wedgeRoundRectCallout">
            <a:avLst>
              <a:gd name="adj1" fmla="val 67127"/>
              <a:gd name="adj2" fmla="val 136007"/>
              <a:gd name="adj3" fmla="val 16667"/>
            </a:avLst>
          </a:prstGeom>
          <a:solidFill>
            <a:srgbClr val="88D0C8"/>
          </a:solidFill>
          <a:ln w="9525" cap="flat" cmpd="sng" algn="ctr">
            <a:solidFill>
              <a:srgbClr val="0070C0"/>
            </a:solidFill>
            <a:prstDash val="solid"/>
            <a:round/>
            <a:headEnd type="none" w="med" len="med"/>
            <a:tailEnd type="none" w="med" len="med"/>
          </a:ln>
          <a:effectLst/>
        </p:spPr>
        <p:txBody>
          <a:bodyPr vert="horz" wrap="square" lIns="74295" tIns="37147" rIns="74295" bIns="37147" numCol="1" rtlCol="0" anchor="ctr" anchorCtr="0" compatLnSpc="1">
            <a:prstTxWarp prst="textNoShape">
              <a:avLst/>
            </a:prstTxWarp>
          </a:bodyPr>
          <a:lstStyle/>
          <a:p>
            <a:pPr defTabSz="742912">
              <a:lnSpc>
                <a:spcPts val="731"/>
              </a:lnSpc>
              <a:defRPr/>
            </a:pPr>
            <a:r>
              <a:rPr lang="en-GB" sz="650" dirty="0">
                <a:solidFill>
                  <a:prstClr val="white"/>
                </a:solidFill>
              </a:rPr>
              <a:t>*API  Request / Response</a:t>
            </a:r>
          </a:p>
        </p:txBody>
      </p:sp>
      <p:grpSp>
        <p:nvGrpSpPr>
          <p:cNvPr id="120" name="Group 119">
            <a:extLst>
              <a:ext uri="{FF2B5EF4-FFF2-40B4-BE49-F238E27FC236}">
                <a16:creationId xmlns:a16="http://schemas.microsoft.com/office/drawing/2014/main" id="{8A6AC395-7015-401F-936D-8C3885336A40}"/>
              </a:ext>
            </a:extLst>
          </p:cNvPr>
          <p:cNvGrpSpPr/>
          <p:nvPr/>
        </p:nvGrpSpPr>
        <p:grpSpPr>
          <a:xfrm rot="10800000">
            <a:off x="1804918" y="2308570"/>
            <a:ext cx="548790" cy="596793"/>
            <a:chOff x="733601" y="1940621"/>
            <a:chExt cx="745822" cy="760699"/>
          </a:xfrm>
        </p:grpSpPr>
        <p:grpSp>
          <p:nvGrpSpPr>
            <p:cNvPr id="121" name="Group 120">
              <a:extLst>
                <a:ext uri="{FF2B5EF4-FFF2-40B4-BE49-F238E27FC236}">
                  <a16:creationId xmlns:a16="http://schemas.microsoft.com/office/drawing/2014/main" id="{F870B455-1739-42CE-857F-B0395E27AA08}"/>
                </a:ext>
              </a:extLst>
            </p:cNvPr>
            <p:cNvGrpSpPr>
              <a:grpSpLocks noChangeAspect="1"/>
            </p:cNvGrpSpPr>
            <p:nvPr/>
          </p:nvGrpSpPr>
          <p:grpSpPr>
            <a:xfrm rot="10800000">
              <a:off x="733601" y="2034005"/>
              <a:ext cx="745822" cy="667315"/>
              <a:chOff x="8758888" y="3943020"/>
              <a:chExt cx="734077" cy="656806"/>
            </a:xfrm>
          </p:grpSpPr>
          <p:grpSp>
            <p:nvGrpSpPr>
              <p:cNvPr id="124" name="Group 123">
                <a:extLst>
                  <a:ext uri="{FF2B5EF4-FFF2-40B4-BE49-F238E27FC236}">
                    <a16:creationId xmlns:a16="http://schemas.microsoft.com/office/drawing/2014/main" id="{2E9174E8-6E92-4FB9-9708-4599306F5FA3}"/>
                  </a:ext>
                </a:extLst>
              </p:cNvPr>
              <p:cNvGrpSpPr/>
              <p:nvPr/>
            </p:nvGrpSpPr>
            <p:grpSpPr>
              <a:xfrm>
                <a:off x="8758888" y="3943020"/>
                <a:ext cx="734077" cy="656806"/>
                <a:chOff x="369620" y="986229"/>
                <a:chExt cx="734077" cy="656806"/>
              </a:xfrm>
            </p:grpSpPr>
            <p:sp>
              <p:nvSpPr>
                <p:cNvPr id="126" name="Oval 125">
                  <a:extLst>
                    <a:ext uri="{FF2B5EF4-FFF2-40B4-BE49-F238E27FC236}">
                      <a16:creationId xmlns:a16="http://schemas.microsoft.com/office/drawing/2014/main" id="{372E23BA-06A4-4E69-86D0-717FB8421A6E}"/>
                    </a:ext>
                  </a:extLst>
                </p:cNvPr>
                <p:cNvSpPr/>
                <p:nvPr/>
              </p:nvSpPr>
              <p:spPr bwMode="auto">
                <a:xfrm>
                  <a:off x="369620" y="986229"/>
                  <a:ext cx="734077" cy="656806"/>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27" name="Minus 229">
                  <a:extLst>
                    <a:ext uri="{FF2B5EF4-FFF2-40B4-BE49-F238E27FC236}">
                      <a16:creationId xmlns:a16="http://schemas.microsoft.com/office/drawing/2014/main" id="{1A6A42AB-11E6-4D2B-BC48-83E53EB39964}"/>
                    </a:ext>
                  </a:extLst>
                </p:cNvPr>
                <p:cNvSpPr/>
                <p:nvPr/>
              </p:nvSpPr>
              <p:spPr bwMode="auto">
                <a:xfrm>
                  <a:off x="648938" y="1332761"/>
                  <a:ext cx="159047" cy="134563"/>
                </a:xfrm>
                <a:prstGeom prst="mathMinus">
                  <a:avLst/>
                </a:prstGeom>
                <a:solidFill>
                  <a:srgbClr val="455F51"/>
                </a:solidFill>
                <a:ln w="9525" cap="flat" cmpd="sng" algn="ctr">
                  <a:no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128" name="Freeform 48">
                  <a:extLst>
                    <a:ext uri="{FF2B5EF4-FFF2-40B4-BE49-F238E27FC236}">
                      <a16:creationId xmlns:a16="http://schemas.microsoft.com/office/drawing/2014/main" id="{AFF2AF78-AB24-4BA4-90F6-602A8F65BD98}"/>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129" name="Freeform 49">
                  <a:extLst>
                    <a:ext uri="{FF2B5EF4-FFF2-40B4-BE49-F238E27FC236}">
                      <a16:creationId xmlns:a16="http://schemas.microsoft.com/office/drawing/2014/main" id="{271B7BF1-FB2F-4992-9A41-FA10E30B09BC}"/>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130" name="Flowchart: Delay 129">
                  <a:extLst>
                    <a:ext uri="{FF2B5EF4-FFF2-40B4-BE49-F238E27FC236}">
                      <a16:creationId xmlns:a16="http://schemas.microsoft.com/office/drawing/2014/main" id="{00CC897A-FA5C-4F31-8EE2-4AD8ACD7FD89}"/>
                    </a:ext>
                  </a:extLst>
                </p:cNvPr>
                <p:cNvSpPr/>
                <p:nvPr/>
              </p:nvSpPr>
              <p:spPr bwMode="auto">
                <a:xfrm rot="16200000">
                  <a:off x="623383" y="1280437"/>
                  <a:ext cx="205303" cy="320059"/>
                </a:xfrm>
                <a:prstGeom prst="flowChartDelay">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131" name="Oval 130">
                  <a:extLst>
                    <a:ext uri="{FF2B5EF4-FFF2-40B4-BE49-F238E27FC236}">
                      <a16:creationId xmlns:a16="http://schemas.microsoft.com/office/drawing/2014/main" id="{71BD63AE-2EE6-4386-81A8-466314764AE5}"/>
                    </a:ext>
                  </a:extLst>
                </p:cNvPr>
                <p:cNvSpPr/>
                <p:nvPr/>
              </p:nvSpPr>
              <p:spPr bwMode="auto">
                <a:xfrm>
                  <a:off x="648282" y="1175691"/>
                  <a:ext cx="171598" cy="181091"/>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grpSp>
          <p:sp>
            <p:nvSpPr>
              <p:cNvPr id="125" name="Freeform: Shape 25">
                <a:extLst>
                  <a:ext uri="{FF2B5EF4-FFF2-40B4-BE49-F238E27FC236}">
                    <a16:creationId xmlns:a16="http://schemas.microsoft.com/office/drawing/2014/main" id="{EA096269-960B-4A84-83EC-D1FC041CCC43}"/>
                  </a:ext>
                </a:extLst>
              </p:cNvPr>
              <p:cNvSpPr/>
              <p:nvPr/>
            </p:nvSpPr>
            <p:spPr>
              <a:xfrm rot="10800000">
                <a:off x="9027104" y="4326453"/>
                <a:ext cx="183570" cy="134182"/>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sp>
          <p:nvSpPr>
            <p:cNvPr id="122" name="Oval 121">
              <a:extLst>
                <a:ext uri="{FF2B5EF4-FFF2-40B4-BE49-F238E27FC236}">
                  <a16:creationId xmlns:a16="http://schemas.microsoft.com/office/drawing/2014/main" id="{A97381D0-4265-4A3B-BD8B-19E39B17DCB9}"/>
                </a:ext>
              </a:extLst>
            </p:cNvPr>
            <p:cNvSpPr/>
            <p:nvPr/>
          </p:nvSpPr>
          <p:spPr bwMode="auto">
            <a:xfrm rot="10800000">
              <a:off x="999821" y="2005095"/>
              <a:ext cx="224142" cy="212816"/>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123" name="TextBox 122">
              <a:extLst>
                <a:ext uri="{FF2B5EF4-FFF2-40B4-BE49-F238E27FC236}">
                  <a16:creationId xmlns:a16="http://schemas.microsoft.com/office/drawing/2014/main" id="{E3FFDE82-8ABA-4CDC-BC2D-B37954368F95}"/>
                </a:ext>
              </a:extLst>
            </p:cNvPr>
            <p:cNvSpPr txBox="1"/>
            <p:nvPr/>
          </p:nvSpPr>
          <p:spPr>
            <a:xfrm rot="10800000">
              <a:off x="1101311" y="1940621"/>
              <a:ext cx="138001" cy="313844"/>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B5A300"/>
                  </a:solidFill>
                  <a:effectLst/>
                  <a:uLnTx/>
                  <a:uFillTx/>
                  <a:latin typeface="Arial" charset="0"/>
                </a:rPr>
                <a:t>D</a:t>
              </a:r>
            </a:p>
          </p:txBody>
        </p:sp>
      </p:grpSp>
      <p:grpSp>
        <p:nvGrpSpPr>
          <p:cNvPr id="144" name="Group 143">
            <a:extLst>
              <a:ext uri="{FF2B5EF4-FFF2-40B4-BE49-F238E27FC236}">
                <a16:creationId xmlns:a16="http://schemas.microsoft.com/office/drawing/2014/main" id="{0FF42EC9-F8F4-4121-B61E-AC4AECD5C17D}"/>
              </a:ext>
            </a:extLst>
          </p:cNvPr>
          <p:cNvGrpSpPr/>
          <p:nvPr/>
        </p:nvGrpSpPr>
        <p:grpSpPr>
          <a:xfrm rot="10800000">
            <a:off x="9368643" y="2317456"/>
            <a:ext cx="548790" cy="581689"/>
            <a:chOff x="733601" y="1959873"/>
            <a:chExt cx="745822" cy="741447"/>
          </a:xfrm>
        </p:grpSpPr>
        <p:grpSp>
          <p:nvGrpSpPr>
            <p:cNvPr id="145" name="Group 144">
              <a:extLst>
                <a:ext uri="{FF2B5EF4-FFF2-40B4-BE49-F238E27FC236}">
                  <a16:creationId xmlns:a16="http://schemas.microsoft.com/office/drawing/2014/main" id="{B4D0BB9F-E54D-4090-9A55-853D831C6F60}"/>
                </a:ext>
              </a:extLst>
            </p:cNvPr>
            <p:cNvGrpSpPr>
              <a:grpSpLocks noChangeAspect="1"/>
            </p:cNvGrpSpPr>
            <p:nvPr/>
          </p:nvGrpSpPr>
          <p:grpSpPr>
            <a:xfrm rot="10800000">
              <a:off x="733601" y="2034005"/>
              <a:ext cx="745822" cy="667315"/>
              <a:chOff x="8758888" y="3943020"/>
              <a:chExt cx="734077" cy="656806"/>
            </a:xfrm>
          </p:grpSpPr>
          <p:grpSp>
            <p:nvGrpSpPr>
              <p:cNvPr id="148" name="Group 147">
                <a:extLst>
                  <a:ext uri="{FF2B5EF4-FFF2-40B4-BE49-F238E27FC236}">
                    <a16:creationId xmlns:a16="http://schemas.microsoft.com/office/drawing/2014/main" id="{85F53D05-C75E-40EF-9C81-77985685FEA2}"/>
                  </a:ext>
                </a:extLst>
              </p:cNvPr>
              <p:cNvGrpSpPr/>
              <p:nvPr/>
            </p:nvGrpSpPr>
            <p:grpSpPr>
              <a:xfrm>
                <a:off x="8758888" y="3943020"/>
                <a:ext cx="734077" cy="656806"/>
                <a:chOff x="369620" y="986229"/>
                <a:chExt cx="734077" cy="656806"/>
              </a:xfrm>
            </p:grpSpPr>
            <p:sp>
              <p:nvSpPr>
                <p:cNvPr id="150" name="Oval 149">
                  <a:extLst>
                    <a:ext uri="{FF2B5EF4-FFF2-40B4-BE49-F238E27FC236}">
                      <a16:creationId xmlns:a16="http://schemas.microsoft.com/office/drawing/2014/main" id="{E02B2A9B-F12E-4B77-B80F-D54610AE0F69}"/>
                    </a:ext>
                  </a:extLst>
                </p:cNvPr>
                <p:cNvSpPr/>
                <p:nvPr/>
              </p:nvSpPr>
              <p:spPr bwMode="auto">
                <a:xfrm>
                  <a:off x="369620" y="986229"/>
                  <a:ext cx="734077" cy="656806"/>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51" name="Minus 229">
                  <a:extLst>
                    <a:ext uri="{FF2B5EF4-FFF2-40B4-BE49-F238E27FC236}">
                      <a16:creationId xmlns:a16="http://schemas.microsoft.com/office/drawing/2014/main" id="{8560D721-169B-462B-84FD-629FA2DCED0E}"/>
                    </a:ext>
                  </a:extLst>
                </p:cNvPr>
                <p:cNvSpPr/>
                <p:nvPr/>
              </p:nvSpPr>
              <p:spPr bwMode="auto">
                <a:xfrm>
                  <a:off x="648938" y="1332761"/>
                  <a:ext cx="159047" cy="134563"/>
                </a:xfrm>
                <a:prstGeom prst="mathMinus">
                  <a:avLst/>
                </a:prstGeom>
                <a:solidFill>
                  <a:srgbClr val="455F51"/>
                </a:solidFill>
                <a:ln w="9525" cap="flat" cmpd="sng" algn="ctr">
                  <a:no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152" name="Freeform 48">
                  <a:extLst>
                    <a:ext uri="{FF2B5EF4-FFF2-40B4-BE49-F238E27FC236}">
                      <a16:creationId xmlns:a16="http://schemas.microsoft.com/office/drawing/2014/main" id="{D8C8C3D4-8C29-43D2-AE01-CC95215E43A0}"/>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153" name="Freeform 49">
                  <a:extLst>
                    <a:ext uri="{FF2B5EF4-FFF2-40B4-BE49-F238E27FC236}">
                      <a16:creationId xmlns:a16="http://schemas.microsoft.com/office/drawing/2014/main" id="{24C266CE-549F-473F-BB72-C1A709D836F4}"/>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154" name="Flowchart: Delay 153">
                  <a:extLst>
                    <a:ext uri="{FF2B5EF4-FFF2-40B4-BE49-F238E27FC236}">
                      <a16:creationId xmlns:a16="http://schemas.microsoft.com/office/drawing/2014/main" id="{11B8393E-5000-4C05-9802-E3AAB844D9D7}"/>
                    </a:ext>
                  </a:extLst>
                </p:cNvPr>
                <p:cNvSpPr/>
                <p:nvPr/>
              </p:nvSpPr>
              <p:spPr bwMode="auto">
                <a:xfrm rot="16200000">
                  <a:off x="623383" y="1280437"/>
                  <a:ext cx="205303" cy="320059"/>
                </a:xfrm>
                <a:prstGeom prst="flowChartDelay">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155" name="Oval 154">
                  <a:extLst>
                    <a:ext uri="{FF2B5EF4-FFF2-40B4-BE49-F238E27FC236}">
                      <a16:creationId xmlns:a16="http://schemas.microsoft.com/office/drawing/2014/main" id="{03CB60BC-36E5-4F16-8E73-A09052ED380C}"/>
                    </a:ext>
                  </a:extLst>
                </p:cNvPr>
                <p:cNvSpPr/>
                <p:nvPr/>
              </p:nvSpPr>
              <p:spPr bwMode="auto">
                <a:xfrm>
                  <a:off x="648282" y="1175691"/>
                  <a:ext cx="171598" cy="181091"/>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grpSp>
          <p:sp>
            <p:nvSpPr>
              <p:cNvPr id="149" name="Freeform: Shape 25">
                <a:extLst>
                  <a:ext uri="{FF2B5EF4-FFF2-40B4-BE49-F238E27FC236}">
                    <a16:creationId xmlns:a16="http://schemas.microsoft.com/office/drawing/2014/main" id="{35777C50-FE75-4A1C-B7BE-B243D11436EA}"/>
                  </a:ext>
                </a:extLst>
              </p:cNvPr>
              <p:cNvSpPr/>
              <p:nvPr/>
            </p:nvSpPr>
            <p:spPr>
              <a:xfrm rot="10800000">
                <a:off x="9027104" y="4326453"/>
                <a:ext cx="183570" cy="134182"/>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sp>
          <p:nvSpPr>
            <p:cNvPr id="146" name="Oval 145">
              <a:extLst>
                <a:ext uri="{FF2B5EF4-FFF2-40B4-BE49-F238E27FC236}">
                  <a16:creationId xmlns:a16="http://schemas.microsoft.com/office/drawing/2014/main" id="{3AFD413E-531E-40FC-B2D6-70F40186EF1E}"/>
                </a:ext>
              </a:extLst>
            </p:cNvPr>
            <p:cNvSpPr/>
            <p:nvPr/>
          </p:nvSpPr>
          <p:spPr bwMode="auto">
            <a:xfrm rot="10800000">
              <a:off x="999821" y="2005095"/>
              <a:ext cx="224142" cy="212816"/>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147" name="TextBox 146">
              <a:extLst>
                <a:ext uri="{FF2B5EF4-FFF2-40B4-BE49-F238E27FC236}">
                  <a16:creationId xmlns:a16="http://schemas.microsoft.com/office/drawing/2014/main" id="{41BE5E0C-3AD1-4539-9847-26A2025EBE9D}"/>
                </a:ext>
              </a:extLst>
            </p:cNvPr>
            <p:cNvSpPr txBox="1"/>
            <p:nvPr/>
          </p:nvSpPr>
          <p:spPr>
            <a:xfrm rot="10800000">
              <a:off x="1121452" y="1959873"/>
              <a:ext cx="138001" cy="313844"/>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lang="en-GB" sz="1000" b="1" kern="0" dirty="0">
                  <a:solidFill>
                    <a:srgbClr val="B5A300"/>
                  </a:solidFill>
                </a:rPr>
                <a:t>C</a:t>
              </a:r>
              <a:endParaRPr kumimoji="0" lang="en-GB" sz="1000" b="1" i="0" u="none" strike="noStrike" kern="0" cap="none" spc="0" normalizeH="0" baseline="0" noProof="0" dirty="0">
                <a:ln>
                  <a:noFill/>
                </a:ln>
                <a:solidFill>
                  <a:srgbClr val="B5A300"/>
                </a:solidFill>
                <a:effectLst/>
                <a:uLnTx/>
                <a:uFillTx/>
                <a:latin typeface="Arial" charset="0"/>
              </a:endParaRPr>
            </a:p>
          </p:txBody>
        </p:sp>
      </p:grpSp>
      <p:grpSp>
        <p:nvGrpSpPr>
          <p:cNvPr id="156" name="Group 155">
            <a:extLst>
              <a:ext uri="{FF2B5EF4-FFF2-40B4-BE49-F238E27FC236}">
                <a16:creationId xmlns:a16="http://schemas.microsoft.com/office/drawing/2014/main" id="{8133B6FC-981F-4EA8-8A8C-23EA7A8ED7D6}"/>
              </a:ext>
            </a:extLst>
          </p:cNvPr>
          <p:cNvGrpSpPr>
            <a:grpSpLocks noChangeAspect="1"/>
          </p:cNvGrpSpPr>
          <p:nvPr/>
        </p:nvGrpSpPr>
        <p:grpSpPr>
          <a:xfrm>
            <a:off x="4450611" y="2315673"/>
            <a:ext cx="548790" cy="593049"/>
            <a:chOff x="1635491" y="981806"/>
            <a:chExt cx="745823" cy="760079"/>
          </a:xfrm>
        </p:grpSpPr>
        <p:grpSp>
          <p:nvGrpSpPr>
            <p:cNvPr id="157" name="Group 156">
              <a:extLst>
                <a:ext uri="{FF2B5EF4-FFF2-40B4-BE49-F238E27FC236}">
                  <a16:creationId xmlns:a16="http://schemas.microsoft.com/office/drawing/2014/main" id="{BF5BAC81-E737-4401-B43B-41F8EC4DC1F4}"/>
                </a:ext>
              </a:extLst>
            </p:cNvPr>
            <p:cNvGrpSpPr>
              <a:grpSpLocks noChangeAspect="1"/>
            </p:cNvGrpSpPr>
            <p:nvPr/>
          </p:nvGrpSpPr>
          <p:grpSpPr>
            <a:xfrm>
              <a:off x="1635491" y="981806"/>
              <a:ext cx="745823" cy="680166"/>
              <a:chOff x="8334892" y="4545353"/>
              <a:chExt cx="734078" cy="669455"/>
            </a:xfrm>
          </p:grpSpPr>
          <p:grpSp>
            <p:nvGrpSpPr>
              <p:cNvPr id="161" name="Group 160">
                <a:extLst>
                  <a:ext uri="{FF2B5EF4-FFF2-40B4-BE49-F238E27FC236}">
                    <a16:creationId xmlns:a16="http://schemas.microsoft.com/office/drawing/2014/main" id="{339AA94D-FDB3-4268-802F-BDDE30AD0D00}"/>
                  </a:ext>
                </a:extLst>
              </p:cNvPr>
              <p:cNvGrpSpPr/>
              <p:nvPr/>
            </p:nvGrpSpPr>
            <p:grpSpPr>
              <a:xfrm>
                <a:off x="8334892" y="4545353"/>
                <a:ext cx="734078" cy="669455"/>
                <a:chOff x="6716951" y="3185319"/>
                <a:chExt cx="734078" cy="669455"/>
              </a:xfrm>
            </p:grpSpPr>
            <p:sp>
              <p:nvSpPr>
                <p:cNvPr id="165" name="Oval 164">
                  <a:extLst>
                    <a:ext uri="{FF2B5EF4-FFF2-40B4-BE49-F238E27FC236}">
                      <a16:creationId xmlns:a16="http://schemas.microsoft.com/office/drawing/2014/main" id="{D1534A8F-D763-4F3F-BFA9-DBE974632FBC}"/>
                    </a:ext>
                  </a:extLst>
                </p:cNvPr>
                <p:cNvSpPr/>
                <p:nvPr/>
              </p:nvSpPr>
              <p:spPr bwMode="auto">
                <a:xfrm>
                  <a:off x="6716951" y="3185319"/>
                  <a:ext cx="734078" cy="669455"/>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66" name="Freeform 48">
                  <a:extLst>
                    <a:ext uri="{FF2B5EF4-FFF2-40B4-BE49-F238E27FC236}">
                      <a16:creationId xmlns:a16="http://schemas.microsoft.com/office/drawing/2014/main" id="{00A2616A-6147-4387-9782-F1638C938C03}"/>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167" name="Freeform 49">
                  <a:extLst>
                    <a:ext uri="{FF2B5EF4-FFF2-40B4-BE49-F238E27FC236}">
                      <a16:creationId xmlns:a16="http://schemas.microsoft.com/office/drawing/2014/main" id="{33D1CACA-A9C8-43D1-BF81-14D8F6F65D79}"/>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grpSp>
          <p:grpSp>
            <p:nvGrpSpPr>
              <p:cNvPr id="162" name="Group 161">
                <a:extLst>
                  <a:ext uri="{FF2B5EF4-FFF2-40B4-BE49-F238E27FC236}">
                    <a16:creationId xmlns:a16="http://schemas.microsoft.com/office/drawing/2014/main" id="{C54BC303-1F66-41F1-B205-8E8A6259A7DF}"/>
                  </a:ext>
                </a:extLst>
              </p:cNvPr>
              <p:cNvGrpSpPr/>
              <p:nvPr/>
            </p:nvGrpSpPr>
            <p:grpSpPr>
              <a:xfrm>
                <a:off x="8501781" y="4648247"/>
                <a:ext cx="390170" cy="444608"/>
                <a:chOff x="7495557" y="4967822"/>
                <a:chExt cx="637923" cy="703978"/>
              </a:xfrm>
            </p:grpSpPr>
            <p:sp>
              <p:nvSpPr>
                <p:cNvPr id="163" name="Freeform: Shape 48">
                  <a:extLst>
                    <a:ext uri="{FF2B5EF4-FFF2-40B4-BE49-F238E27FC236}">
                      <a16:creationId xmlns:a16="http://schemas.microsoft.com/office/drawing/2014/main" id="{717B8F04-8DE9-4CC1-B699-7B219D87E6FB}"/>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64" name="Freeform: Shape 83">
                  <a:extLst>
                    <a:ext uri="{FF2B5EF4-FFF2-40B4-BE49-F238E27FC236}">
                      <a16:creationId xmlns:a16="http://schemas.microsoft.com/office/drawing/2014/main" id="{10137C60-36EA-4D92-9706-C903754EB80A}"/>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58" name="Group 157">
              <a:extLst>
                <a:ext uri="{FF2B5EF4-FFF2-40B4-BE49-F238E27FC236}">
                  <a16:creationId xmlns:a16="http://schemas.microsoft.com/office/drawing/2014/main" id="{99B961B7-3BCC-4A68-9436-EDE8E1E6633B}"/>
                </a:ext>
              </a:extLst>
            </p:cNvPr>
            <p:cNvGrpSpPr/>
            <p:nvPr/>
          </p:nvGrpSpPr>
          <p:grpSpPr>
            <a:xfrm>
              <a:off x="1861463" y="1419639"/>
              <a:ext cx="239492" cy="322246"/>
              <a:chOff x="2854956" y="1204698"/>
              <a:chExt cx="239492" cy="322246"/>
            </a:xfrm>
          </p:grpSpPr>
          <p:sp>
            <p:nvSpPr>
              <p:cNvPr id="159" name="Oval 158">
                <a:extLst>
                  <a:ext uri="{FF2B5EF4-FFF2-40B4-BE49-F238E27FC236}">
                    <a16:creationId xmlns:a16="http://schemas.microsoft.com/office/drawing/2014/main" id="{4BBC5A3A-44B3-48C6-BB4C-FA61A045A61B}"/>
                  </a:ext>
                </a:extLst>
              </p:cNvPr>
              <p:cNvSpPr/>
              <p:nvPr/>
            </p:nvSpPr>
            <p:spPr bwMode="auto">
              <a:xfrm>
                <a:off x="2870306" y="1241957"/>
                <a:ext cx="224142" cy="216914"/>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160" name="TextBox 159">
                <a:extLst>
                  <a:ext uri="{FF2B5EF4-FFF2-40B4-BE49-F238E27FC236}">
                    <a16:creationId xmlns:a16="http://schemas.microsoft.com/office/drawing/2014/main" id="{E0041FDD-2BEC-40E1-8E22-0EDBA212BC1A}"/>
                  </a:ext>
                </a:extLst>
              </p:cNvPr>
              <p:cNvSpPr txBox="1"/>
              <p:nvPr/>
            </p:nvSpPr>
            <p:spPr>
              <a:xfrm>
                <a:off x="2854956" y="1204698"/>
                <a:ext cx="138002" cy="322246"/>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B5A300"/>
                    </a:solidFill>
                    <a:effectLst/>
                    <a:uLnTx/>
                    <a:uFillTx/>
                    <a:latin typeface="Arial" charset="0"/>
                  </a:rPr>
                  <a:t>B</a:t>
                </a:r>
              </a:p>
            </p:txBody>
          </p:sp>
        </p:grpSp>
      </p:grpSp>
      <p:grpSp>
        <p:nvGrpSpPr>
          <p:cNvPr id="168" name="Group 167">
            <a:extLst>
              <a:ext uri="{FF2B5EF4-FFF2-40B4-BE49-F238E27FC236}">
                <a16:creationId xmlns:a16="http://schemas.microsoft.com/office/drawing/2014/main" id="{6AC9A0D1-100F-406D-8A7D-1ED448F112DF}"/>
              </a:ext>
            </a:extLst>
          </p:cNvPr>
          <p:cNvGrpSpPr>
            <a:grpSpLocks noChangeAspect="1"/>
          </p:cNvGrpSpPr>
          <p:nvPr/>
        </p:nvGrpSpPr>
        <p:grpSpPr>
          <a:xfrm>
            <a:off x="6549704" y="2311348"/>
            <a:ext cx="548790" cy="587839"/>
            <a:chOff x="1635491" y="981806"/>
            <a:chExt cx="745823" cy="753402"/>
          </a:xfrm>
        </p:grpSpPr>
        <p:grpSp>
          <p:nvGrpSpPr>
            <p:cNvPr id="169" name="Group 168">
              <a:extLst>
                <a:ext uri="{FF2B5EF4-FFF2-40B4-BE49-F238E27FC236}">
                  <a16:creationId xmlns:a16="http://schemas.microsoft.com/office/drawing/2014/main" id="{570D9390-D7AF-4D79-B1FE-3BED251C531E}"/>
                </a:ext>
              </a:extLst>
            </p:cNvPr>
            <p:cNvGrpSpPr>
              <a:grpSpLocks noChangeAspect="1"/>
            </p:cNvGrpSpPr>
            <p:nvPr/>
          </p:nvGrpSpPr>
          <p:grpSpPr>
            <a:xfrm>
              <a:off x="1635491" y="981806"/>
              <a:ext cx="745823" cy="680166"/>
              <a:chOff x="8334892" y="4545353"/>
              <a:chExt cx="734078" cy="669455"/>
            </a:xfrm>
          </p:grpSpPr>
          <p:grpSp>
            <p:nvGrpSpPr>
              <p:cNvPr id="173" name="Group 172">
                <a:extLst>
                  <a:ext uri="{FF2B5EF4-FFF2-40B4-BE49-F238E27FC236}">
                    <a16:creationId xmlns:a16="http://schemas.microsoft.com/office/drawing/2014/main" id="{9836B352-A402-485A-9878-8DF8E3199957}"/>
                  </a:ext>
                </a:extLst>
              </p:cNvPr>
              <p:cNvGrpSpPr/>
              <p:nvPr/>
            </p:nvGrpSpPr>
            <p:grpSpPr>
              <a:xfrm>
                <a:off x="8334892" y="4545353"/>
                <a:ext cx="734078" cy="669455"/>
                <a:chOff x="6716951" y="3185319"/>
                <a:chExt cx="734078" cy="669455"/>
              </a:xfrm>
            </p:grpSpPr>
            <p:sp>
              <p:nvSpPr>
                <p:cNvPr id="177" name="Oval 176">
                  <a:extLst>
                    <a:ext uri="{FF2B5EF4-FFF2-40B4-BE49-F238E27FC236}">
                      <a16:creationId xmlns:a16="http://schemas.microsoft.com/office/drawing/2014/main" id="{FBA6FA1D-198A-49F5-ADE7-BED10F0C0827}"/>
                    </a:ext>
                  </a:extLst>
                </p:cNvPr>
                <p:cNvSpPr/>
                <p:nvPr/>
              </p:nvSpPr>
              <p:spPr bwMode="auto">
                <a:xfrm>
                  <a:off x="6716951" y="3185319"/>
                  <a:ext cx="734078" cy="669455"/>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78" name="Freeform 48">
                  <a:extLst>
                    <a:ext uri="{FF2B5EF4-FFF2-40B4-BE49-F238E27FC236}">
                      <a16:creationId xmlns:a16="http://schemas.microsoft.com/office/drawing/2014/main" id="{68B65878-65E8-485C-89F7-F32AC6326B1B}"/>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179" name="Freeform 49">
                  <a:extLst>
                    <a:ext uri="{FF2B5EF4-FFF2-40B4-BE49-F238E27FC236}">
                      <a16:creationId xmlns:a16="http://schemas.microsoft.com/office/drawing/2014/main" id="{5718256E-0B7C-4DAF-9793-4E71C31B8AAB}"/>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grpSp>
          <p:grpSp>
            <p:nvGrpSpPr>
              <p:cNvPr id="174" name="Group 173">
                <a:extLst>
                  <a:ext uri="{FF2B5EF4-FFF2-40B4-BE49-F238E27FC236}">
                    <a16:creationId xmlns:a16="http://schemas.microsoft.com/office/drawing/2014/main" id="{E1ED5B30-2AD9-446A-BB28-934343B235D6}"/>
                  </a:ext>
                </a:extLst>
              </p:cNvPr>
              <p:cNvGrpSpPr/>
              <p:nvPr/>
            </p:nvGrpSpPr>
            <p:grpSpPr>
              <a:xfrm>
                <a:off x="8501781" y="4648247"/>
                <a:ext cx="390170" cy="444608"/>
                <a:chOff x="7495557" y="4967822"/>
                <a:chExt cx="637923" cy="703978"/>
              </a:xfrm>
            </p:grpSpPr>
            <p:sp>
              <p:nvSpPr>
                <p:cNvPr id="175" name="Freeform: Shape 48">
                  <a:extLst>
                    <a:ext uri="{FF2B5EF4-FFF2-40B4-BE49-F238E27FC236}">
                      <a16:creationId xmlns:a16="http://schemas.microsoft.com/office/drawing/2014/main" id="{B00079A4-D21C-4261-B391-8DF9DB7804CA}"/>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76" name="Freeform: Shape 83">
                  <a:extLst>
                    <a:ext uri="{FF2B5EF4-FFF2-40B4-BE49-F238E27FC236}">
                      <a16:creationId xmlns:a16="http://schemas.microsoft.com/office/drawing/2014/main" id="{00B76B5B-446B-4C32-9B79-B61985A9B533}"/>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70" name="Group 169">
              <a:extLst>
                <a:ext uri="{FF2B5EF4-FFF2-40B4-BE49-F238E27FC236}">
                  <a16:creationId xmlns:a16="http://schemas.microsoft.com/office/drawing/2014/main" id="{EF1D4F7E-41F3-4544-B0E3-D11C20C17357}"/>
                </a:ext>
              </a:extLst>
            </p:cNvPr>
            <p:cNvGrpSpPr/>
            <p:nvPr/>
          </p:nvGrpSpPr>
          <p:grpSpPr>
            <a:xfrm>
              <a:off x="1861463" y="1419639"/>
              <a:ext cx="239492" cy="315569"/>
              <a:chOff x="2854956" y="1204698"/>
              <a:chExt cx="239492" cy="315569"/>
            </a:xfrm>
          </p:grpSpPr>
          <p:sp>
            <p:nvSpPr>
              <p:cNvPr id="171" name="Oval 170">
                <a:extLst>
                  <a:ext uri="{FF2B5EF4-FFF2-40B4-BE49-F238E27FC236}">
                    <a16:creationId xmlns:a16="http://schemas.microsoft.com/office/drawing/2014/main" id="{CB63D167-B189-4B2B-B01E-B0D0ACF5DCA9}"/>
                  </a:ext>
                </a:extLst>
              </p:cNvPr>
              <p:cNvSpPr/>
              <p:nvPr/>
            </p:nvSpPr>
            <p:spPr bwMode="auto">
              <a:xfrm>
                <a:off x="2870306" y="1241957"/>
                <a:ext cx="224142" cy="216914"/>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172" name="TextBox 171">
                <a:extLst>
                  <a:ext uri="{FF2B5EF4-FFF2-40B4-BE49-F238E27FC236}">
                    <a16:creationId xmlns:a16="http://schemas.microsoft.com/office/drawing/2014/main" id="{7A498F63-D0E2-4FC6-A646-C67C88BADBFB}"/>
                  </a:ext>
                </a:extLst>
              </p:cNvPr>
              <p:cNvSpPr txBox="1"/>
              <p:nvPr/>
            </p:nvSpPr>
            <p:spPr>
              <a:xfrm>
                <a:off x="2854956" y="1204698"/>
                <a:ext cx="138003" cy="315569"/>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lang="en-GB" sz="1000" b="1" kern="0" dirty="0">
                    <a:solidFill>
                      <a:srgbClr val="B5A300"/>
                    </a:solidFill>
                  </a:rPr>
                  <a:t>A</a:t>
                </a:r>
                <a:endParaRPr kumimoji="0" lang="en-GB" sz="1000" b="1" i="0" u="none" strike="noStrike" kern="0" cap="none" spc="0" normalizeH="0" baseline="0" noProof="0" dirty="0">
                  <a:ln>
                    <a:noFill/>
                  </a:ln>
                  <a:solidFill>
                    <a:srgbClr val="B5A300"/>
                  </a:solidFill>
                  <a:effectLst/>
                  <a:uLnTx/>
                  <a:uFillTx/>
                  <a:latin typeface="Arial" charset="0"/>
                </a:endParaRPr>
              </a:p>
            </p:txBody>
          </p:sp>
        </p:grpSp>
      </p:grpSp>
    </p:spTree>
    <p:extLst>
      <p:ext uri="{BB962C8B-B14F-4D97-AF65-F5344CB8AC3E}">
        <p14:creationId xmlns:p14="http://schemas.microsoft.com/office/powerpoint/2010/main" val="45470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Direct Debit Collection</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pSp>
        <p:nvGrpSpPr>
          <p:cNvPr id="106" name="Group 105">
            <a:extLst>
              <a:ext uri="{FF2B5EF4-FFF2-40B4-BE49-F238E27FC236}">
                <a16:creationId xmlns:a16="http://schemas.microsoft.com/office/drawing/2014/main" id="{9FF62223-2A6B-4E80-AF82-4FCAEFD049F2}"/>
              </a:ext>
            </a:extLst>
          </p:cNvPr>
          <p:cNvGrpSpPr/>
          <p:nvPr/>
        </p:nvGrpSpPr>
        <p:grpSpPr>
          <a:xfrm>
            <a:off x="2690337" y="3906191"/>
            <a:ext cx="2488221" cy="646805"/>
            <a:chOff x="0" y="0"/>
            <a:chExt cx="7200900" cy="730080"/>
          </a:xfrm>
          <a:solidFill>
            <a:srgbClr val="EEECE1">
              <a:lumMod val="90000"/>
            </a:srgbClr>
          </a:solidFill>
        </p:grpSpPr>
        <p:sp>
          <p:nvSpPr>
            <p:cNvPr id="107" name="Rectangle: Rounded Corners 106">
              <a:extLst>
                <a:ext uri="{FF2B5EF4-FFF2-40B4-BE49-F238E27FC236}">
                  <a16:creationId xmlns:a16="http://schemas.microsoft.com/office/drawing/2014/main" id="{ADBC024B-B03A-474B-A72A-0293878542B2}"/>
                </a:ext>
              </a:extLst>
            </p:cNvPr>
            <p:cNvSpPr/>
            <p:nvPr/>
          </p:nvSpPr>
          <p:spPr>
            <a:xfrm>
              <a:off x="0" y="0"/>
              <a:ext cx="7200900" cy="730080"/>
            </a:xfrm>
            <a:prstGeom prst="roundRect">
              <a:avLst/>
            </a:prstGeom>
            <a:grpFill/>
            <a:ln w="25400" cap="flat" cmpd="sng" algn="ctr">
              <a:solidFill>
                <a:sysClr val="window" lastClr="FFFFFF">
                  <a:hueOff val="0"/>
                  <a:satOff val="0"/>
                  <a:lumOff val="0"/>
                  <a:alphaOff val="0"/>
                </a:sysClr>
              </a:solidFill>
              <a:prstDash val="solid"/>
            </a:ln>
            <a:effectLst/>
          </p:spPr>
        </p:sp>
        <p:sp>
          <p:nvSpPr>
            <p:cNvPr id="108" name="Rectangle: Rounded Corners 4">
              <a:extLst>
                <a:ext uri="{FF2B5EF4-FFF2-40B4-BE49-F238E27FC236}">
                  <a16:creationId xmlns:a16="http://schemas.microsoft.com/office/drawing/2014/main" id="{24268CCB-9578-4554-8F85-EBB092BAA4C5}"/>
                </a:ext>
              </a:extLst>
            </p:cNvPr>
            <p:cNvSpPr txBox="1"/>
            <p:nvPr/>
          </p:nvSpPr>
          <p:spPr>
            <a:xfrm>
              <a:off x="35640" y="35640"/>
              <a:ext cx="7129620" cy="658800"/>
            </a:xfrm>
            <a:prstGeom prst="rect">
              <a:avLst/>
            </a:prstGeom>
            <a:grpFill/>
            <a:ln>
              <a:noFill/>
            </a:ln>
            <a:effectLst/>
          </p:spPr>
          <p:txBody>
            <a:bodyPr spcFirstLastPara="0" vert="horz" wrap="square" lIns="60758" tIns="60758" rIns="60758" bIns="60758" numCol="1" spcCol="1270" anchor="ctr" anchorCtr="0">
              <a:noAutofit/>
            </a:bodyPr>
            <a:lstStyle/>
            <a:p>
              <a:pPr algn="ctr" defTabSz="708809" eaLnBrk="1" fontAlgn="auto" hangingPunct="1">
                <a:lnSpc>
                  <a:spcPct val="90000"/>
                </a:lnSpc>
                <a:spcAft>
                  <a:spcPct val="35000"/>
                </a:spcAft>
                <a:defRPr/>
              </a:pPr>
              <a:r>
                <a:rPr lang="en-GB" sz="1595" kern="0">
                  <a:solidFill>
                    <a:prstClr val="white"/>
                  </a:solidFill>
                  <a:latin typeface="Arial"/>
                </a:rPr>
                <a:t>Transaction Manager</a:t>
              </a:r>
            </a:p>
          </p:txBody>
        </p:sp>
      </p:grpSp>
      <p:cxnSp>
        <p:nvCxnSpPr>
          <p:cNvPr id="109" name="Straight Arrow Connector 108">
            <a:extLst>
              <a:ext uri="{FF2B5EF4-FFF2-40B4-BE49-F238E27FC236}">
                <a16:creationId xmlns:a16="http://schemas.microsoft.com/office/drawing/2014/main" id="{5DD04E94-2314-47DB-8132-30FDD1FA3439}"/>
              </a:ext>
            </a:extLst>
          </p:cNvPr>
          <p:cNvCxnSpPr/>
          <p:nvPr/>
        </p:nvCxnSpPr>
        <p:spPr bwMode="auto">
          <a:xfrm>
            <a:off x="3934447" y="3155344"/>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cxnSp>
        <p:nvCxnSpPr>
          <p:cNvPr id="110" name="Straight Arrow Connector 109">
            <a:extLst>
              <a:ext uri="{FF2B5EF4-FFF2-40B4-BE49-F238E27FC236}">
                <a16:creationId xmlns:a16="http://schemas.microsoft.com/office/drawing/2014/main" id="{2EC64624-02D1-4DB1-A6BF-4F941FDB3DAD}"/>
              </a:ext>
            </a:extLst>
          </p:cNvPr>
          <p:cNvCxnSpPr/>
          <p:nvPr/>
        </p:nvCxnSpPr>
        <p:spPr bwMode="auto">
          <a:xfrm>
            <a:off x="4730512" y="3155345"/>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sp>
        <p:nvSpPr>
          <p:cNvPr id="111" name="TextBox 110">
            <a:extLst>
              <a:ext uri="{FF2B5EF4-FFF2-40B4-BE49-F238E27FC236}">
                <a16:creationId xmlns:a16="http://schemas.microsoft.com/office/drawing/2014/main" id="{36461DB8-67CB-492B-88F7-E549DBDB1124}"/>
              </a:ext>
            </a:extLst>
          </p:cNvPr>
          <p:cNvSpPr txBox="1"/>
          <p:nvPr/>
        </p:nvSpPr>
        <p:spPr>
          <a:xfrm>
            <a:off x="4542080" y="2118870"/>
            <a:ext cx="620683"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Creditor </a:t>
            </a:r>
          </a:p>
          <a:p>
            <a:pPr defTabSz="809854" eaLnBrk="1" fontAlgn="auto" hangingPunct="1">
              <a:spcBef>
                <a:spcPts val="0"/>
              </a:spcBef>
              <a:spcAft>
                <a:spcPts val="0"/>
              </a:spcAft>
              <a:defRPr/>
            </a:pPr>
            <a:r>
              <a:rPr lang="de-DE" sz="886">
                <a:latin typeface="Arial"/>
              </a:rPr>
              <a:t>Agent</a:t>
            </a:r>
          </a:p>
        </p:txBody>
      </p:sp>
      <p:sp>
        <p:nvSpPr>
          <p:cNvPr id="112" name="TextBox 111">
            <a:extLst>
              <a:ext uri="{FF2B5EF4-FFF2-40B4-BE49-F238E27FC236}">
                <a16:creationId xmlns:a16="http://schemas.microsoft.com/office/drawing/2014/main" id="{21A47F50-68BA-4A90-9D6A-BA60B0FEAF56}"/>
              </a:ext>
            </a:extLst>
          </p:cNvPr>
          <p:cNvSpPr txBox="1"/>
          <p:nvPr/>
        </p:nvSpPr>
        <p:spPr>
          <a:xfrm>
            <a:off x="3523484" y="2096911"/>
            <a:ext cx="814647"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Intermediary</a:t>
            </a:r>
          </a:p>
          <a:p>
            <a:pPr defTabSz="809854" eaLnBrk="1" fontAlgn="auto" hangingPunct="1">
              <a:spcBef>
                <a:spcPts val="0"/>
              </a:spcBef>
              <a:spcAft>
                <a:spcPts val="0"/>
              </a:spcAft>
              <a:defRPr/>
            </a:pPr>
            <a:r>
              <a:rPr lang="de-DE" sz="886">
                <a:latin typeface="Arial"/>
              </a:rPr>
              <a:t>Agent</a:t>
            </a:r>
          </a:p>
        </p:txBody>
      </p:sp>
      <p:sp>
        <p:nvSpPr>
          <p:cNvPr id="113" name="TextBox 112">
            <a:extLst>
              <a:ext uri="{FF2B5EF4-FFF2-40B4-BE49-F238E27FC236}">
                <a16:creationId xmlns:a16="http://schemas.microsoft.com/office/drawing/2014/main" id="{6CF84CA4-02C9-49C9-B53B-69BEC36A2C10}"/>
              </a:ext>
            </a:extLst>
          </p:cNvPr>
          <p:cNvSpPr txBox="1"/>
          <p:nvPr/>
        </p:nvSpPr>
        <p:spPr>
          <a:xfrm>
            <a:off x="2810283" y="2109697"/>
            <a:ext cx="556563"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Debtor </a:t>
            </a:r>
          </a:p>
          <a:p>
            <a:pPr defTabSz="809854" eaLnBrk="1" fontAlgn="auto" hangingPunct="1">
              <a:spcBef>
                <a:spcPts val="0"/>
              </a:spcBef>
              <a:spcAft>
                <a:spcPts val="0"/>
              </a:spcAft>
              <a:defRPr/>
            </a:pPr>
            <a:r>
              <a:rPr lang="de-DE" sz="886">
                <a:latin typeface="Arial"/>
              </a:rPr>
              <a:t>Agent</a:t>
            </a:r>
          </a:p>
        </p:txBody>
      </p:sp>
      <p:sp>
        <p:nvSpPr>
          <p:cNvPr id="114" name="TextBox 113">
            <a:extLst>
              <a:ext uri="{FF2B5EF4-FFF2-40B4-BE49-F238E27FC236}">
                <a16:creationId xmlns:a16="http://schemas.microsoft.com/office/drawing/2014/main" id="{60F49FA6-76E8-4D0C-A4E5-F3CBE353A518}"/>
              </a:ext>
            </a:extLst>
          </p:cNvPr>
          <p:cNvSpPr txBox="1"/>
          <p:nvPr/>
        </p:nvSpPr>
        <p:spPr>
          <a:xfrm>
            <a:off x="5630442" y="2156615"/>
            <a:ext cx="620683" cy="22865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Creditor </a:t>
            </a:r>
          </a:p>
        </p:txBody>
      </p:sp>
      <p:sp>
        <p:nvSpPr>
          <p:cNvPr id="115" name="TextBox 114">
            <a:extLst>
              <a:ext uri="{FF2B5EF4-FFF2-40B4-BE49-F238E27FC236}">
                <a16:creationId xmlns:a16="http://schemas.microsoft.com/office/drawing/2014/main" id="{BA6E6B91-E339-4291-9BD5-7D3128CDB327}"/>
              </a:ext>
            </a:extLst>
          </p:cNvPr>
          <p:cNvSpPr txBox="1"/>
          <p:nvPr/>
        </p:nvSpPr>
        <p:spPr>
          <a:xfrm>
            <a:off x="1637642" y="2165079"/>
            <a:ext cx="588624" cy="22865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 Debtor </a:t>
            </a:r>
          </a:p>
        </p:txBody>
      </p:sp>
      <p:sp>
        <p:nvSpPr>
          <p:cNvPr id="116" name="Rectangle: Rounded Corners 115">
            <a:extLst>
              <a:ext uri="{FF2B5EF4-FFF2-40B4-BE49-F238E27FC236}">
                <a16:creationId xmlns:a16="http://schemas.microsoft.com/office/drawing/2014/main" id="{7F066D2E-4AE0-4A26-A6EF-7A08A1334626}"/>
              </a:ext>
            </a:extLst>
          </p:cNvPr>
          <p:cNvSpPr/>
          <p:nvPr/>
        </p:nvSpPr>
        <p:spPr bwMode="auto">
          <a:xfrm>
            <a:off x="2274807" y="2759438"/>
            <a:ext cx="528558" cy="234323"/>
          </a:xfrm>
          <a:prstGeom prst="roundRect">
            <a:avLst/>
          </a:prstGeom>
          <a:solidFill>
            <a:srgbClr val="00B050"/>
          </a:solidFill>
          <a:ln w="9525" cap="flat" cmpd="sng" algn="ctr">
            <a:solidFill>
              <a:srgbClr val="FF0000"/>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cxnSp>
        <p:nvCxnSpPr>
          <p:cNvPr id="117" name="Straight Arrow Connector 116">
            <a:extLst>
              <a:ext uri="{FF2B5EF4-FFF2-40B4-BE49-F238E27FC236}">
                <a16:creationId xmlns:a16="http://schemas.microsoft.com/office/drawing/2014/main" id="{8B3425E0-138D-4948-BC2B-9F8A6D49BDBD}"/>
              </a:ext>
            </a:extLst>
          </p:cNvPr>
          <p:cNvCxnSpPr/>
          <p:nvPr/>
        </p:nvCxnSpPr>
        <p:spPr bwMode="auto">
          <a:xfrm>
            <a:off x="3117356" y="3155346"/>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sp>
        <p:nvSpPr>
          <p:cNvPr id="118" name="Rectangle: Rounded Corners 117">
            <a:extLst>
              <a:ext uri="{FF2B5EF4-FFF2-40B4-BE49-F238E27FC236}">
                <a16:creationId xmlns:a16="http://schemas.microsoft.com/office/drawing/2014/main" id="{CB57AB4B-A303-4C0E-94AC-630772E324AF}"/>
              </a:ext>
            </a:extLst>
          </p:cNvPr>
          <p:cNvSpPr/>
          <p:nvPr/>
        </p:nvSpPr>
        <p:spPr bwMode="auto">
          <a:xfrm>
            <a:off x="5170978" y="2783350"/>
            <a:ext cx="528558" cy="234323"/>
          </a:xfrm>
          <a:prstGeom prst="roundRect">
            <a:avLst/>
          </a:prstGeom>
          <a:solidFill>
            <a:srgbClr val="00B050"/>
          </a:solidFill>
          <a:ln w="9525" cap="flat" cmpd="sng" algn="ctr">
            <a:solidFill>
              <a:srgbClr val="FF0000"/>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cxnSp>
        <p:nvCxnSpPr>
          <p:cNvPr id="119" name="Straight Arrow Connector 118">
            <a:extLst>
              <a:ext uri="{FF2B5EF4-FFF2-40B4-BE49-F238E27FC236}">
                <a16:creationId xmlns:a16="http://schemas.microsoft.com/office/drawing/2014/main" id="{AB85FD6A-B7F2-4DF9-AAB9-49060898BD94}"/>
              </a:ext>
            </a:extLst>
          </p:cNvPr>
          <p:cNvCxnSpPr>
            <a:cxnSpLocks/>
          </p:cNvCxnSpPr>
          <p:nvPr/>
        </p:nvCxnSpPr>
        <p:spPr bwMode="auto">
          <a:xfrm flipV="1">
            <a:off x="2165069" y="2871380"/>
            <a:ext cx="712927" cy="2070"/>
          </a:xfrm>
          <a:prstGeom prst="straightConnector1">
            <a:avLst/>
          </a:prstGeom>
          <a:noFill/>
          <a:ln w="12700" cap="flat" cmpd="sng" algn="ctr">
            <a:solidFill>
              <a:sysClr val="windowText" lastClr="000000"/>
            </a:solidFill>
            <a:prstDash val="solid"/>
            <a:headEnd type="triangle" w="med" len="med"/>
            <a:tailEnd type="none" w="med" len="med"/>
          </a:ln>
          <a:effectLst/>
        </p:spPr>
      </p:cxnSp>
      <p:cxnSp>
        <p:nvCxnSpPr>
          <p:cNvPr id="120" name="Straight Arrow Connector 119">
            <a:extLst>
              <a:ext uri="{FF2B5EF4-FFF2-40B4-BE49-F238E27FC236}">
                <a16:creationId xmlns:a16="http://schemas.microsoft.com/office/drawing/2014/main" id="{0380F369-BA4B-495A-9DF3-CB744E0E5FF0}"/>
              </a:ext>
            </a:extLst>
          </p:cNvPr>
          <p:cNvCxnSpPr>
            <a:cxnSpLocks/>
          </p:cNvCxnSpPr>
          <p:nvPr/>
        </p:nvCxnSpPr>
        <p:spPr bwMode="auto">
          <a:xfrm flipV="1">
            <a:off x="5069206" y="2896629"/>
            <a:ext cx="680786" cy="3882"/>
          </a:xfrm>
          <a:prstGeom prst="straightConnector1">
            <a:avLst/>
          </a:prstGeom>
          <a:noFill/>
          <a:ln w="12700" cap="flat" cmpd="sng" algn="ctr">
            <a:solidFill>
              <a:sysClr val="windowText" lastClr="000000"/>
            </a:solidFill>
            <a:prstDash val="solid"/>
            <a:headEnd type="triangle" w="med" len="med"/>
            <a:tailEnd type="none" w="med" len="med"/>
          </a:ln>
          <a:effectLst/>
        </p:spPr>
      </p:cxnSp>
      <p:grpSp>
        <p:nvGrpSpPr>
          <p:cNvPr id="121" name="Group 120">
            <a:extLst>
              <a:ext uri="{FF2B5EF4-FFF2-40B4-BE49-F238E27FC236}">
                <a16:creationId xmlns:a16="http://schemas.microsoft.com/office/drawing/2014/main" id="{798C52D4-38E9-43F3-ADF5-7ACA56D1BD2E}"/>
              </a:ext>
            </a:extLst>
          </p:cNvPr>
          <p:cNvGrpSpPr/>
          <p:nvPr/>
        </p:nvGrpSpPr>
        <p:grpSpPr>
          <a:xfrm>
            <a:off x="6257210" y="2175882"/>
            <a:ext cx="4544141" cy="1949040"/>
            <a:chOff x="2202100" y="3087320"/>
            <a:chExt cx="5129189" cy="2199975"/>
          </a:xfrm>
        </p:grpSpPr>
        <p:sp>
          <p:nvSpPr>
            <p:cNvPr id="122" name="Freeform: Shape 121">
              <a:extLst>
                <a:ext uri="{FF2B5EF4-FFF2-40B4-BE49-F238E27FC236}">
                  <a16:creationId xmlns:a16="http://schemas.microsoft.com/office/drawing/2014/main" id="{41C070AF-C0E9-4015-B4FF-AD8BF803D237}"/>
                </a:ext>
              </a:extLst>
            </p:cNvPr>
            <p:cNvSpPr/>
            <p:nvPr/>
          </p:nvSpPr>
          <p:spPr>
            <a:xfrm>
              <a:off x="2202100" y="3087320"/>
              <a:ext cx="5129189"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E975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PUT</a:t>
              </a:r>
              <a:r>
                <a:rPr lang="en-GB" sz="1595" dirty="0">
                  <a:solidFill>
                    <a:prstClr val="white"/>
                  </a:solidFill>
                  <a:latin typeface="Arial Nova"/>
                </a:rPr>
                <a:t> /direct-debit-initiation-instruction/{</a:t>
              </a:r>
              <a:r>
                <a:rPr lang="en-GB" sz="1595" dirty="0" err="1">
                  <a:solidFill>
                    <a:prstClr val="white"/>
                  </a:solidFill>
                  <a:latin typeface="Arial Nova"/>
                </a:rPr>
                <a:t>uetr</a:t>
              </a:r>
              <a:r>
                <a:rPr lang="en-GB" sz="1595" dirty="0">
                  <a:solidFill>
                    <a:prstClr val="white"/>
                  </a:solidFill>
                  <a:latin typeface="Arial Nova"/>
                </a:rPr>
                <a:t>}:</a:t>
              </a:r>
            </a:p>
          </p:txBody>
        </p:sp>
        <p:sp>
          <p:nvSpPr>
            <p:cNvPr id="123" name="Freeform: Shape 122">
              <a:extLst>
                <a:ext uri="{FF2B5EF4-FFF2-40B4-BE49-F238E27FC236}">
                  <a16:creationId xmlns:a16="http://schemas.microsoft.com/office/drawing/2014/main" id="{79654111-B933-48E6-88EA-11617AD41E40}"/>
                </a:ext>
              </a:extLst>
            </p:cNvPr>
            <p:cNvSpPr/>
            <p:nvPr/>
          </p:nvSpPr>
          <p:spPr>
            <a:xfrm>
              <a:off x="2202100" y="3636676"/>
              <a:ext cx="5129187"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4472C4"/>
            </a:solidFill>
          </p:spPr>
          <p:style>
            <a:lnRef idx="2">
              <a:schemeClr val="lt1">
                <a:hueOff val="0"/>
                <a:satOff val="0"/>
                <a:lumOff val="0"/>
                <a:alphaOff val="0"/>
              </a:schemeClr>
            </a:lnRef>
            <a:fillRef idx="1">
              <a:scrgbClr r="0" g="0" b="0"/>
            </a:fillRef>
            <a:effectRef idx="0">
              <a:schemeClr val="accent4">
                <a:hueOff val="3266964"/>
                <a:satOff val="-13592"/>
                <a:lumOff val="3203"/>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GET</a:t>
              </a:r>
              <a:r>
                <a:rPr lang="en-GB" sz="1595" dirty="0">
                  <a:solidFill>
                    <a:prstClr val="white"/>
                  </a:solidFill>
                  <a:latin typeface="Arial Nova"/>
                </a:rPr>
                <a:t> /direct-debit-initiation-instruction:</a:t>
              </a:r>
            </a:p>
          </p:txBody>
        </p:sp>
        <p:sp>
          <p:nvSpPr>
            <p:cNvPr id="124" name="Freeform: Shape 123">
              <a:extLst>
                <a:ext uri="{FF2B5EF4-FFF2-40B4-BE49-F238E27FC236}">
                  <a16:creationId xmlns:a16="http://schemas.microsoft.com/office/drawing/2014/main" id="{F8F44CAA-6AC0-40A2-A862-2C28DB58F3FE}"/>
                </a:ext>
              </a:extLst>
            </p:cNvPr>
            <p:cNvSpPr/>
            <p:nvPr/>
          </p:nvSpPr>
          <p:spPr>
            <a:xfrm>
              <a:off x="2202100" y="4196306"/>
              <a:ext cx="5129186"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4472C4"/>
            </a:solidFill>
          </p:spPr>
          <p:style>
            <a:lnRef idx="2">
              <a:schemeClr val="lt1">
                <a:hueOff val="0"/>
                <a:satOff val="0"/>
                <a:lumOff val="0"/>
                <a:alphaOff val="0"/>
              </a:schemeClr>
            </a:lnRef>
            <a:fillRef idx="1">
              <a:scrgbClr r="0" g="0" b="0"/>
            </a:fillRef>
            <a:effectRef idx="0">
              <a:schemeClr val="accent4">
                <a:hueOff val="6533927"/>
                <a:satOff val="-27185"/>
                <a:lumOff val="6405"/>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GET</a:t>
              </a:r>
              <a:r>
                <a:rPr lang="en-GB" sz="1595" dirty="0">
                  <a:solidFill>
                    <a:prstClr val="white"/>
                  </a:solidFill>
                  <a:latin typeface="Arial Nova"/>
                </a:rPr>
                <a:t> /direct-debit-initiation-instruction/{</a:t>
              </a:r>
              <a:r>
                <a:rPr lang="en-GB" sz="1595" dirty="0" err="1">
                  <a:solidFill>
                    <a:prstClr val="white"/>
                  </a:solidFill>
                  <a:latin typeface="Arial Nova"/>
                </a:rPr>
                <a:t>uetr</a:t>
              </a:r>
              <a:r>
                <a:rPr lang="en-GB" sz="1595" dirty="0">
                  <a:solidFill>
                    <a:prstClr val="white"/>
                  </a:solidFill>
                  <a:latin typeface="Arial Nova"/>
                </a:rPr>
                <a:t>}:</a:t>
              </a:r>
            </a:p>
          </p:txBody>
        </p:sp>
        <p:sp>
          <p:nvSpPr>
            <p:cNvPr id="125" name="Freeform: Shape 124">
              <a:extLst>
                <a:ext uri="{FF2B5EF4-FFF2-40B4-BE49-F238E27FC236}">
                  <a16:creationId xmlns:a16="http://schemas.microsoft.com/office/drawing/2014/main" id="{D8131939-C80E-4239-9AAA-B6528DEADF93}"/>
                </a:ext>
              </a:extLst>
            </p:cNvPr>
            <p:cNvSpPr/>
            <p:nvPr/>
          </p:nvSpPr>
          <p:spPr>
            <a:xfrm>
              <a:off x="2202100" y="4755935"/>
              <a:ext cx="5129186"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009D77"/>
            </a:solidFill>
          </p:spPr>
          <p:style>
            <a:lnRef idx="2">
              <a:schemeClr val="lt1">
                <a:hueOff val="0"/>
                <a:satOff val="0"/>
                <a:lumOff val="0"/>
                <a:alphaOff val="0"/>
              </a:schemeClr>
            </a:lnRef>
            <a:fillRef idx="1">
              <a:scrgbClr r="0" g="0" b="0"/>
            </a:fillRef>
            <a:effectRef idx="0">
              <a:schemeClr val="accent4">
                <a:hueOff val="9800891"/>
                <a:satOff val="-40777"/>
                <a:lumOff val="9608"/>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POST</a:t>
              </a:r>
              <a:r>
                <a:rPr lang="en-GB" sz="1595" dirty="0">
                  <a:solidFill>
                    <a:prstClr val="white"/>
                  </a:solidFill>
                  <a:latin typeface="Arial Nova"/>
                </a:rPr>
                <a:t> /payment-instruction-status:</a:t>
              </a:r>
            </a:p>
          </p:txBody>
        </p:sp>
      </p:grpSp>
      <p:grpSp>
        <p:nvGrpSpPr>
          <p:cNvPr id="126" name="Group 125">
            <a:extLst>
              <a:ext uri="{FF2B5EF4-FFF2-40B4-BE49-F238E27FC236}">
                <a16:creationId xmlns:a16="http://schemas.microsoft.com/office/drawing/2014/main" id="{13B22B77-60D8-4758-9385-5679AFFFF3CE}"/>
              </a:ext>
            </a:extLst>
          </p:cNvPr>
          <p:cNvGrpSpPr>
            <a:grpSpLocks noChangeAspect="1"/>
          </p:cNvGrpSpPr>
          <p:nvPr/>
        </p:nvGrpSpPr>
        <p:grpSpPr>
          <a:xfrm>
            <a:off x="1656259" y="2622167"/>
            <a:ext cx="504000" cy="504000"/>
            <a:chOff x="8758888" y="3943020"/>
            <a:chExt cx="681031" cy="662650"/>
          </a:xfrm>
        </p:grpSpPr>
        <p:grpSp>
          <p:nvGrpSpPr>
            <p:cNvPr id="127" name="Group 126">
              <a:extLst>
                <a:ext uri="{FF2B5EF4-FFF2-40B4-BE49-F238E27FC236}">
                  <a16:creationId xmlns:a16="http://schemas.microsoft.com/office/drawing/2014/main" id="{6D3D58F8-4285-47E2-A4E9-4054E9C44C27}"/>
                </a:ext>
              </a:extLst>
            </p:cNvPr>
            <p:cNvGrpSpPr/>
            <p:nvPr/>
          </p:nvGrpSpPr>
          <p:grpSpPr>
            <a:xfrm>
              <a:off x="8758888" y="3943020"/>
              <a:ext cx="681031" cy="662650"/>
              <a:chOff x="369620" y="986229"/>
              <a:chExt cx="681031" cy="662650"/>
            </a:xfrm>
          </p:grpSpPr>
          <p:sp>
            <p:nvSpPr>
              <p:cNvPr id="129" name="Oval 128">
                <a:extLst>
                  <a:ext uri="{FF2B5EF4-FFF2-40B4-BE49-F238E27FC236}">
                    <a16:creationId xmlns:a16="http://schemas.microsoft.com/office/drawing/2014/main" id="{F7CA9077-1AC2-4DAC-B9A2-88006CF23D0E}"/>
                  </a:ext>
                </a:extLst>
              </p:cNvPr>
              <p:cNvSpPr/>
              <p:nvPr/>
            </p:nvSpPr>
            <p:spPr bwMode="auto">
              <a:xfrm>
                <a:off x="369620" y="986229"/>
                <a:ext cx="681031" cy="662650"/>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30" name="Minus 235">
                <a:extLst>
                  <a:ext uri="{FF2B5EF4-FFF2-40B4-BE49-F238E27FC236}">
                    <a16:creationId xmlns:a16="http://schemas.microsoft.com/office/drawing/2014/main" id="{40D40A2E-D1A4-4FCC-9CF4-D4836A35CE70}"/>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31" name="Freeform 48">
                <a:extLst>
                  <a:ext uri="{FF2B5EF4-FFF2-40B4-BE49-F238E27FC236}">
                    <a16:creationId xmlns:a16="http://schemas.microsoft.com/office/drawing/2014/main" id="{804597F6-F6BE-42C0-B1B1-4D7DF7DBD8AF}"/>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32" name="Freeform 49">
                <a:extLst>
                  <a:ext uri="{FF2B5EF4-FFF2-40B4-BE49-F238E27FC236}">
                    <a16:creationId xmlns:a16="http://schemas.microsoft.com/office/drawing/2014/main" id="{0728F02B-C106-496B-B7A7-8689606EA884}"/>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33" name="Flowchart: Delay 132">
                <a:extLst>
                  <a:ext uri="{FF2B5EF4-FFF2-40B4-BE49-F238E27FC236}">
                    <a16:creationId xmlns:a16="http://schemas.microsoft.com/office/drawing/2014/main" id="{F358A933-2C32-4471-BF10-37A0E58275A5}"/>
                  </a:ext>
                </a:extLst>
              </p:cNvPr>
              <p:cNvSpPr/>
              <p:nvPr/>
            </p:nvSpPr>
            <p:spPr bwMode="auto">
              <a:xfrm rot="16200000">
                <a:off x="609962" y="1251959"/>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34" name="Oval 133">
                <a:extLst>
                  <a:ext uri="{FF2B5EF4-FFF2-40B4-BE49-F238E27FC236}">
                    <a16:creationId xmlns:a16="http://schemas.microsoft.com/office/drawing/2014/main" id="{2455017C-C513-4C27-AE25-A4C6D3FD149A}"/>
                  </a:ext>
                </a:extLst>
              </p:cNvPr>
              <p:cNvSpPr/>
              <p:nvPr/>
            </p:nvSpPr>
            <p:spPr bwMode="auto">
              <a:xfrm>
                <a:off x="634861" y="1147212"/>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28" name="Freeform: Shape 25">
              <a:extLst>
                <a:ext uri="{FF2B5EF4-FFF2-40B4-BE49-F238E27FC236}">
                  <a16:creationId xmlns:a16="http://schemas.microsoft.com/office/drawing/2014/main" id="{E0E6CF15-94E9-476C-BA9B-3951BC3DCFC7}"/>
                </a:ext>
              </a:extLst>
            </p:cNvPr>
            <p:cNvSpPr/>
            <p:nvPr/>
          </p:nvSpPr>
          <p:spPr>
            <a:xfrm rot="10800000">
              <a:off x="9013683" y="4297974"/>
              <a:ext cx="183570" cy="134181"/>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65920A8C-0A6E-4CAE-BB49-5E00E6020E29}"/>
              </a:ext>
            </a:extLst>
          </p:cNvPr>
          <p:cNvGrpSpPr>
            <a:grpSpLocks noChangeAspect="1"/>
          </p:cNvGrpSpPr>
          <p:nvPr/>
        </p:nvGrpSpPr>
        <p:grpSpPr>
          <a:xfrm>
            <a:off x="2882953" y="2624348"/>
            <a:ext cx="499638" cy="499638"/>
            <a:chOff x="8334894" y="4545353"/>
            <a:chExt cx="720000" cy="733866"/>
          </a:xfrm>
        </p:grpSpPr>
        <p:grpSp>
          <p:nvGrpSpPr>
            <p:cNvPr id="136" name="Group 135">
              <a:extLst>
                <a:ext uri="{FF2B5EF4-FFF2-40B4-BE49-F238E27FC236}">
                  <a16:creationId xmlns:a16="http://schemas.microsoft.com/office/drawing/2014/main" id="{AE37E57D-7B76-4910-8ED9-977EEA4B9FBA}"/>
                </a:ext>
              </a:extLst>
            </p:cNvPr>
            <p:cNvGrpSpPr/>
            <p:nvPr/>
          </p:nvGrpSpPr>
          <p:grpSpPr>
            <a:xfrm>
              <a:off x="8334894" y="4545353"/>
              <a:ext cx="720000" cy="733866"/>
              <a:chOff x="6716953" y="3185319"/>
              <a:chExt cx="720000" cy="733866"/>
            </a:xfrm>
          </p:grpSpPr>
          <p:sp>
            <p:nvSpPr>
              <p:cNvPr id="140" name="Oval 139">
                <a:extLst>
                  <a:ext uri="{FF2B5EF4-FFF2-40B4-BE49-F238E27FC236}">
                    <a16:creationId xmlns:a16="http://schemas.microsoft.com/office/drawing/2014/main" id="{E5D1CFE2-2275-4496-84BA-B811FCEF3A7B}"/>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41" name="Freeform 48">
                <a:extLst>
                  <a:ext uri="{FF2B5EF4-FFF2-40B4-BE49-F238E27FC236}">
                    <a16:creationId xmlns:a16="http://schemas.microsoft.com/office/drawing/2014/main" id="{0572F0D9-8E0D-4840-B4B4-E9B33D33C4CF}"/>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42" name="Freeform 49">
                <a:extLst>
                  <a:ext uri="{FF2B5EF4-FFF2-40B4-BE49-F238E27FC236}">
                    <a16:creationId xmlns:a16="http://schemas.microsoft.com/office/drawing/2014/main" id="{3E5C23C4-C400-4B1A-A137-69E70E9BD108}"/>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37" name="Group 136">
              <a:extLst>
                <a:ext uri="{FF2B5EF4-FFF2-40B4-BE49-F238E27FC236}">
                  <a16:creationId xmlns:a16="http://schemas.microsoft.com/office/drawing/2014/main" id="{3DC9C94A-421C-4BE2-BA7B-488CAEE5204E}"/>
                </a:ext>
              </a:extLst>
            </p:cNvPr>
            <p:cNvGrpSpPr/>
            <p:nvPr/>
          </p:nvGrpSpPr>
          <p:grpSpPr>
            <a:xfrm>
              <a:off x="8501781" y="4648247"/>
              <a:ext cx="390170" cy="444608"/>
              <a:chOff x="7495557" y="4967822"/>
              <a:chExt cx="637923" cy="703978"/>
            </a:xfrm>
          </p:grpSpPr>
          <p:sp>
            <p:nvSpPr>
              <p:cNvPr id="138" name="Freeform: Shape 48">
                <a:extLst>
                  <a:ext uri="{FF2B5EF4-FFF2-40B4-BE49-F238E27FC236}">
                    <a16:creationId xmlns:a16="http://schemas.microsoft.com/office/drawing/2014/main" id="{EFC49DA5-E7A4-4D56-B292-E1CF0913EF40}"/>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39" name="Freeform: Shape 83">
                <a:extLst>
                  <a:ext uri="{FF2B5EF4-FFF2-40B4-BE49-F238E27FC236}">
                    <a16:creationId xmlns:a16="http://schemas.microsoft.com/office/drawing/2014/main" id="{3C62198D-E602-4C36-988C-B04D7892E478}"/>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43" name="Group 142">
            <a:extLst>
              <a:ext uri="{FF2B5EF4-FFF2-40B4-BE49-F238E27FC236}">
                <a16:creationId xmlns:a16="http://schemas.microsoft.com/office/drawing/2014/main" id="{EC13C627-3BF3-4231-B250-E42614BC40A8}"/>
              </a:ext>
            </a:extLst>
          </p:cNvPr>
          <p:cNvGrpSpPr>
            <a:grpSpLocks noChangeAspect="1"/>
          </p:cNvGrpSpPr>
          <p:nvPr/>
        </p:nvGrpSpPr>
        <p:grpSpPr>
          <a:xfrm>
            <a:off x="3675041" y="2629989"/>
            <a:ext cx="499638" cy="499638"/>
            <a:chOff x="8334894" y="4545353"/>
            <a:chExt cx="720000" cy="733866"/>
          </a:xfrm>
        </p:grpSpPr>
        <p:grpSp>
          <p:nvGrpSpPr>
            <p:cNvPr id="144" name="Group 143">
              <a:extLst>
                <a:ext uri="{FF2B5EF4-FFF2-40B4-BE49-F238E27FC236}">
                  <a16:creationId xmlns:a16="http://schemas.microsoft.com/office/drawing/2014/main" id="{C1E9F8F6-4235-42B8-9EDC-02D5C780FC79}"/>
                </a:ext>
              </a:extLst>
            </p:cNvPr>
            <p:cNvGrpSpPr/>
            <p:nvPr/>
          </p:nvGrpSpPr>
          <p:grpSpPr>
            <a:xfrm>
              <a:off x="8334894" y="4545353"/>
              <a:ext cx="720000" cy="733866"/>
              <a:chOff x="6716953" y="3185319"/>
              <a:chExt cx="720000" cy="733866"/>
            </a:xfrm>
          </p:grpSpPr>
          <p:sp>
            <p:nvSpPr>
              <p:cNvPr id="148" name="Oval 147">
                <a:extLst>
                  <a:ext uri="{FF2B5EF4-FFF2-40B4-BE49-F238E27FC236}">
                    <a16:creationId xmlns:a16="http://schemas.microsoft.com/office/drawing/2014/main" id="{78F881DA-6AC0-4CBD-B2F6-B62365DB6B03}"/>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49" name="Freeform 48">
                <a:extLst>
                  <a:ext uri="{FF2B5EF4-FFF2-40B4-BE49-F238E27FC236}">
                    <a16:creationId xmlns:a16="http://schemas.microsoft.com/office/drawing/2014/main" id="{ACC38C75-7039-46F5-8D42-4A7B93EAE0B8}"/>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50" name="Freeform 49">
                <a:extLst>
                  <a:ext uri="{FF2B5EF4-FFF2-40B4-BE49-F238E27FC236}">
                    <a16:creationId xmlns:a16="http://schemas.microsoft.com/office/drawing/2014/main" id="{854FBF40-EF1B-46FF-87D7-3CDC5179A46C}"/>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45" name="Group 144">
              <a:extLst>
                <a:ext uri="{FF2B5EF4-FFF2-40B4-BE49-F238E27FC236}">
                  <a16:creationId xmlns:a16="http://schemas.microsoft.com/office/drawing/2014/main" id="{A6BB6343-94A5-458C-BAD4-E08CBE9D8149}"/>
                </a:ext>
              </a:extLst>
            </p:cNvPr>
            <p:cNvGrpSpPr/>
            <p:nvPr/>
          </p:nvGrpSpPr>
          <p:grpSpPr>
            <a:xfrm>
              <a:off x="8501781" y="4648247"/>
              <a:ext cx="390170" cy="444608"/>
              <a:chOff x="7495557" y="4967822"/>
              <a:chExt cx="637923" cy="703978"/>
            </a:xfrm>
          </p:grpSpPr>
          <p:sp>
            <p:nvSpPr>
              <p:cNvPr id="146" name="Freeform: Shape 48">
                <a:extLst>
                  <a:ext uri="{FF2B5EF4-FFF2-40B4-BE49-F238E27FC236}">
                    <a16:creationId xmlns:a16="http://schemas.microsoft.com/office/drawing/2014/main" id="{A199E011-D81A-4E53-8260-13CEC4FD92D8}"/>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47" name="Freeform: Shape 83">
                <a:extLst>
                  <a:ext uri="{FF2B5EF4-FFF2-40B4-BE49-F238E27FC236}">
                    <a16:creationId xmlns:a16="http://schemas.microsoft.com/office/drawing/2014/main" id="{DC21D4C5-0C13-4E65-8ADF-52EBF2EE6D7C}"/>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51" name="Group 150">
            <a:extLst>
              <a:ext uri="{FF2B5EF4-FFF2-40B4-BE49-F238E27FC236}">
                <a16:creationId xmlns:a16="http://schemas.microsoft.com/office/drawing/2014/main" id="{508EBF39-F28E-4B82-8141-13C474874A78}"/>
              </a:ext>
            </a:extLst>
          </p:cNvPr>
          <p:cNvGrpSpPr>
            <a:grpSpLocks noChangeAspect="1"/>
          </p:cNvGrpSpPr>
          <p:nvPr/>
        </p:nvGrpSpPr>
        <p:grpSpPr>
          <a:xfrm>
            <a:off x="4495376" y="2635284"/>
            <a:ext cx="499638" cy="499638"/>
            <a:chOff x="8334894" y="4545353"/>
            <a:chExt cx="720000" cy="733866"/>
          </a:xfrm>
        </p:grpSpPr>
        <p:grpSp>
          <p:nvGrpSpPr>
            <p:cNvPr id="152" name="Group 151">
              <a:extLst>
                <a:ext uri="{FF2B5EF4-FFF2-40B4-BE49-F238E27FC236}">
                  <a16:creationId xmlns:a16="http://schemas.microsoft.com/office/drawing/2014/main" id="{7FFF90B0-626C-4F39-8541-A7C4B5E467CA}"/>
                </a:ext>
              </a:extLst>
            </p:cNvPr>
            <p:cNvGrpSpPr/>
            <p:nvPr/>
          </p:nvGrpSpPr>
          <p:grpSpPr>
            <a:xfrm>
              <a:off x="8334894" y="4545353"/>
              <a:ext cx="720000" cy="733866"/>
              <a:chOff x="6716953" y="3185319"/>
              <a:chExt cx="720000" cy="733866"/>
            </a:xfrm>
          </p:grpSpPr>
          <p:sp>
            <p:nvSpPr>
              <p:cNvPr id="156" name="Oval 155">
                <a:extLst>
                  <a:ext uri="{FF2B5EF4-FFF2-40B4-BE49-F238E27FC236}">
                    <a16:creationId xmlns:a16="http://schemas.microsoft.com/office/drawing/2014/main" id="{E9E282E5-3875-4EDD-A140-41A6901F936D}"/>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57" name="Freeform 48">
                <a:extLst>
                  <a:ext uri="{FF2B5EF4-FFF2-40B4-BE49-F238E27FC236}">
                    <a16:creationId xmlns:a16="http://schemas.microsoft.com/office/drawing/2014/main" id="{B0B7E6DC-D6E6-4B3A-BF00-35957226782D}"/>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58" name="Freeform 49">
                <a:extLst>
                  <a:ext uri="{FF2B5EF4-FFF2-40B4-BE49-F238E27FC236}">
                    <a16:creationId xmlns:a16="http://schemas.microsoft.com/office/drawing/2014/main" id="{9146DAAB-EDA8-4D58-844C-4C471DA04FF7}"/>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53" name="Group 152">
              <a:extLst>
                <a:ext uri="{FF2B5EF4-FFF2-40B4-BE49-F238E27FC236}">
                  <a16:creationId xmlns:a16="http://schemas.microsoft.com/office/drawing/2014/main" id="{FE0E4BBE-5E2E-4802-AF8D-F5944C953782}"/>
                </a:ext>
              </a:extLst>
            </p:cNvPr>
            <p:cNvGrpSpPr/>
            <p:nvPr/>
          </p:nvGrpSpPr>
          <p:grpSpPr>
            <a:xfrm>
              <a:off x="8501781" y="4648247"/>
              <a:ext cx="390170" cy="444608"/>
              <a:chOff x="7495557" y="4967822"/>
              <a:chExt cx="637923" cy="703978"/>
            </a:xfrm>
          </p:grpSpPr>
          <p:sp>
            <p:nvSpPr>
              <p:cNvPr id="154" name="Freeform: Shape 48">
                <a:extLst>
                  <a:ext uri="{FF2B5EF4-FFF2-40B4-BE49-F238E27FC236}">
                    <a16:creationId xmlns:a16="http://schemas.microsoft.com/office/drawing/2014/main" id="{BFD18462-1114-4B86-8304-2813D379AAF1}"/>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55" name="Freeform: Shape 83">
                <a:extLst>
                  <a:ext uri="{FF2B5EF4-FFF2-40B4-BE49-F238E27FC236}">
                    <a16:creationId xmlns:a16="http://schemas.microsoft.com/office/drawing/2014/main" id="{A4C8D4A1-E416-44BC-8DCB-1E22D6873E10}"/>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59" name="Group 158">
            <a:extLst>
              <a:ext uri="{FF2B5EF4-FFF2-40B4-BE49-F238E27FC236}">
                <a16:creationId xmlns:a16="http://schemas.microsoft.com/office/drawing/2014/main" id="{FC1CEAD3-C294-4713-8564-6E281815CE94}"/>
              </a:ext>
            </a:extLst>
          </p:cNvPr>
          <p:cNvGrpSpPr>
            <a:grpSpLocks noChangeAspect="1"/>
          </p:cNvGrpSpPr>
          <p:nvPr/>
        </p:nvGrpSpPr>
        <p:grpSpPr>
          <a:xfrm>
            <a:off x="5731759" y="2619986"/>
            <a:ext cx="504000" cy="504000"/>
            <a:chOff x="8758888" y="3943020"/>
            <a:chExt cx="681031" cy="662650"/>
          </a:xfrm>
        </p:grpSpPr>
        <p:grpSp>
          <p:nvGrpSpPr>
            <p:cNvPr id="160" name="Group 159">
              <a:extLst>
                <a:ext uri="{FF2B5EF4-FFF2-40B4-BE49-F238E27FC236}">
                  <a16:creationId xmlns:a16="http://schemas.microsoft.com/office/drawing/2014/main" id="{6EFCD89E-38CD-4106-B12A-C780FD9F4FB6}"/>
                </a:ext>
              </a:extLst>
            </p:cNvPr>
            <p:cNvGrpSpPr/>
            <p:nvPr/>
          </p:nvGrpSpPr>
          <p:grpSpPr>
            <a:xfrm>
              <a:off x="8758888" y="3943020"/>
              <a:ext cx="681031" cy="662650"/>
              <a:chOff x="369620" y="986229"/>
              <a:chExt cx="681031" cy="662650"/>
            </a:xfrm>
          </p:grpSpPr>
          <p:sp>
            <p:nvSpPr>
              <p:cNvPr id="162" name="Oval 161">
                <a:extLst>
                  <a:ext uri="{FF2B5EF4-FFF2-40B4-BE49-F238E27FC236}">
                    <a16:creationId xmlns:a16="http://schemas.microsoft.com/office/drawing/2014/main" id="{D3B53606-EC8E-464A-B9AA-C7E7A6DA892E}"/>
                  </a:ext>
                </a:extLst>
              </p:cNvPr>
              <p:cNvSpPr/>
              <p:nvPr/>
            </p:nvSpPr>
            <p:spPr bwMode="auto">
              <a:xfrm>
                <a:off x="369620" y="986229"/>
                <a:ext cx="681031" cy="662650"/>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63" name="Minus 235">
                <a:extLst>
                  <a:ext uri="{FF2B5EF4-FFF2-40B4-BE49-F238E27FC236}">
                    <a16:creationId xmlns:a16="http://schemas.microsoft.com/office/drawing/2014/main" id="{DAA7EF11-97D9-470F-8AA9-C944A0AC3296}"/>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64" name="Freeform 48">
                <a:extLst>
                  <a:ext uri="{FF2B5EF4-FFF2-40B4-BE49-F238E27FC236}">
                    <a16:creationId xmlns:a16="http://schemas.microsoft.com/office/drawing/2014/main" id="{7B6DFF72-113F-4B14-BFDB-EAE8BFC77491}"/>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65" name="Freeform 49">
                <a:extLst>
                  <a:ext uri="{FF2B5EF4-FFF2-40B4-BE49-F238E27FC236}">
                    <a16:creationId xmlns:a16="http://schemas.microsoft.com/office/drawing/2014/main" id="{338B2C02-C830-4B46-B407-C0D29D8FBEB9}"/>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66" name="Flowchart: Delay 165">
                <a:extLst>
                  <a:ext uri="{FF2B5EF4-FFF2-40B4-BE49-F238E27FC236}">
                    <a16:creationId xmlns:a16="http://schemas.microsoft.com/office/drawing/2014/main" id="{56A92D19-59C7-4C7B-9370-547D3C5E667A}"/>
                  </a:ext>
                </a:extLst>
              </p:cNvPr>
              <p:cNvSpPr/>
              <p:nvPr/>
            </p:nvSpPr>
            <p:spPr bwMode="auto">
              <a:xfrm rot="16200000">
                <a:off x="596256" y="1238852"/>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67" name="Oval 166">
                <a:extLst>
                  <a:ext uri="{FF2B5EF4-FFF2-40B4-BE49-F238E27FC236}">
                    <a16:creationId xmlns:a16="http://schemas.microsoft.com/office/drawing/2014/main" id="{F8F4B6B7-5AFA-4C48-8438-2289665C7510}"/>
                  </a:ext>
                </a:extLst>
              </p:cNvPr>
              <p:cNvSpPr/>
              <p:nvPr/>
            </p:nvSpPr>
            <p:spPr bwMode="auto">
              <a:xfrm>
                <a:off x="621156" y="1134105"/>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61" name="Freeform: Shape 25">
              <a:extLst>
                <a:ext uri="{FF2B5EF4-FFF2-40B4-BE49-F238E27FC236}">
                  <a16:creationId xmlns:a16="http://schemas.microsoft.com/office/drawing/2014/main" id="{E7DCF9AE-653A-44F3-B766-29B644692BFA}"/>
                </a:ext>
              </a:extLst>
            </p:cNvPr>
            <p:cNvSpPr/>
            <p:nvPr/>
          </p:nvSpPr>
          <p:spPr>
            <a:xfrm rot="10800000">
              <a:off x="8999977" y="4284867"/>
              <a:ext cx="183570" cy="134181"/>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dirty="0">
                <a:ln>
                  <a:noFill/>
                </a:ln>
                <a:solidFill>
                  <a:prstClr val="black"/>
                </a:solidFill>
                <a:effectLst/>
                <a:uLnTx/>
                <a:uFillTx/>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1588785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Request to Pay – Payment Activation Request</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pSp>
        <p:nvGrpSpPr>
          <p:cNvPr id="123" name="Group 122">
            <a:extLst>
              <a:ext uri="{FF2B5EF4-FFF2-40B4-BE49-F238E27FC236}">
                <a16:creationId xmlns:a16="http://schemas.microsoft.com/office/drawing/2014/main" id="{831B194D-EEE5-4934-A79C-60433F829AF4}"/>
              </a:ext>
            </a:extLst>
          </p:cNvPr>
          <p:cNvGrpSpPr/>
          <p:nvPr/>
        </p:nvGrpSpPr>
        <p:grpSpPr>
          <a:xfrm flipH="1">
            <a:off x="6999771" y="2854332"/>
            <a:ext cx="2522190" cy="242374"/>
            <a:chOff x="-606397" y="1932388"/>
            <a:chExt cx="4433509" cy="298307"/>
          </a:xfrm>
        </p:grpSpPr>
        <p:cxnSp>
          <p:nvCxnSpPr>
            <p:cNvPr id="124" name="Straight Connector 123">
              <a:extLst>
                <a:ext uri="{FF2B5EF4-FFF2-40B4-BE49-F238E27FC236}">
                  <a16:creationId xmlns:a16="http://schemas.microsoft.com/office/drawing/2014/main" id="{7059D8B5-D0F1-4CA6-842A-4EBC79AC5392}"/>
                </a:ext>
              </a:extLst>
            </p:cNvPr>
            <p:cNvCxnSpPr/>
            <p:nvPr>
              <p:custDataLst>
                <p:tags r:id="rId6"/>
              </p:custDataLst>
            </p:nvPr>
          </p:nvCxnSpPr>
          <p:spPr bwMode="auto">
            <a:xfrm>
              <a:off x="-606397" y="2000344"/>
              <a:ext cx="4433509" cy="17691"/>
            </a:xfrm>
            <a:prstGeom prst="line">
              <a:avLst/>
            </a:prstGeom>
            <a:solidFill>
              <a:srgbClr val="549E39"/>
            </a:solidFill>
            <a:ln w="57150" cap="flat" cmpd="sng" algn="ctr">
              <a:solidFill>
                <a:srgbClr val="455F51"/>
              </a:solidFill>
              <a:prstDash val="solid"/>
              <a:round/>
              <a:headEnd type="triangle" w="med" len="med"/>
              <a:tailEnd type="none" w="med" len="med"/>
            </a:ln>
            <a:effectLst/>
          </p:spPr>
        </p:cxnSp>
        <p:sp>
          <p:nvSpPr>
            <p:cNvPr id="125" name="TextBox 124">
              <a:extLst>
                <a:ext uri="{FF2B5EF4-FFF2-40B4-BE49-F238E27FC236}">
                  <a16:creationId xmlns:a16="http://schemas.microsoft.com/office/drawing/2014/main" id="{388B224B-525B-4ED3-B90A-6B7CBA44FFD1}"/>
                </a:ext>
              </a:extLst>
            </p:cNvPr>
            <p:cNvSpPr txBox="1"/>
            <p:nvPr/>
          </p:nvSpPr>
          <p:spPr>
            <a:xfrm>
              <a:off x="559064" y="1932388"/>
              <a:ext cx="1731302" cy="298307"/>
            </a:xfrm>
            <a:prstGeom prst="rect">
              <a:avLst/>
            </a:prstGeom>
            <a:solidFill>
              <a:sysClr val="window" lastClr="FFFFFF"/>
            </a:solidFill>
            <a:ln w="19050">
              <a:solidFill>
                <a:srgbClr val="455F51"/>
              </a:solidFill>
            </a:ln>
          </p:spPr>
          <p:txBody>
            <a:bodyPr wrap="square" rtlCol="0">
              <a:spAutoFit/>
            </a:bodyPr>
            <a:lstStyle/>
            <a:p>
              <a:pPr defTabSz="742912">
                <a:defRPr/>
              </a:pPr>
              <a:r>
                <a:rPr lang="en-GB" sz="975" b="1" kern="0" dirty="0">
                  <a:solidFill>
                    <a:srgbClr val="766C62"/>
                  </a:solidFill>
                </a:rPr>
                <a:t>Statement</a:t>
              </a:r>
            </a:p>
          </p:txBody>
        </p:sp>
      </p:grpSp>
      <p:grpSp>
        <p:nvGrpSpPr>
          <p:cNvPr id="126" name="Group 125">
            <a:extLst>
              <a:ext uri="{FF2B5EF4-FFF2-40B4-BE49-F238E27FC236}">
                <a16:creationId xmlns:a16="http://schemas.microsoft.com/office/drawing/2014/main" id="{6DA76B50-4856-49B6-A993-BE882794DFA8}"/>
              </a:ext>
            </a:extLst>
          </p:cNvPr>
          <p:cNvGrpSpPr/>
          <p:nvPr/>
        </p:nvGrpSpPr>
        <p:grpSpPr>
          <a:xfrm>
            <a:off x="9082246" y="2103190"/>
            <a:ext cx="370614" cy="300402"/>
            <a:chOff x="326001" y="3548671"/>
            <a:chExt cx="456140" cy="369725"/>
          </a:xfrm>
        </p:grpSpPr>
        <p:sp>
          <p:nvSpPr>
            <p:cNvPr id="127" name="Oval 126">
              <a:extLst>
                <a:ext uri="{FF2B5EF4-FFF2-40B4-BE49-F238E27FC236}">
                  <a16:creationId xmlns:a16="http://schemas.microsoft.com/office/drawing/2014/main" id="{A3EA3D35-2B32-42E9-A5FA-20D5A0ED3809}"/>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128" name="TextBox 127">
              <a:extLst>
                <a:ext uri="{FF2B5EF4-FFF2-40B4-BE49-F238E27FC236}">
                  <a16:creationId xmlns:a16="http://schemas.microsoft.com/office/drawing/2014/main" id="{2A1F4740-7A7B-4BB1-8F88-84C14DF07186}"/>
                </a:ext>
              </a:extLst>
            </p:cNvPr>
            <p:cNvSpPr txBox="1"/>
            <p:nvPr/>
          </p:nvSpPr>
          <p:spPr>
            <a:xfrm>
              <a:off x="326001" y="3558534"/>
              <a:ext cx="456140" cy="359862"/>
            </a:xfrm>
            <a:prstGeom prst="rect">
              <a:avLst/>
            </a:prstGeom>
            <a:noFill/>
          </p:spPr>
          <p:txBody>
            <a:bodyPr wrap="none" rtlCol="0">
              <a:spAutoFit/>
            </a:bodyPr>
            <a:lstStyle/>
            <a:p>
              <a:pPr defTabSz="742912">
                <a:defRPr/>
              </a:pPr>
              <a:r>
                <a:rPr lang="en-GB" sz="1300" dirty="0">
                  <a:solidFill>
                    <a:prstClr val="white"/>
                  </a:solidFill>
                </a:rPr>
                <a:t>1a</a:t>
              </a:r>
            </a:p>
          </p:txBody>
        </p:sp>
      </p:grpSp>
      <p:grpSp>
        <p:nvGrpSpPr>
          <p:cNvPr id="153" name="Group 152">
            <a:extLst>
              <a:ext uri="{FF2B5EF4-FFF2-40B4-BE49-F238E27FC236}">
                <a16:creationId xmlns:a16="http://schemas.microsoft.com/office/drawing/2014/main" id="{B9CAC5ED-0755-47C8-AA96-457519F5BED3}"/>
              </a:ext>
            </a:extLst>
          </p:cNvPr>
          <p:cNvGrpSpPr/>
          <p:nvPr/>
        </p:nvGrpSpPr>
        <p:grpSpPr>
          <a:xfrm>
            <a:off x="7037831" y="2326423"/>
            <a:ext cx="2451946" cy="242374"/>
            <a:chOff x="1337966" y="1873978"/>
            <a:chExt cx="836224" cy="298307"/>
          </a:xfrm>
        </p:grpSpPr>
        <p:cxnSp>
          <p:nvCxnSpPr>
            <p:cNvPr id="154" name="Straight Connector 153">
              <a:extLst>
                <a:ext uri="{FF2B5EF4-FFF2-40B4-BE49-F238E27FC236}">
                  <a16:creationId xmlns:a16="http://schemas.microsoft.com/office/drawing/2014/main" id="{99822D12-C241-4F14-A5EB-F9829C5AE197}"/>
                </a:ext>
              </a:extLst>
            </p:cNvPr>
            <p:cNvCxnSpPr/>
            <p:nvPr>
              <p:custDataLst>
                <p:tags r:id="rId5"/>
              </p:custDataLst>
            </p:nvPr>
          </p:nvCxnSpPr>
          <p:spPr bwMode="auto">
            <a:xfrm>
              <a:off x="1337966" y="2029179"/>
              <a:ext cx="836224" cy="3840"/>
            </a:xfrm>
            <a:prstGeom prst="line">
              <a:avLst/>
            </a:prstGeom>
            <a:solidFill>
              <a:srgbClr val="549E39"/>
            </a:solidFill>
            <a:ln w="57150" cap="flat" cmpd="sng" algn="ctr">
              <a:solidFill>
                <a:srgbClr val="0070C0"/>
              </a:solidFill>
              <a:prstDash val="solid"/>
              <a:round/>
              <a:headEnd type="triangle" w="med" len="med"/>
              <a:tailEnd type="none" w="med" len="med"/>
            </a:ln>
            <a:effectLst/>
          </p:spPr>
        </p:cxnSp>
        <p:sp>
          <p:nvSpPr>
            <p:cNvPr id="155" name="TextBox 154">
              <a:extLst>
                <a:ext uri="{FF2B5EF4-FFF2-40B4-BE49-F238E27FC236}">
                  <a16:creationId xmlns:a16="http://schemas.microsoft.com/office/drawing/2014/main" id="{89BA5848-513B-44F9-92F7-2DAFE515B953}"/>
                </a:ext>
              </a:extLst>
            </p:cNvPr>
            <p:cNvSpPr txBox="1"/>
            <p:nvPr/>
          </p:nvSpPr>
          <p:spPr>
            <a:xfrm>
              <a:off x="1571798" y="1873978"/>
              <a:ext cx="378109" cy="298307"/>
            </a:xfrm>
            <a:prstGeom prst="rect">
              <a:avLst/>
            </a:prstGeom>
            <a:solidFill>
              <a:sysClr val="window" lastClr="FFFFFF"/>
            </a:solidFill>
            <a:ln w="19050">
              <a:solidFill>
                <a:srgbClr val="0070C0"/>
              </a:solidFill>
            </a:ln>
          </p:spPr>
          <p:txBody>
            <a:bodyPr wrap="square" rtlCol="0">
              <a:spAutoFit/>
            </a:bodyPr>
            <a:lstStyle/>
            <a:p>
              <a:pPr defTabSz="742912">
                <a:defRPr/>
              </a:pPr>
              <a:r>
                <a:rPr lang="en-GB" sz="975" b="1" kern="0" dirty="0">
                  <a:solidFill>
                    <a:srgbClr val="0070C0"/>
                  </a:solidFill>
                </a:rPr>
                <a:t>Request to Pay</a:t>
              </a:r>
            </a:p>
          </p:txBody>
        </p:sp>
      </p:grpSp>
      <p:cxnSp>
        <p:nvCxnSpPr>
          <p:cNvPr id="156" name="Straight Connector 155">
            <a:extLst>
              <a:ext uri="{FF2B5EF4-FFF2-40B4-BE49-F238E27FC236}">
                <a16:creationId xmlns:a16="http://schemas.microsoft.com/office/drawing/2014/main" id="{566547DF-E195-463F-A861-D74BFE247014}"/>
              </a:ext>
            </a:extLst>
          </p:cNvPr>
          <p:cNvCxnSpPr/>
          <p:nvPr>
            <p:custDataLst>
              <p:tags r:id="rId1"/>
            </p:custDataLst>
          </p:nvPr>
        </p:nvCxnSpPr>
        <p:spPr bwMode="auto">
          <a:xfrm flipH="1">
            <a:off x="7288897" y="2713332"/>
            <a:ext cx="2077790" cy="19419"/>
          </a:xfrm>
          <a:prstGeom prst="line">
            <a:avLst/>
          </a:prstGeom>
          <a:solidFill>
            <a:srgbClr val="549E39"/>
          </a:solidFill>
          <a:ln w="57150" cap="flat" cmpd="sng" algn="ctr">
            <a:solidFill>
              <a:srgbClr val="88D0C8"/>
            </a:solidFill>
            <a:prstDash val="solid"/>
            <a:round/>
            <a:headEnd type="triangle" w="med" len="med"/>
            <a:tailEnd type="none" w="med" len="med"/>
          </a:ln>
          <a:effectLst/>
        </p:spPr>
      </p:cxnSp>
      <p:sp>
        <p:nvSpPr>
          <p:cNvPr id="157" name="TextBox 156">
            <a:extLst>
              <a:ext uri="{FF2B5EF4-FFF2-40B4-BE49-F238E27FC236}">
                <a16:creationId xmlns:a16="http://schemas.microsoft.com/office/drawing/2014/main" id="{6EF076CD-B4D1-440C-8073-C7480146A7CE}"/>
              </a:ext>
            </a:extLst>
          </p:cNvPr>
          <p:cNvSpPr txBox="1"/>
          <p:nvPr/>
        </p:nvSpPr>
        <p:spPr>
          <a:xfrm>
            <a:off x="7882711" y="2591156"/>
            <a:ext cx="903530" cy="242374"/>
          </a:xfrm>
          <a:prstGeom prst="rect">
            <a:avLst/>
          </a:prstGeom>
          <a:solidFill>
            <a:sysClr val="window" lastClr="FFFFFF"/>
          </a:solidFill>
          <a:ln w="19050">
            <a:solidFill>
              <a:srgbClr val="88D0C8"/>
            </a:solidFill>
            <a:prstDash val="sysDash"/>
          </a:ln>
        </p:spPr>
        <p:txBody>
          <a:bodyPr wrap="square" rtlCol="0">
            <a:spAutoFit/>
          </a:bodyPr>
          <a:lstStyle/>
          <a:p>
            <a:pPr defTabSz="742912">
              <a:defRPr/>
            </a:pPr>
            <a:r>
              <a:rPr lang="en-GB" sz="975" b="1" kern="0" dirty="0">
                <a:solidFill>
                  <a:srgbClr val="88D0C8"/>
                </a:solidFill>
              </a:rPr>
              <a:t>Notification</a:t>
            </a:r>
          </a:p>
        </p:txBody>
      </p:sp>
      <p:cxnSp>
        <p:nvCxnSpPr>
          <p:cNvPr id="158" name="Straight Connector 157">
            <a:extLst>
              <a:ext uri="{FF2B5EF4-FFF2-40B4-BE49-F238E27FC236}">
                <a16:creationId xmlns:a16="http://schemas.microsoft.com/office/drawing/2014/main" id="{8D5674A2-EEB6-42DC-88C0-37B37D536AB5}"/>
              </a:ext>
            </a:extLst>
          </p:cNvPr>
          <p:cNvCxnSpPr/>
          <p:nvPr>
            <p:custDataLst>
              <p:tags r:id="rId2"/>
            </p:custDataLst>
          </p:nvPr>
        </p:nvCxnSpPr>
        <p:spPr bwMode="auto">
          <a:xfrm flipH="1" flipV="1">
            <a:off x="4910772" y="2924301"/>
            <a:ext cx="1817906" cy="3731"/>
          </a:xfrm>
          <a:prstGeom prst="line">
            <a:avLst/>
          </a:prstGeom>
          <a:solidFill>
            <a:srgbClr val="549E39"/>
          </a:solidFill>
          <a:ln w="57150" cap="flat" cmpd="sng" algn="ctr">
            <a:solidFill>
              <a:srgbClr val="455F51"/>
            </a:solidFill>
            <a:prstDash val="solid"/>
            <a:round/>
            <a:headEnd type="triangle" w="med" len="med"/>
            <a:tailEnd type="none" w="med" len="med"/>
          </a:ln>
          <a:effectLst/>
        </p:spPr>
      </p:cxnSp>
      <p:grpSp>
        <p:nvGrpSpPr>
          <p:cNvPr id="159" name="Group 158">
            <a:extLst>
              <a:ext uri="{FF2B5EF4-FFF2-40B4-BE49-F238E27FC236}">
                <a16:creationId xmlns:a16="http://schemas.microsoft.com/office/drawing/2014/main" id="{D263A607-8F5B-4D6B-8B0D-34351B6B0B78}"/>
              </a:ext>
            </a:extLst>
          </p:cNvPr>
          <p:cNvGrpSpPr/>
          <p:nvPr/>
        </p:nvGrpSpPr>
        <p:grpSpPr>
          <a:xfrm>
            <a:off x="4920474" y="2341269"/>
            <a:ext cx="1738317" cy="242374"/>
            <a:chOff x="105112" y="1928820"/>
            <a:chExt cx="2282776" cy="298307"/>
          </a:xfrm>
        </p:grpSpPr>
        <p:cxnSp>
          <p:nvCxnSpPr>
            <p:cNvPr id="160" name="Straight Connector 159">
              <a:extLst>
                <a:ext uri="{FF2B5EF4-FFF2-40B4-BE49-F238E27FC236}">
                  <a16:creationId xmlns:a16="http://schemas.microsoft.com/office/drawing/2014/main" id="{1993DB61-98A9-4B25-9681-287D8AE617A7}"/>
                </a:ext>
              </a:extLst>
            </p:cNvPr>
            <p:cNvCxnSpPr/>
            <p:nvPr>
              <p:custDataLst>
                <p:tags r:id="rId4"/>
              </p:custDataLst>
            </p:nvPr>
          </p:nvCxnSpPr>
          <p:spPr bwMode="auto">
            <a:xfrm flipV="1">
              <a:off x="105112" y="2065750"/>
              <a:ext cx="2282776" cy="16213"/>
            </a:xfrm>
            <a:prstGeom prst="line">
              <a:avLst/>
            </a:prstGeom>
            <a:solidFill>
              <a:srgbClr val="549E39"/>
            </a:solidFill>
            <a:ln w="57150" cap="flat" cmpd="sng" algn="ctr">
              <a:solidFill>
                <a:srgbClr val="0070C0"/>
              </a:solidFill>
              <a:prstDash val="solid"/>
              <a:round/>
              <a:headEnd type="triangle" w="med" len="med"/>
              <a:tailEnd type="none" w="med" len="med"/>
            </a:ln>
            <a:effectLst/>
          </p:spPr>
        </p:cxnSp>
        <p:sp>
          <p:nvSpPr>
            <p:cNvPr id="161" name="TextBox 160">
              <a:extLst>
                <a:ext uri="{FF2B5EF4-FFF2-40B4-BE49-F238E27FC236}">
                  <a16:creationId xmlns:a16="http://schemas.microsoft.com/office/drawing/2014/main" id="{97806487-1A33-4C49-8B2B-DB3CB68894B9}"/>
                </a:ext>
              </a:extLst>
            </p:cNvPr>
            <p:cNvSpPr txBox="1"/>
            <p:nvPr/>
          </p:nvSpPr>
          <p:spPr>
            <a:xfrm>
              <a:off x="892606" y="1928820"/>
              <a:ext cx="1078714" cy="298307"/>
            </a:xfrm>
            <a:prstGeom prst="rect">
              <a:avLst/>
            </a:prstGeom>
            <a:solidFill>
              <a:sysClr val="window" lastClr="FFFFFF"/>
            </a:solidFill>
            <a:ln w="19050">
              <a:solidFill>
                <a:srgbClr val="0070C0"/>
              </a:solidFill>
            </a:ln>
          </p:spPr>
          <p:txBody>
            <a:bodyPr wrap="square" rtlCol="0">
              <a:spAutoFit/>
            </a:bodyPr>
            <a:lstStyle/>
            <a:p>
              <a:pPr defTabSz="742912">
                <a:defRPr/>
              </a:pPr>
              <a:r>
                <a:rPr lang="en-GB" sz="975" b="1" kern="0" dirty="0">
                  <a:solidFill>
                    <a:srgbClr val="0070C0"/>
                  </a:solidFill>
                </a:rPr>
                <a:t>RTP</a:t>
              </a:r>
            </a:p>
          </p:txBody>
        </p:sp>
      </p:grpSp>
      <p:sp>
        <p:nvSpPr>
          <p:cNvPr id="162" name="TextBox 161">
            <a:extLst>
              <a:ext uri="{FF2B5EF4-FFF2-40B4-BE49-F238E27FC236}">
                <a16:creationId xmlns:a16="http://schemas.microsoft.com/office/drawing/2014/main" id="{F8FC76A8-FF3B-4033-A864-2C4B2591F245}"/>
              </a:ext>
            </a:extLst>
          </p:cNvPr>
          <p:cNvSpPr txBox="1"/>
          <p:nvPr/>
        </p:nvSpPr>
        <p:spPr>
          <a:xfrm flipH="1">
            <a:off x="5641181" y="2804497"/>
            <a:ext cx="708198" cy="242374"/>
          </a:xfrm>
          <a:prstGeom prst="rect">
            <a:avLst/>
          </a:prstGeom>
          <a:solidFill>
            <a:sysClr val="window" lastClr="FFFFFF"/>
          </a:solidFill>
          <a:ln w="19050">
            <a:solidFill>
              <a:srgbClr val="455F51"/>
            </a:solidFill>
          </a:ln>
        </p:spPr>
        <p:txBody>
          <a:bodyPr wrap="square" rtlCol="0">
            <a:spAutoFit/>
          </a:bodyPr>
          <a:lstStyle/>
          <a:p>
            <a:pPr defTabSz="742912">
              <a:defRPr/>
            </a:pPr>
            <a:r>
              <a:rPr lang="en-GB" sz="975" b="1" kern="0" dirty="0">
                <a:solidFill>
                  <a:srgbClr val="766C62"/>
                </a:solidFill>
              </a:rPr>
              <a:t>pacs.008</a:t>
            </a:r>
          </a:p>
        </p:txBody>
      </p:sp>
      <p:sp>
        <p:nvSpPr>
          <p:cNvPr id="163" name="TextBox 162">
            <a:extLst>
              <a:ext uri="{FF2B5EF4-FFF2-40B4-BE49-F238E27FC236}">
                <a16:creationId xmlns:a16="http://schemas.microsoft.com/office/drawing/2014/main" id="{AA1DF371-2DED-4003-B622-C486B4AAF45F}"/>
              </a:ext>
            </a:extLst>
          </p:cNvPr>
          <p:cNvSpPr txBox="1"/>
          <p:nvPr/>
        </p:nvSpPr>
        <p:spPr>
          <a:xfrm>
            <a:off x="2283330" y="1453951"/>
            <a:ext cx="3375596" cy="442429"/>
          </a:xfrm>
          <a:prstGeom prst="rect">
            <a:avLst/>
          </a:prstGeom>
          <a:noFill/>
        </p:spPr>
        <p:txBody>
          <a:bodyPr wrap="square" rtlCol="0">
            <a:spAutoFit/>
          </a:bodyPr>
          <a:lstStyle/>
          <a:p>
            <a:pPr defTabSz="742912">
              <a:defRPr/>
            </a:pPr>
            <a:r>
              <a:rPr lang="en-US" altLang="ja-JP" sz="2275" i="1" dirty="0">
                <a:solidFill>
                  <a:srgbClr val="88D0C8"/>
                </a:solidFill>
                <a:ea typeface="游ゴシック" panose="020B0400000000000000" pitchFamily="34" charset="-128"/>
              </a:rPr>
              <a:t>Consent via Subscription</a:t>
            </a:r>
            <a:endParaRPr lang="en-US" sz="2275" i="1" dirty="0">
              <a:solidFill>
                <a:srgbClr val="88D0C8"/>
              </a:solidFill>
            </a:endParaRPr>
          </a:p>
        </p:txBody>
      </p:sp>
      <p:sp>
        <p:nvSpPr>
          <p:cNvPr id="164" name="TextBox 163">
            <a:extLst>
              <a:ext uri="{FF2B5EF4-FFF2-40B4-BE49-F238E27FC236}">
                <a16:creationId xmlns:a16="http://schemas.microsoft.com/office/drawing/2014/main" id="{20FA3264-8379-41A9-83E7-A50F408652DE}"/>
              </a:ext>
            </a:extLst>
          </p:cNvPr>
          <p:cNvSpPr txBox="1"/>
          <p:nvPr/>
        </p:nvSpPr>
        <p:spPr>
          <a:xfrm>
            <a:off x="7918032" y="1437611"/>
            <a:ext cx="2082861" cy="792525"/>
          </a:xfrm>
          <a:prstGeom prst="rect">
            <a:avLst/>
          </a:prstGeom>
          <a:noFill/>
        </p:spPr>
        <p:txBody>
          <a:bodyPr wrap="square" rtlCol="0">
            <a:spAutoFit/>
          </a:bodyPr>
          <a:lstStyle/>
          <a:p>
            <a:pPr defTabSz="742912">
              <a:defRPr/>
            </a:pPr>
            <a:r>
              <a:rPr lang="en-US" sz="2275" i="1" dirty="0">
                <a:solidFill>
                  <a:srgbClr val="82C8EF"/>
                </a:solidFill>
              </a:rPr>
              <a:t>Please pay me</a:t>
            </a:r>
          </a:p>
        </p:txBody>
      </p:sp>
      <p:cxnSp>
        <p:nvCxnSpPr>
          <p:cNvPr id="165" name="Straight Connector 164">
            <a:extLst>
              <a:ext uri="{FF2B5EF4-FFF2-40B4-BE49-F238E27FC236}">
                <a16:creationId xmlns:a16="http://schemas.microsoft.com/office/drawing/2014/main" id="{DB91EFEA-D762-41EF-806B-E5D901289348}"/>
              </a:ext>
            </a:extLst>
          </p:cNvPr>
          <p:cNvCxnSpPr/>
          <p:nvPr>
            <p:custDataLst>
              <p:tags r:id="rId3"/>
            </p:custDataLst>
          </p:nvPr>
        </p:nvCxnSpPr>
        <p:spPr bwMode="auto">
          <a:xfrm flipH="1">
            <a:off x="2711175" y="2693989"/>
            <a:ext cx="1758400" cy="13416"/>
          </a:xfrm>
          <a:prstGeom prst="line">
            <a:avLst/>
          </a:prstGeom>
          <a:solidFill>
            <a:srgbClr val="549E39"/>
          </a:solidFill>
          <a:ln w="57150" cap="flat" cmpd="sng" algn="ctr">
            <a:solidFill>
              <a:srgbClr val="88D0C8"/>
            </a:solidFill>
            <a:prstDash val="solid"/>
            <a:round/>
            <a:headEnd type="none" w="med" len="med"/>
            <a:tailEnd type="triangle" w="med" len="med"/>
          </a:ln>
          <a:effectLst/>
        </p:spPr>
      </p:cxnSp>
      <p:sp>
        <p:nvSpPr>
          <p:cNvPr id="166" name="TextBox 165">
            <a:extLst>
              <a:ext uri="{FF2B5EF4-FFF2-40B4-BE49-F238E27FC236}">
                <a16:creationId xmlns:a16="http://schemas.microsoft.com/office/drawing/2014/main" id="{48A3204C-B310-4EDC-85DD-769BBABE7712}"/>
              </a:ext>
            </a:extLst>
          </p:cNvPr>
          <p:cNvSpPr txBox="1"/>
          <p:nvPr/>
        </p:nvSpPr>
        <p:spPr>
          <a:xfrm>
            <a:off x="3081510" y="2566420"/>
            <a:ext cx="1149631" cy="242374"/>
          </a:xfrm>
          <a:prstGeom prst="rect">
            <a:avLst/>
          </a:prstGeom>
          <a:solidFill>
            <a:sysClr val="window" lastClr="FFFFFF"/>
          </a:solidFill>
          <a:ln w="19050">
            <a:solidFill>
              <a:srgbClr val="88D0C8"/>
            </a:solidFill>
            <a:prstDash val="sysDash"/>
          </a:ln>
        </p:spPr>
        <p:txBody>
          <a:bodyPr wrap="square" rtlCol="0">
            <a:spAutoFit/>
          </a:bodyPr>
          <a:lstStyle/>
          <a:p>
            <a:pPr defTabSz="742912">
              <a:defRPr/>
            </a:pPr>
            <a:r>
              <a:rPr lang="en-GB" sz="975" b="1" kern="0" dirty="0">
                <a:solidFill>
                  <a:srgbClr val="88D0C8"/>
                </a:solidFill>
              </a:rPr>
              <a:t>Notification</a:t>
            </a:r>
          </a:p>
        </p:txBody>
      </p:sp>
      <p:grpSp>
        <p:nvGrpSpPr>
          <p:cNvPr id="179" name="Group 178">
            <a:extLst>
              <a:ext uri="{FF2B5EF4-FFF2-40B4-BE49-F238E27FC236}">
                <a16:creationId xmlns:a16="http://schemas.microsoft.com/office/drawing/2014/main" id="{7E6D2578-A8CF-4C0B-B461-DB3236B2FB8C}"/>
              </a:ext>
            </a:extLst>
          </p:cNvPr>
          <p:cNvGrpSpPr/>
          <p:nvPr/>
        </p:nvGrpSpPr>
        <p:grpSpPr>
          <a:xfrm>
            <a:off x="2438558" y="2556234"/>
            <a:ext cx="370614" cy="295093"/>
            <a:chOff x="354348" y="3548671"/>
            <a:chExt cx="456140" cy="363191"/>
          </a:xfrm>
        </p:grpSpPr>
        <p:sp>
          <p:nvSpPr>
            <p:cNvPr id="180" name="Oval 179">
              <a:extLst>
                <a:ext uri="{FF2B5EF4-FFF2-40B4-BE49-F238E27FC236}">
                  <a16:creationId xmlns:a16="http://schemas.microsoft.com/office/drawing/2014/main" id="{3DAD92AF-2BBE-47DC-B567-5BB913E20733}"/>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181" name="TextBox 180">
              <a:extLst>
                <a:ext uri="{FF2B5EF4-FFF2-40B4-BE49-F238E27FC236}">
                  <a16:creationId xmlns:a16="http://schemas.microsoft.com/office/drawing/2014/main" id="{5D66888F-9A68-4BC5-A31A-E6EA2FB365F2}"/>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2a</a:t>
              </a:r>
            </a:p>
          </p:txBody>
        </p:sp>
      </p:grpSp>
      <p:grpSp>
        <p:nvGrpSpPr>
          <p:cNvPr id="182" name="Group 181">
            <a:extLst>
              <a:ext uri="{FF2B5EF4-FFF2-40B4-BE49-F238E27FC236}">
                <a16:creationId xmlns:a16="http://schemas.microsoft.com/office/drawing/2014/main" id="{C931A3A5-13FF-4435-8D64-4AB395CB97EA}"/>
              </a:ext>
            </a:extLst>
          </p:cNvPr>
          <p:cNvGrpSpPr/>
          <p:nvPr/>
        </p:nvGrpSpPr>
        <p:grpSpPr>
          <a:xfrm>
            <a:off x="5075761" y="3005837"/>
            <a:ext cx="308650" cy="295093"/>
            <a:chOff x="369621" y="3548671"/>
            <a:chExt cx="379876" cy="363191"/>
          </a:xfrm>
        </p:grpSpPr>
        <p:sp>
          <p:nvSpPr>
            <p:cNvPr id="183" name="Oval 182">
              <a:extLst>
                <a:ext uri="{FF2B5EF4-FFF2-40B4-BE49-F238E27FC236}">
                  <a16:creationId xmlns:a16="http://schemas.microsoft.com/office/drawing/2014/main" id="{01A8F47C-0340-43AF-981B-9A9EA00CE002}"/>
                </a:ext>
              </a:extLst>
            </p:cNvPr>
            <p:cNvSpPr/>
            <p:nvPr/>
          </p:nvSpPr>
          <p:spPr bwMode="auto">
            <a:xfrm>
              <a:off x="369621" y="3548671"/>
              <a:ext cx="354556" cy="357910"/>
            </a:xfrm>
            <a:prstGeom prst="ellipse">
              <a:avLst/>
            </a:prstGeom>
            <a:solidFill>
              <a:srgbClr val="00B05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184" name="TextBox 183">
              <a:extLst>
                <a:ext uri="{FF2B5EF4-FFF2-40B4-BE49-F238E27FC236}">
                  <a16:creationId xmlns:a16="http://schemas.microsoft.com/office/drawing/2014/main" id="{016D19F7-FC4C-47ED-86BB-B4AC96F68832}"/>
                </a:ext>
              </a:extLst>
            </p:cNvPr>
            <p:cNvSpPr txBox="1"/>
            <p:nvPr/>
          </p:nvSpPr>
          <p:spPr>
            <a:xfrm>
              <a:off x="407787" y="3552000"/>
              <a:ext cx="341710" cy="359862"/>
            </a:xfrm>
            <a:prstGeom prst="rect">
              <a:avLst/>
            </a:prstGeom>
            <a:noFill/>
          </p:spPr>
          <p:txBody>
            <a:bodyPr wrap="none" rtlCol="0">
              <a:spAutoFit/>
            </a:bodyPr>
            <a:lstStyle/>
            <a:p>
              <a:pPr defTabSz="742912">
                <a:defRPr/>
              </a:pPr>
              <a:r>
                <a:rPr lang="en-GB" sz="1300" dirty="0">
                  <a:solidFill>
                    <a:prstClr val="white"/>
                  </a:solidFill>
                </a:rPr>
                <a:t>3</a:t>
              </a:r>
            </a:p>
          </p:txBody>
        </p:sp>
      </p:grpSp>
      <p:grpSp>
        <p:nvGrpSpPr>
          <p:cNvPr id="185" name="Group 184">
            <a:extLst>
              <a:ext uri="{FF2B5EF4-FFF2-40B4-BE49-F238E27FC236}">
                <a16:creationId xmlns:a16="http://schemas.microsoft.com/office/drawing/2014/main" id="{7971A033-CDDD-417B-A25D-A95F31AF3B32}"/>
              </a:ext>
            </a:extLst>
          </p:cNvPr>
          <p:cNvGrpSpPr/>
          <p:nvPr/>
        </p:nvGrpSpPr>
        <p:grpSpPr>
          <a:xfrm>
            <a:off x="7200962" y="3015303"/>
            <a:ext cx="299023" cy="294838"/>
            <a:chOff x="369621" y="3548671"/>
            <a:chExt cx="368028" cy="362877"/>
          </a:xfrm>
        </p:grpSpPr>
        <p:sp>
          <p:nvSpPr>
            <p:cNvPr id="186" name="Oval 185">
              <a:extLst>
                <a:ext uri="{FF2B5EF4-FFF2-40B4-BE49-F238E27FC236}">
                  <a16:creationId xmlns:a16="http://schemas.microsoft.com/office/drawing/2014/main" id="{921C565D-47B2-444E-B8BD-62434E4364FB}"/>
                </a:ext>
              </a:extLst>
            </p:cNvPr>
            <p:cNvSpPr/>
            <p:nvPr/>
          </p:nvSpPr>
          <p:spPr bwMode="auto">
            <a:xfrm>
              <a:off x="369621" y="3548671"/>
              <a:ext cx="354556" cy="357910"/>
            </a:xfrm>
            <a:prstGeom prst="ellipse">
              <a:avLst/>
            </a:prstGeom>
            <a:solidFill>
              <a:srgbClr val="029676"/>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187" name="TextBox 186">
              <a:extLst>
                <a:ext uri="{FF2B5EF4-FFF2-40B4-BE49-F238E27FC236}">
                  <a16:creationId xmlns:a16="http://schemas.microsoft.com/office/drawing/2014/main" id="{AA0D3DC6-AEAF-42F0-BB67-E4FBE50FAD53}"/>
                </a:ext>
              </a:extLst>
            </p:cNvPr>
            <p:cNvSpPr txBox="1"/>
            <p:nvPr/>
          </p:nvSpPr>
          <p:spPr>
            <a:xfrm>
              <a:off x="395939" y="3551686"/>
              <a:ext cx="341710" cy="359862"/>
            </a:xfrm>
            <a:prstGeom prst="rect">
              <a:avLst/>
            </a:prstGeom>
            <a:noFill/>
          </p:spPr>
          <p:txBody>
            <a:bodyPr wrap="none" rtlCol="0">
              <a:spAutoFit/>
            </a:bodyPr>
            <a:lstStyle/>
            <a:p>
              <a:pPr defTabSz="742912">
                <a:defRPr/>
              </a:pPr>
              <a:r>
                <a:rPr lang="en-GB" sz="1300" kern="0" dirty="0">
                  <a:solidFill>
                    <a:prstClr val="white"/>
                  </a:solidFill>
                </a:rPr>
                <a:t>4</a:t>
              </a:r>
            </a:p>
          </p:txBody>
        </p:sp>
      </p:grpSp>
      <p:sp>
        <p:nvSpPr>
          <p:cNvPr id="188" name="Rounded Rectangular Callout 235">
            <a:extLst>
              <a:ext uri="{FF2B5EF4-FFF2-40B4-BE49-F238E27FC236}">
                <a16:creationId xmlns:a16="http://schemas.microsoft.com/office/drawing/2014/main" id="{812CA96B-BD97-4E05-9CDD-470806FE28E3}"/>
              </a:ext>
            </a:extLst>
          </p:cNvPr>
          <p:cNvSpPr/>
          <p:nvPr/>
        </p:nvSpPr>
        <p:spPr bwMode="auto">
          <a:xfrm>
            <a:off x="9217920" y="3082852"/>
            <a:ext cx="752461" cy="352268"/>
          </a:xfrm>
          <a:prstGeom prst="wedgeRoundRectCallout">
            <a:avLst>
              <a:gd name="adj1" fmla="val -22308"/>
              <a:gd name="adj2" fmla="val -87388"/>
              <a:gd name="adj3" fmla="val 16667"/>
            </a:avLst>
          </a:prstGeom>
          <a:solidFill>
            <a:sysClr val="window" lastClr="FFFFFF"/>
          </a:solidFill>
          <a:ln w="9525" cap="flat" cmpd="sng" algn="ctr">
            <a:solidFill>
              <a:srgbClr val="455F51"/>
            </a:solidFill>
            <a:prstDash val="solid"/>
            <a:round/>
            <a:headEnd type="none" w="med" len="med"/>
            <a:tailEnd type="none" w="med" len="med"/>
          </a:ln>
          <a:effectLst/>
        </p:spPr>
        <p:txBody>
          <a:bodyPr vert="horz" wrap="square" lIns="74295" tIns="37147" rIns="74295" bIns="37147" numCol="1" rtlCol="0" anchor="ctr" anchorCtr="0" compatLnSpc="1">
            <a:prstTxWarp prst="textNoShape">
              <a:avLst/>
            </a:prstTxWarp>
          </a:bodyPr>
          <a:lstStyle/>
          <a:p>
            <a:pPr defTabSz="742912">
              <a:lnSpc>
                <a:spcPts val="731"/>
              </a:lnSpc>
              <a:defRPr/>
            </a:pPr>
            <a:r>
              <a:rPr lang="en-GB" sz="650" kern="0" dirty="0">
                <a:solidFill>
                  <a:srgbClr val="455F51"/>
                </a:solidFill>
              </a:rPr>
              <a:t>Receipts in the bank accounts / e-wallets</a:t>
            </a:r>
          </a:p>
        </p:txBody>
      </p:sp>
      <p:grpSp>
        <p:nvGrpSpPr>
          <p:cNvPr id="189" name="Group 188">
            <a:extLst>
              <a:ext uri="{FF2B5EF4-FFF2-40B4-BE49-F238E27FC236}">
                <a16:creationId xmlns:a16="http://schemas.microsoft.com/office/drawing/2014/main" id="{3FC1D04A-F72A-4169-B420-73CE450C002F}"/>
              </a:ext>
            </a:extLst>
          </p:cNvPr>
          <p:cNvGrpSpPr/>
          <p:nvPr/>
        </p:nvGrpSpPr>
        <p:grpSpPr>
          <a:xfrm>
            <a:off x="6300522" y="2102451"/>
            <a:ext cx="370614" cy="299904"/>
            <a:chOff x="350756" y="3548671"/>
            <a:chExt cx="456140" cy="369112"/>
          </a:xfrm>
        </p:grpSpPr>
        <p:sp>
          <p:nvSpPr>
            <p:cNvPr id="190" name="Oval 189">
              <a:extLst>
                <a:ext uri="{FF2B5EF4-FFF2-40B4-BE49-F238E27FC236}">
                  <a16:creationId xmlns:a16="http://schemas.microsoft.com/office/drawing/2014/main" id="{569E7FEF-D60E-4750-B9F6-D8EECC962C36}"/>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191" name="TextBox 190">
              <a:extLst>
                <a:ext uri="{FF2B5EF4-FFF2-40B4-BE49-F238E27FC236}">
                  <a16:creationId xmlns:a16="http://schemas.microsoft.com/office/drawing/2014/main" id="{642A31BF-D6AE-42F3-91A6-958440382033}"/>
                </a:ext>
              </a:extLst>
            </p:cNvPr>
            <p:cNvSpPr txBox="1"/>
            <p:nvPr/>
          </p:nvSpPr>
          <p:spPr>
            <a:xfrm>
              <a:off x="350756" y="3557921"/>
              <a:ext cx="456140" cy="359862"/>
            </a:xfrm>
            <a:prstGeom prst="rect">
              <a:avLst/>
            </a:prstGeom>
            <a:noFill/>
          </p:spPr>
          <p:txBody>
            <a:bodyPr wrap="none" rtlCol="0">
              <a:spAutoFit/>
            </a:bodyPr>
            <a:lstStyle/>
            <a:p>
              <a:pPr defTabSz="742912">
                <a:defRPr/>
              </a:pPr>
              <a:r>
                <a:rPr lang="en-GB" sz="1300" dirty="0">
                  <a:solidFill>
                    <a:prstClr val="white"/>
                  </a:solidFill>
                </a:rPr>
                <a:t>1b</a:t>
              </a:r>
            </a:p>
          </p:txBody>
        </p:sp>
      </p:grpSp>
      <p:grpSp>
        <p:nvGrpSpPr>
          <p:cNvPr id="192" name="Group 191">
            <a:extLst>
              <a:ext uri="{FF2B5EF4-FFF2-40B4-BE49-F238E27FC236}">
                <a16:creationId xmlns:a16="http://schemas.microsoft.com/office/drawing/2014/main" id="{2E589D61-C3AF-4684-AA71-56866A2A3134}"/>
              </a:ext>
            </a:extLst>
          </p:cNvPr>
          <p:cNvGrpSpPr/>
          <p:nvPr/>
        </p:nvGrpSpPr>
        <p:grpSpPr>
          <a:xfrm>
            <a:off x="7151786" y="2549511"/>
            <a:ext cx="370614" cy="295093"/>
            <a:chOff x="354348" y="3548671"/>
            <a:chExt cx="456140" cy="363191"/>
          </a:xfrm>
        </p:grpSpPr>
        <p:sp>
          <p:nvSpPr>
            <p:cNvPr id="193" name="Oval 192">
              <a:extLst>
                <a:ext uri="{FF2B5EF4-FFF2-40B4-BE49-F238E27FC236}">
                  <a16:creationId xmlns:a16="http://schemas.microsoft.com/office/drawing/2014/main" id="{77499886-7ECA-4D56-AA56-888739756F1D}"/>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194" name="TextBox 193">
              <a:extLst>
                <a:ext uri="{FF2B5EF4-FFF2-40B4-BE49-F238E27FC236}">
                  <a16:creationId xmlns:a16="http://schemas.microsoft.com/office/drawing/2014/main" id="{5AA09980-659A-4A55-8C01-5BB99350806D}"/>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2b</a:t>
              </a:r>
            </a:p>
          </p:txBody>
        </p:sp>
      </p:grpSp>
      <p:sp>
        <p:nvSpPr>
          <p:cNvPr id="195" name="Rectangle 194">
            <a:extLst>
              <a:ext uri="{FF2B5EF4-FFF2-40B4-BE49-F238E27FC236}">
                <a16:creationId xmlns:a16="http://schemas.microsoft.com/office/drawing/2014/main" id="{125F626A-33CD-4037-9EAD-D5C1ADA4BEED}"/>
              </a:ext>
            </a:extLst>
          </p:cNvPr>
          <p:cNvSpPr/>
          <p:nvPr/>
        </p:nvSpPr>
        <p:spPr bwMode="auto">
          <a:xfrm>
            <a:off x="4777733" y="3654265"/>
            <a:ext cx="1946370" cy="489057"/>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196" name="Rectangle 195">
            <a:extLst>
              <a:ext uri="{FF2B5EF4-FFF2-40B4-BE49-F238E27FC236}">
                <a16:creationId xmlns:a16="http://schemas.microsoft.com/office/drawing/2014/main" id="{D41442B2-2B7B-4470-B04F-C30F38217B21}"/>
              </a:ext>
            </a:extLst>
          </p:cNvPr>
          <p:cNvSpPr/>
          <p:nvPr/>
        </p:nvSpPr>
        <p:spPr bwMode="auto">
          <a:xfrm>
            <a:off x="2482352" y="3644645"/>
            <a:ext cx="1872358" cy="689439"/>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197" name="TextBox 196">
            <a:extLst>
              <a:ext uri="{FF2B5EF4-FFF2-40B4-BE49-F238E27FC236}">
                <a16:creationId xmlns:a16="http://schemas.microsoft.com/office/drawing/2014/main" id="{E188A25C-8B91-4696-95CC-00CCE20465CE}"/>
              </a:ext>
            </a:extLst>
          </p:cNvPr>
          <p:cNvSpPr txBox="1"/>
          <p:nvPr/>
        </p:nvSpPr>
        <p:spPr>
          <a:xfrm>
            <a:off x="2573807" y="3699742"/>
            <a:ext cx="1845508" cy="617348"/>
          </a:xfrm>
          <a:prstGeom prst="rect">
            <a:avLst/>
          </a:prstGeom>
          <a:noFill/>
        </p:spPr>
        <p:txBody>
          <a:bodyPr wrap="square" rtlCol="0">
            <a:spAutoFit/>
          </a:bodyPr>
          <a:lstStyle/>
          <a:p>
            <a:pPr defTabSz="742912">
              <a:defRPr/>
            </a:pPr>
            <a:r>
              <a:rPr lang="en-GB" sz="853" dirty="0">
                <a:solidFill>
                  <a:prstClr val="black"/>
                </a:solidFill>
              </a:rPr>
              <a:t>Initiating Party / Creditor (C) sends a Creditor Payment Activation Request to Creditor Agent (A)</a:t>
            </a:r>
          </a:p>
        </p:txBody>
      </p:sp>
      <p:sp>
        <p:nvSpPr>
          <p:cNvPr id="198" name="Rectangle 197">
            <a:extLst>
              <a:ext uri="{FF2B5EF4-FFF2-40B4-BE49-F238E27FC236}">
                <a16:creationId xmlns:a16="http://schemas.microsoft.com/office/drawing/2014/main" id="{F87BAFCE-7824-4AC6-A33B-397176E9BDF2}"/>
              </a:ext>
            </a:extLst>
          </p:cNvPr>
          <p:cNvSpPr/>
          <p:nvPr/>
        </p:nvSpPr>
        <p:spPr bwMode="auto">
          <a:xfrm>
            <a:off x="2473006" y="4493388"/>
            <a:ext cx="1883128" cy="530816"/>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199" name="TextBox 198">
            <a:extLst>
              <a:ext uri="{FF2B5EF4-FFF2-40B4-BE49-F238E27FC236}">
                <a16:creationId xmlns:a16="http://schemas.microsoft.com/office/drawing/2014/main" id="{4793A8B7-E01D-4026-984C-9C322A479DAF}"/>
              </a:ext>
            </a:extLst>
          </p:cNvPr>
          <p:cNvSpPr txBox="1"/>
          <p:nvPr/>
        </p:nvSpPr>
        <p:spPr>
          <a:xfrm>
            <a:off x="2527725" y="4533156"/>
            <a:ext cx="1860216" cy="486095"/>
          </a:xfrm>
          <a:prstGeom prst="rect">
            <a:avLst/>
          </a:prstGeom>
          <a:noFill/>
        </p:spPr>
        <p:txBody>
          <a:bodyPr wrap="square" rtlCol="0">
            <a:spAutoFit/>
          </a:bodyPr>
          <a:lstStyle/>
          <a:p>
            <a:pPr defTabSz="742912">
              <a:defRPr/>
            </a:pPr>
            <a:r>
              <a:rPr lang="en-GB" sz="853" dirty="0">
                <a:solidFill>
                  <a:prstClr val="black"/>
                </a:solidFill>
              </a:rPr>
              <a:t>Creditor Agent (A) forwards the Creditor Payment Activation Request to Debtor Agent (B)</a:t>
            </a:r>
          </a:p>
        </p:txBody>
      </p:sp>
      <p:grpSp>
        <p:nvGrpSpPr>
          <p:cNvPr id="200" name="Group 199">
            <a:extLst>
              <a:ext uri="{FF2B5EF4-FFF2-40B4-BE49-F238E27FC236}">
                <a16:creationId xmlns:a16="http://schemas.microsoft.com/office/drawing/2014/main" id="{A72CE3B2-6786-4640-AE46-F200D950A53D}"/>
              </a:ext>
            </a:extLst>
          </p:cNvPr>
          <p:cNvGrpSpPr/>
          <p:nvPr/>
        </p:nvGrpSpPr>
        <p:grpSpPr>
          <a:xfrm>
            <a:off x="4634663" y="3556099"/>
            <a:ext cx="370614" cy="295093"/>
            <a:chOff x="354348" y="3548671"/>
            <a:chExt cx="456140" cy="363191"/>
          </a:xfrm>
        </p:grpSpPr>
        <p:sp>
          <p:nvSpPr>
            <p:cNvPr id="201" name="Oval 200">
              <a:extLst>
                <a:ext uri="{FF2B5EF4-FFF2-40B4-BE49-F238E27FC236}">
                  <a16:creationId xmlns:a16="http://schemas.microsoft.com/office/drawing/2014/main" id="{A1276A11-F7F3-4784-A55A-F7C9CBD82EBB}"/>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202" name="TextBox 201">
              <a:extLst>
                <a:ext uri="{FF2B5EF4-FFF2-40B4-BE49-F238E27FC236}">
                  <a16:creationId xmlns:a16="http://schemas.microsoft.com/office/drawing/2014/main" id="{4F6F029E-FC7A-44A7-9E6B-976C7FA7F775}"/>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2a</a:t>
              </a:r>
            </a:p>
          </p:txBody>
        </p:sp>
      </p:grpSp>
      <p:sp>
        <p:nvSpPr>
          <p:cNvPr id="203" name="TextBox 202">
            <a:extLst>
              <a:ext uri="{FF2B5EF4-FFF2-40B4-BE49-F238E27FC236}">
                <a16:creationId xmlns:a16="http://schemas.microsoft.com/office/drawing/2014/main" id="{E24D2B96-1389-4AF8-9CF6-D436DE0A1898}"/>
              </a:ext>
            </a:extLst>
          </p:cNvPr>
          <p:cNvSpPr txBox="1"/>
          <p:nvPr/>
        </p:nvSpPr>
        <p:spPr>
          <a:xfrm>
            <a:off x="4882416" y="3644645"/>
            <a:ext cx="1909734" cy="486095"/>
          </a:xfrm>
          <a:prstGeom prst="rect">
            <a:avLst/>
          </a:prstGeom>
          <a:noFill/>
        </p:spPr>
        <p:txBody>
          <a:bodyPr wrap="square" rtlCol="0">
            <a:spAutoFit/>
          </a:bodyPr>
          <a:lstStyle/>
          <a:p>
            <a:pPr defTabSz="742912">
              <a:defRPr/>
            </a:pPr>
            <a:r>
              <a:rPr lang="en-GB" sz="853" dirty="0">
                <a:solidFill>
                  <a:prstClr val="black"/>
                </a:solidFill>
              </a:rPr>
              <a:t>Debtor Agent sends a positive Payment Activation Notification to Debtor</a:t>
            </a:r>
          </a:p>
        </p:txBody>
      </p:sp>
      <p:sp>
        <p:nvSpPr>
          <p:cNvPr id="204" name="Rectangle 203">
            <a:extLst>
              <a:ext uri="{FF2B5EF4-FFF2-40B4-BE49-F238E27FC236}">
                <a16:creationId xmlns:a16="http://schemas.microsoft.com/office/drawing/2014/main" id="{827A6838-BF4D-4E65-9C1D-FFC028578B77}"/>
              </a:ext>
            </a:extLst>
          </p:cNvPr>
          <p:cNvSpPr/>
          <p:nvPr/>
        </p:nvSpPr>
        <p:spPr bwMode="auto">
          <a:xfrm>
            <a:off x="4790664" y="4520896"/>
            <a:ext cx="1946370" cy="489057"/>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grpSp>
        <p:nvGrpSpPr>
          <p:cNvPr id="205" name="Group 204">
            <a:extLst>
              <a:ext uri="{FF2B5EF4-FFF2-40B4-BE49-F238E27FC236}">
                <a16:creationId xmlns:a16="http://schemas.microsoft.com/office/drawing/2014/main" id="{751465F1-6C06-45E1-BE35-DA11BD76B966}"/>
              </a:ext>
            </a:extLst>
          </p:cNvPr>
          <p:cNvGrpSpPr/>
          <p:nvPr/>
        </p:nvGrpSpPr>
        <p:grpSpPr>
          <a:xfrm>
            <a:off x="4610795" y="4439432"/>
            <a:ext cx="370614" cy="295093"/>
            <a:chOff x="354348" y="3548671"/>
            <a:chExt cx="456140" cy="363191"/>
          </a:xfrm>
        </p:grpSpPr>
        <p:sp>
          <p:nvSpPr>
            <p:cNvPr id="206" name="Oval 205">
              <a:extLst>
                <a:ext uri="{FF2B5EF4-FFF2-40B4-BE49-F238E27FC236}">
                  <a16:creationId xmlns:a16="http://schemas.microsoft.com/office/drawing/2014/main" id="{E753A58C-1109-49E9-819F-269A9D204C25}"/>
                </a:ext>
              </a:extLst>
            </p:cNvPr>
            <p:cNvSpPr/>
            <p:nvPr/>
          </p:nvSpPr>
          <p:spPr bwMode="auto">
            <a:xfrm>
              <a:off x="369621" y="3548671"/>
              <a:ext cx="354556" cy="357910"/>
            </a:xfrm>
            <a:prstGeom prst="ellipse">
              <a:avLst/>
            </a:prstGeom>
            <a:solidFill>
              <a:srgbClr val="C0CF3A"/>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207" name="TextBox 206">
              <a:extLst>
                <a:ext uri="{FF2B5EF4-FFF2-40B4-BE49-F238E27FC236}">
                  <a16:creationId xmlns:a16="http://schemas.microsoft.com/office/drawing/2014/main" id="{C6151EB6-F2D9-422C-A19F-3FDE634D7E0D}"/>
                </a:ext>
              </a:extLst>
            </p:cNvPr>
            <p:cNvSpPr txBox="1"/>
            <p:nvPr/>
          </p:nvSpPr>
          <p:spPr>
            <a:xfrm>
              <a:off x="354348" y="3552000"/>
              <a:ext cx="456140" cy="359862"/>
            </a:xfrm>
            <a:prstGeom prst="rect">
              <a:avLst/>
            </a:prstGeom>
            <a:noFill/>
          </p:spPr>
          <p:txBody>
            <a:bodyPr wrap="none" rtlCol="0">
              <a:spAutoFit/>
            </a:bodyPr>
            <a:lstStyle/>
            <a:p>
              <a:pPr defTabSz="742912">
                <a:defRPr/>
              </a:pPr>
              <a:r>
                <a:rPr lang="en-GB" sz="1300" kern="0" dirty="0">
                  <a:solidFill>
                    <a:prstClr val="white"/>
                  </a:solidFill>
                </a:rPr>
                <a:t>2b</a:t>
              </a:r>
            </a:p>
          </p:txBody>
        </p:sp>
      </p:grpSp>
      <p:sp>
        <p:nvSpPr>
          <p:cNvPr id="208" name="TextBox 207">
            <a:extLst>
              <a:ext uri="{FF2B5EF4-FFF2-40B4-BE49-F238E27FC236}">
                <a16:creationId xmlns:a16="http://schemas.microsoft.com/office/drawing/2014/main" id="{1D8E2906-9304-4E18-A2BA-521BB5D8BCFE}"/>
              </a:ext>
            </a:extLst>
          </p:cNvPr>
          <p:cNvSpPr txBox="1"/>
          <p:nvPr/>
        </p:nvSpPr>
        <p:spPr>
          <a:xfrm>
            <a:off x="4851579" y="4563514"/>
            <a:ext cx="1909734" cy="354841"/>
          </a:xfrm>
          <a:prstGeom prst="rect">
            <a:avLst/>
          </a:prstGeom>
          <a:noFill/>
        </p:spPr>
        <p:txBody>
          <a:bodyPr wrap="square" rtlCol="0">
            <a:spAutoFit/>
          </a:bodyPr>
          <a:lstStyle/>
          <a:p>
            <a:pPr defTabSz="742912">
              <a:defRPr/>
            </a:pPr>
            <a:r>
              <a:rPr lang="en-GB" sz="853" dirty="0">
                <a:solidFill>
                  <a:prstClr val="black"/>
                </a:solidFill>
              </a:rPr>
              <a:t>Creditor Agent (A) sends a credit confirmation  to Creditor (A)</a:t>
            </a:r>
          </a:p>
        </p:txBody>
      </p:sp>
      <p:sp>
        <p:nvSpPr>
          <p:cNvPr id="209" name="Rectangle 208">
            <a:extLst>
              <a:ext uri="{FF2B5EF4-FFF2-40B4-BE49-F238E27FC236}">
                <a16:creationId xmlns:a16="http://schemas.microsoft.com/office/drawing/2014/main" id="{1D91CBCB-8ABA-454A-952D-146856D9D69E}"/>
              </a:ext>
            </a:extLst>
          </p:cNvPr>
          <p:cNvSpPr/>
          <p:nvPr/>
        </p:nvSpPr>
        <p:spPr bwMode="auto">
          <a:xfrm>
            <a:off x="7162667" y="3664947"/>
            <a:ext cx="2693382" cy="377308"/>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210" name="TextBox 209">
            <a:extLst>
              <a:ext uri="{FF2B5EF4-FFF2-40B4-BE49-F238E27FC236}">
                <a16:creationId xmlns:a16="http://schemas.microsoft.com/office/drawing/2014/main" id="{A2C6A972-3607-4363-99BE-B8A2012EA9B6}"/>
              </a:ext>
            </a:extLst>
          </p:cNvPr>
          <p:cNvSpPr txBox="1"/>
          <p:nvPr/>
        </p:nvSpPr>
        <p:spPr>
          <a:xfrm>
            <a:off x="7200962" y="3678752"/>
            <a:ext cx="2638664" cy="354841"/>
          </a:xfrm>
          <a:prstGeom prst="rect">
            <a:avLst/>
          </a:prstGeom>
          <a:noFill/>
        </p:spPr>
        <p:txBody>
          <a:bodyPr wrap="square" rtlCol="0">
            <a:spAutoFit/>
          </a:bodyPr>
          <a:lstStyle/>
          <a:p>
            <a:pPr defTabSz="742912">
              <a:defRPr/>
            </a:pPr>
            <a:r>
              <a:rPr lang="en-GB" sz="853" dirty="0">
                <a:solidFill>
                  <a:prstClr val="black"/>
                </a:solidFill>
              </a:rPr>
              <a:t>Debtor Agent sends a customer credit transfer to Creditor Agent (A)</a:t>
            </a:r>
          </a:p>
        </p:txBody>
      </p:sp>
      <p:grpSp>
        <p:nvGrpSpPr>
          <p:cNvPr id="211" name="Group 210">
            <a:extLst>
              <a:ext uri="{FF2B5EF4-FFF2-40B4-BE49-F238E27FC236}">
                <a16:creationId xmlns:a16="http://schemas.microsoft.com/office/drawing/2014/main" id="{7C8B1878-9BCC-4B59-A1CA-71B5F99BCBF3}"/>
              </a:ext>
            </a:extLst>
          </p:cNvPr>
          <p:cNvGrpSpPr/>
          <p:nvPr/>
        </p:nvGrpSpPr>
        <p:grpSpPr>
          <a:xfrm>
            <a:off x="6982330" y="3557944"/>
            <a:ext cx="310704" cy="295093"/>
            <a:chOff x="369621" y="3548671"/>
            <a:chExt cx="358632" cy="363191"/>
          </a:xfrm>
        </p:grpSpPr>
        <p:sp>
          <p:nvSpPr>
            <p:cNvPr id="212" name="Oval 211">
              <a:extLst>
                <a:ext uri="{FF2B5EF4-FFF2-40B4-BE49-F238E27FC236}">
                  <a16:creationId xmlns:a16="http://schemas.microsoft.com/office/drawing/2014/main" id="{B5F4182C-E801-4C56-BA98-71FE5A77DF8C}"/>
                </a:ext>
              </a:extLst>
            </p:cNvPr>
            <p:cNvSpPr/>
            <p:nvPr/>
          </p:nvSpPr>
          <p:spPr bwMode="auto">
            <a:xfrm>
              <a:off x="369621" y="3548671"/>
              <a:ext cx="354556" cy="357910"/>
            </a:xfrm>
            <a:prstGeom prst="ellipse">
              <a:avLst/>
            </a:prstGeom>
            <a:solidFill>
              <a:srgbClr val="00B05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213" name="TextBox 212">
              <a:extLst>
                <a:ext uri="{FF2B5EF4-FFF2-40B4-BE49-F238E27FC236}">
                  <a16:creationId xmlns:a16="http://schemas.microsoft.com/office/drawing/2014/main" id="{2730227D-E3AD-4030-BD0E-B3510A3E82BC}"/>
                </a:ext>
              </a:extLst>
            </p:cNvPr>
            <p:cNvSpPr txBox="1"/>
            <p:nvPr/>
          </p:nvSpPr>
          <p:spPr>
            <a:xfrm>
              <a:off x="407786" y="3552000"/>
              <a:ext cx="320467" cy="359862"/>
            </a:xfrm>
            <a:prstGeom prst="rect">
              <a:avLst/>
            </a:prstGeom>
            <a:noFill/>
          </p:spPr>
          <p:txBody>
            <a:bodyPr wrap="none" rtlCol="0">
              <a:spAutoFit/>
            </a:bodyPr>
            <a:lstStyle/>
            <a:p>
              <a:pPr defTabSz="742912">
                <a:defRPr/>
              </a:pPr>
              <a:r>
                <a:rPr lang="en-GB" sz="1300" dirty="0">
                  <a:solidFill>
                    <a:prstClr val="white"/>
                  </a:solidFill>
                </a:rPr>
                <a:t>3</a:t>
              </a:r>
            </a:p>
          </p:txBody>
        </p:sp>
      </p:grpSp>
      <p:sp>
        <p:nvSpPr>
          <p:cNvPr id="214" name="Rectangle 213">
            <a:extLst>
              <a:ext uri="{FF2B5EF4-FFF2-40B4-BE49-F238E27FC236}">
                <a16:creationId xmlns:a16="http://schemas.microsoft.com/office/drawing/2014/main" id="{96D84241-F97C-4CA7-AA64-44665426F653}"/>
              </a:ext>
            </a:extLst>
          </p:cNvPr>
          <p:cNvSpPr/>
          <p:nvPr/>
        </p:nvSpPr>
        <p:spPr bwMode="auto">
          <a:xfrm>
            <a:off x="7180471" y="4527978"/>
            <a:ext cx="2693382" cy="377308"/>
          </a:xfrm>
          <a:prstGeom prst="rect">
            <a:avLst/>
          </a:prstGeom>
          <a:noFill/>
          <a:ln w="12700" cap="flat" cmpd="sng" algn="ctr">
            <a:solidFill>
              <a:srgbClr val="8AB833"/>
            </a:solid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215" name="TextBox 214">
            <a:extLst>
              <a:ext uri="{FF2B5EF4-FFF2-40B4-BE49-F238E27FC236}">
                <a16:creationId xmlns:a16="http://schemas.microsoft.com/office/drawing/2014/main" id="{1D44725E-F696-4816-B458-5FEB25196DA1}"/>
              </a:ext>
            </a:extLst>
          </p:cNvPr>
          <p:cNvSpPr txBox="1"/>
          <p:nvPr/>
        </p:nvSpPr>
        <p:spPr>
          <a:xfrm>
            <a:off x="7278985" y="4517658"/>
            <a:ext cx="2638664" cy="354841"/>
          </a:xfrm>
          <a:prstGeom prst="rect">
            <a:avLst/>
          </a:prstGeom>
          <a:noFill/>
        </p:spPr>
        <p:txBody>
          <a:bodyPr wrap="square" rtlCol="0">
            <a:spAutoFit/>
          </a:bodyPr>
          <a:lstStyle/>
          <a:p>
            <a:pPr defTabSz="742912">
              <a:defRPr/>
            </a:pPr>
            <a:r>
              <a:rPr lang="en-GB" sz="853" dirty="0">
                <a:solidFill>
                  <a:prstClr val="black"/>
                </a:solidFill>
              </a:rPr>
              <a:t>Creditor Agent confirms a credit to the account of Creditor by sending a confirmation/statement</a:t>
            </a:r>
          </a:p>
        </p:txBody>
      </p:sp>
      <p:grpSp>
        <p:nvGrpSpPr>
          <p:cNvPr id="216" name="Group 215">
            <a:extLst>
              <a:ext uri="{FF2B5EF4-FFF2-40B4-BE49-F238E27FC236}">
                <a16:creationId xmlns:a16="http://schemas.microsoft.com/office/drawing/2014/main" id="{229651FC-8454-4A3F-B718-6DDA4C6E87CA}"/>
              </a:ext>
            </a:extLst>
          </p:cNvPr>
          <p:cNvGrpSpPr/>
          <p:nvPr/>
        </p:nvGrpSpPr>
        <p:grpSpPr>
          <a:xfrm>
            <a:off x="7000132" y="4436964"/>
            <a:ext cx="299023" cy="294838"/>
            <a:chOff x="369621" y="3548671"/>
            <a:chExt cx="368028" cy="362877"/>
          </a:xfrm>
        </p:grpSpPr>
        <p:sp>
          <p:nvSpPr>
            <p:cNvPr id="217" name="Oval 216">
              <a:extLst>
                <a:ext uri="{FF2B5EF4-FFF2-40B4-BE49-F238E27FC236}">
                  <a16:creationId xmlns:a16="http://schemas.microsoft.com/office/drawing/2014/main" id="{C9431D35-4DF2-41BA-A4DC-AE8B98C26D0D}"/>
                </a:ext>
              </a:extLst>
            </p:cNvPr>
            <p:cNvSpPr/>
            <p:nvPr/>
          </p:nvSpPr>
          <p:spPr bwMode="auto">
            <a:xfrm>
              <a:off x="369621" y="3548671"/>
              <a:ext cx="354556" cy="357910"/>
            </a:xfrm>
            <a:prstGeom prst="ellipse">
              <a:avLst/>
            </a:prstGeom>
            <a:solidFill>
              <a:srgbClr val="029676"/>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kern="0" dirty="0">
                <a:solidFill>
                  <a:prstClr val="black"/>
                </a:solidFill>
              </a:endParaRPr>
            </a:p>
          </p:txBody>
        </p:sp>
        <p:sp>
          <p:nvSpPr>
            <p:cNvPr id="218" name="TextBox 217">
              <a:extLst>
                <a:ext uri="{FF2B5EF4-FFF2-40B4-BE49-F238E27FC236}">
                  <a16:creationId xmlns:a16="http://schemas.microsoft.com/office/drawing/2014/main" id="{3A599270-4103-4D4F-8148-13875B326426}"/>
                </a:ext>
              </a:extLst>
            </p:cNvPr>
            <p:cNvSpPr txBox="1"/>
            <p:nvPr/>
          </p:nvSpPr>
          <p:spPr>
            <a:xfrm>
              <a:off x="395939" y="3551686"/>
              <a:ext cx="341710" cy="359862"/>
            </a:xfrm>
            <a:prstGeom prst="rect">
              <a:avLst/>
            </a:prstGeom>
            <a:noFill/>
          </p:spPr>
          <p:txBody>
            <a:bodyPr wrap="none" rtlCol="0">
              <a:spAutoFit/>
            </a:bodyPr>
            <a:lstStyle/>
            <a:p>
              <a:pPr defTabSz="742912">
                <a:defRPr/>
              </a:pPr>
              <a:r>
                <a:rPr lang="en-GB" sz="1300" kern="0" dirty="0">
                  <a:solidFill>
                    <a:prstClr val="white"/>
                  </a:solidFill>
                </a:rPr>
                <a:t>4</a:t>
              </a:r>
            </a:p>
          </p:txBody>
        </p:sp>
      </p:grpSp>
      <p:grpSp>
        <p:nvGrpSpPr>
          <p:cNvPr id="219" name="Group 218">
            <a:extLst>
              <a:ext uri="{FF2B5EF4-FFF2-40B4-BE49-F238E27FC236}">
                <a16:creationId xmlns:a16="http://schemas.microsoft.com/office/drawing/2014/main" id="{B67871E4-744C-4CD2-9457-097F3B6B63C9}"/>
              </a:ext>
            </a:extLst>
          </p:cNvPr>
          <p:cNvGrpSpPr/>
          <p:nvPr/>
        </p:nvGrpSpPr>
        <p:grpSpPr>
          <a:xfrm>
            <a:off x="2273969" y="3506065"/>
            <a:ext cx="370614" cy="295754"/>
            <a:chOff x="294089" y="3542575"/>
            <a:chExt cx="456140" cy="364006"/>
          </a:xfrm>
        </p:grpSpPr>
        <p:sp>
          <p:nvSpPr>
            <p:cNvPr id="220" name="Oval 219">
              <a:extLst>
                <a:ext uri="{FF2B5EF4-FFF2-40B4-BE49-F238E27FC236}">
                  <a16:creationId xmlns:a16="http://schemas.microsoft.com/office/drawing/2014/main" id="{108B75DF-C6C7-468E-B72A-46C3DFE74BBA}"/>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221" name="TextBox 220">
              <a:extLst>
                <a:ext uri="{FF2B5EF4-FFF2-40B4-BE49-F238E27FC236}">
                  <a16:creationId xmlns:a16="http://schemas.microsoft.com/office/drawing/2014/main" id="{90624284-6E47-468C-B694-FA04530F6867}"/>
                </a:ext>
              </a:extLst>
            </p:cNvPr>
            <p:cNvSpPr txBox="1"/>
            <p:nvPr/>
          </p:nvSpPr>
          <p:spPr>
            <a:xfrm>
              <a:off x="294089" y="3542575"/>
              <a:ext cx="456140" cy="359862"/>
            </a:xfrm>
            <a:prstGeom prst="rect">
              <a:avLst/>
            </a:prstGeom>
            <a:noFill/>
          </p:spPr>
          <p:txBody>
            <a:bodyPr wrap="none" rtlCol="0">
              <a:spAutoFit/>
            </a:bodyPr>
            <a:lstStyle/>
            <a:p>
              <a:pPr defTabSz="742912">
                <a:defRPr/>
              </a:pPr>
              <a:r>
                <a:rPr lang="en-GB" sz="1300" dirty="0">
                  <a:solidFill>
                    <a:prstClr val="white"/>
                  </a:solidFill>
                </a:rPr>
                <a:t>1a</a:t>
              </a:r>
            </a:p>
          </p:txBody>
        </p:sp>
      </p:grpSp>
      <p:grpSp>
        <p:nvGrpSpPr>
          <p:cNvPr id="222" name="Group 221">
            <a:extLst>
              <a:ext uri="{FF2B5EF4-FFF2-40B4-BE49-F238E27FC236}">
                <a16:creationId xmlns:a16="http://schemas.microsoft.com/office/drawing/2014/main" id="{A5035F73-1B40-4548-8C4A-83540ADF198C}"/>
              </a:ext>
            </a:extLst>
          </p:cNvPr>
          <p:cNvGrpSpPr/>
          <p:nvPr/>
        </p:nvGrpSpPr>
        <p:grpSpPr>
          <a:xfrm>
            <a:off x="2283328" y="4383539"/>
            <a:ext cx="370614" cy="299904"/>
            <a:chOff x="350756" y="3548671"/>
            <a:chExt cx="456140" cy="369112"/>
          </a:xfrm>
        </p:grpSpPr>
        <p:sp>
          <p:nvSpPr>
            <p:cNvPr id="223" name="Oval 222">
              <a:extLst>
                <a:ext uri="{FF2B5EF4-FFF2-40B4-BE49-F238E27FC236}">
                  <a16:creationId xmlns:a16="http://schemas.microsoft.com/office/drawing/2014/main" id="{92CA1311-E93E-4B08-8196-E2A88E094350}"/>
                </a:ext>
              </a:extLst>
            </p:cNvPr>
            <p:cNvSpPr/>
            <p:nvPr/>
          </p:nvSpPr>
          <p:spPr bwMode="auto">
            <a:xfrm>
              <a:off x="369621" y="3548671"/>
              <a:ext cx="354556" cy="357910"/>
            </a:xfrm>
            <a:prstGeom prst="ellipse">
              <a:avLst/>
            </a:prstGeom>
            <a:solidFill>
              <a:srgbClr val="0070C0"/>
            </a:solidFill>
            <a:ln w="9525" cap="flat" cmpd="sng" algn="ctr">
              <a:noFill/>
              <a:prstDash val="solid"/>
              <a:round/>
              <a:headEnd type="none" w="med" len="med"/>
              <a:tailEnd type="none" w="med" len="med"/>
            </a:ln>
            <a:effectLst/>
          </p:spPr>
          <p:txBody>
            <a:bodyPr vert="horz" wrap="square" lIns="74295" tIns="37147" rIns="74295" bIns="37147" numCol="1" rtlCol="0" anchor="t" anchorCtr="0" compatLnSpc="1">
              <a:prstTxWarp prst="textNoShape">
                <a:avLst/>
              </a:prstTxWarp>
            </a:bodyPr>
            <a:lstStyle/>
            <a:p>
              <a:pPr defTabSz="742912">
                <a:defRPr/>
              </a:pPr>
              <a:endParaRPr lang="en-GB" sz="1950" dirty="0">
                <a:solidFill>
                  <a:prstClr val="black"/>
                </a:solidFill>
              </a:endParaRPr>
            </a:p>
          </p:txBody>
        </p:sp>
        <p:sp>
          <p:nvSpPr>
            <p:cNvPr id="224" name="TextBox 223">
              <a:extLst>
                <a:ext uri="{FF2B5EF4-FFF2-40B4-BE49-F238E27FC236}">
                  <a16:creationId xmlns:a16="http://schemas.microsoft.com/office/drawing/2014/main" id="{A6D6F831-DD8E-444C-B5C4-7B57724B8E14}"/>
                </a:ext>
              </a:extLst>
            </p:cNvPr>
            <p:cNvSpPr txBox="1"/>
            <p:nvPr/>
          </p:nvSpPr>
          <p:spPr>
            <a:xfrm>
              <a:off x="350756" y="3557921"/>
              <a:ext cx="456140" cy="359862"/>
            </a:xfrm>
            <a:prstGeom prst="rect">
              <a:avLst/>
            </a:prstGeom>
            <a:noFill/>
          </p:spPr>
          <p:txBody>
            <a:bodyPr wrap="none" rtlCol="0">
              <a:spAutoFit/>
            </a:bodyPr>
            <a:lstStyle/>
            <a:p>
              <a:pPr defTabSz="742912">
                <a:defRPr/>
              </a:pPr>
              <a:r>
                <a:rPr lang="en-GB" sz="1300" dirty="0">
                  <a:solidFill>
                    <a:prstClr val="white"/>
                  </a:solidFill>
                </a:rPr>
                <a:t>1b</a:t>
              </a:r>
            </a:p>
          </p:txBody>
        </p:sp>
      </p:grpSp>
      <p:sp>
        <p:nvSpPr>
          <p:cNvPr id="225" name="Rounded Rectangular Callout 151">
            <a:extLst>
              <a:ext uri="{FF2B5EF4-FFF2-40B4-BE49-F238E27FC236}">
                <a16:creationId xmlns:a16="http://schemas.microsoft.com/office/drawing/2014/main" id="{D0880E07-A5F4-497F-B859-EC32FD83F937}"/>
              </a:ext>
            </a:extLst>
          </p:cNvPr>
          <p:cNvSpPr/>
          <p:nvPr/>
        </p:nvSpPr>
        <p:spPr bwMode="auto">
          <a:xfrm>
            <a:off x="9406473" y="2030522"/>
            <a:ext cx="680920" cy="305446"/>
          </a:xfrm>
          <a:prstGeom prst="wedgeRoundRectCallout">
            <a:avLst>
              <a:gd name="adj1" fmla="val -44017"/>
              <a:gd name="adj2" fmla="val 86151"/>
              <a:gd name="adj3" fmla="val 16667"/>
            </a:avLst>
          </a:prstGeom>
          <a:solidFill>
            <a:srgbClr val="029676">
              <a:lumMod val="20000"/>
              <a:lumOff val="80000"/>
            </a:srgbClr>
          </a:solidFill>
          <a:ln w="9525" cap="flat" cmpd="sng" algn="ctr">
            <a:solidFill>
              <a:srgbClr val="549E39"/>
            </a:solidFill>
            <a:prstDash val="solid"/>
            <a:round/>
            <a:headEnd type="none" w="med" len="med"/>
            <a:tailEnd type="none" w="med" len="med"/>
          </a:ln>
          <a:effectLst/>
        </p:spPr>
        <p:txBody>
          <a:bodyPr vert="horz" wrap="square" lIns="74295" tIns="37147" rIns="74295" bIns="37147" numCol="1" rtlCol="0" anchor="ctr" anchorCtr="0" compatLnSpc="1">
            <a:prstTxWarp prst="textNoShape">
              <a:avLst/>
            </a:prstTxWarp>
          </a:bodyPr>
          <a:lstStyle/>
          <a:p>
            <a:pPr defTabSz="742912">
              <a:lnSpc>
                <a:spcPts val="731"/>
              </a:lnSpc>
              <a:defRPr/>
            </a:pPr>
            <a:r>
              <a:rPr lang="en-GB" sz="650" kern="0" dirty="0">
                <a:solidFill>
                  <a:srgbClr val="0070C0"/>
                </a:solidFill>
              </a:rPr>
              <a:t>*API Request to Pay</a:t>
            </a:r>
          </a:p>
        </p:txBody>
      </p:sp>
      <p:sp>
        <p:nvSpPr>
          <p:cNvPr id="238" name="Rounded Rectangular Callout 152">
            <a:extLst>
              <a:ext uri="{FF2B5EF4-FFF2-40B4-BE49-F238E27FC236}">
                <a16:creationId xmlns:a16="http://schemas.microsoft.com/office/drawing/2014/main" id="{5894B516-0C92-4643-BA0D-91F094481E0B}"/>
              </a:ext>
            </a:extLst>
          </p:cNvPr>
          <p:cNvSpPr/>
          <p:nvPr/>
        </p:nvSpPr>
        <p:spPr bwMode="auto">
          <a:xfrm>
            <a:off x="1793658" y="1889298"/>
            <a:ext cx="568809" cy="358610"/>
          </a:xfrm>
          <a:prstGeom prst="wedgeRoundRectCallout">
            <a:avLst>
              <a:gd name="adj1" fmla="val 67127"/>
              <a:gd name="adj2" fmla="val 136007"/>
              <a:gd name="adj3" fmla="val 16667"/>
            </a:avLst>
          </a:prstGeom>
          <a:solidFill>
            <a:srgbClr val="88D0C8"/>
          </a:solidFill>
          <a:ln w="9525" cap="flat" cmpd="sng" algn="ctr">
            <a:solidFill>
              <a:srgbClr val="0070C0"/>
            </a:solidFill>
            <a:prstDash val="solid"/>
            <a:round/>
            <a:headEnd type="none" w="med" len="med"/>
            <a:tailEnd type="none" w="med" len="med"/>
          </a:ln>
          <a:effectLst/>
        </p:spPr>
        <p:txBody>
          <a:bodyPr vert="horz" wrap="square" lIns="74295" tIns="37147" rIns="74295" bIns="37147" numCol="1" rtlCol="0" anchor="ctr" anchorCtr="0" compatLnSpc="1">
            <a:prstTxWarp prst="textNoShape">
              <a:avLst/>
            </a:prstTxWarp>
          </a:bodyPr>
          <a:lstStyle/>
          <a:p>
            <a:pPr defTabSz="742912">
              <a:lnSpc>
                <a:spcPts val="731"/>
              </a:lnSpc>
              <a:defRPr/>
            </a:pPr>
            <a:r>
              <a:rPr lang="en-GB" sz="650" dirty="0">
                <a:solidFill>
                  <a:prstClr val="white"/>
                </a:solidFill>
              </a:rPr>
              <a:t>*API  Request / Response</a:t>
            </a:r>
          </a:p>
        </p:txBody>
      </p:sp>
      <p:grpSp>
        <p:nvGrpSpPr>
          <p:cNvPr id="120" name="Group 119">
            <a:extLst>
              <a:ext uri="{FF2B5EF4-FFF2-40B4-BE49-F238E27FC236}">
                <a16:creationId xmlns:a16="http://schemas.microsoft.com/office/drawing/2014/main" id="{7F1CCA1B-BEDA-43EE-8F7B-47E11163552D}"/>
              </a:ext>
            </a:extLst>
          </p:cNvPr>
          <p:cNvGrpSpPr/>
          <p:nvPr/>
        </p:nvGrpSpPr>
        <p:grpSpPr>
          <a:xfrm rot="10800000">
            <a:off x="1858751" y="2418212"/>
            <a:ext cx="548790" cy="596793"/>
            <a:chOff x="733601" y="1940621"/>
            <a:chExt cx="745822" cy="760699"/>
          </a:xfrm>
        </p:grpSpPr>
        <p:grpSp>
          <p:nvGrpSpPr>
            <p:cNvPr id="121" name="Group 120">
              <a:extLst>
                <a:ext uri="{FF2B5EF4-FFF2-40B4-BE49-F238E27FC236}">
                  <a16:creationId xmlns:a16="http://schemas.microsoft.com/office/drawing/2014/main" id="{76B90042-D697-4E32-9933-15817F243A73}"/>
                </a:ext>
              </a:extLst>
            </p:cNvPr>
            <p:cNvGrpSpPr>
              <a:grpSpLocks noChangeAspect="1"/>
            </p:cNvGrpSpPr>
            <p:nvPr/>
          </p:nvGrpSpPr>
          <p:grpSpPr>
            <a:xfrm rot="10800000">
              <a:off x="733601" y="2034005"/>
              <a:ext cx="745822" cy="667315"/>
              <a:chOff x="8758888" y="3943020"/>
              <a:chExt cx="734077" cy="656806"/>
            </a:xfrm>
          </p:grpSpPr>
          <p:grpSp>
            <p:nvGrpSpPr>
              <p:cNvPr id="240" name="Group 239">
                <a:extLst>
                  <a:ext uri="{FF2B5EF4-FFF2-40B4-BE49-F238E27FC236}">
                    <a16:creationId xmlns:a16="http://schemas.microsoft.com/office/drawing/2014/main" id="{97D7C29A-F7F1-43DE-BAD0-71B4C938AB63}"/>
                  </a:ext>
                </a:extLst>
              </p:cNvPr>
              <p:cNvGrpSpPr/>
              <p:nvPr/>
            </p:nvGrpSpPr>
            <p:grpSpPr>
              <a:xfrm>
                <a:off x="8758888" y="3943020"/>
                <a:ext cx="734077" cy="656806"/>
                <a:chOff x="369620" y="986229"/>
                <a:chExt cx="734077" cy="656806"/>
              </a:xfrm>
            </p:grpSpPr>
            <p:sp>
              <p:nvSpPr>
                <p:cNvPr id="242" name="Oval 241">
                  <a:extLst>
                    <a:ext uri="{FF2B5EF4-FFF2-40B4-BE49-F238E27FC236}">
                      <a16:creationId xmlns:a16="http://schemas.microsoft.com/office/drawing/2014/main" id="{DB3265A4-5944-45E9-B810-C2819A8E4065}"/>
                    </a:ext>
                  </a:extLst>
                </p:cNvPr>
                <p:cNvSpPr/>
                <p:nvPr/>
              </p:nvSpPr>
              <p:spPr bwMode="auto">
                <a:xfrm>
                  <a:off x="369620" y="986229"/>
                  <a:ext cx="734077" cy="656806"/>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243" name="Minus 229">
                  <a:extLst>
                    <a:ext uri="{FF2B5EF4-FFF2-40B4-BE49-F238E27FC236}">
                      <a16:creationId xmlns:a16="http://schemas.microsoft.com/office/drawing/2014/main" id="{E0611117-B864-443F-8F8D-D18D3C2F4ABB}"/>
                    </a:ext>
                  </a:extLst>
                </p:cNvPr>
                <p:cNvSpPr/>
                <p:nvPr/>
              </p:nvSpPr>
              <p:spPr bwMode="auto">
                <a:xfrm>
                  <a:off x="648938" y="1332761"/>
                  <a:ext cx="159047" cy="134563"/>
                </a:xfrm>
                <a:prstGeom prst="mathMinus">
                  <a:avLst/>
                </a:prstGeom>
                <a:solidFill>
                  <a:srgbClr val="455F51"/>
                </a:solidFill>
                <a:ln w="9525" cap="flat" cmpd="sng" algn="ctr">
                  <a:no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244" name="Freeform 48">
                  <a:extLst>
                    <a:ext uri="{FF2B5EF4-FFF2-40B4-BE49-F238E27FC236}">
                      <a16:creationId xmlns:a16="http://schemas.microsoft.com/office/drawing/2014/main" id="{DFB60F47-CF8B-4F97-AD32-902320AA86DB}"/>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245" name="Freeform 49">
                  <a:extLst>
                    <a:ext uri="{FF2B5EF4-FFF2-40B4-BE49-F238E27FC236}">
                      <a16:creationId xmlns:a16="http://schemas.microsoft.com/office/drawing/2014/main" id="{4D93450E-6923-4791-A6EE-FDC45957A297}"/>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246" name="Flowchart: Delay 245">
                  <a:extLst>
                    <a:ext uri="{FF2B5EF4-FFF2-40B4-BE49-F238E27FC236}">
                      <a16:creationId xmlns:a16="http://schemas.microsoft.com/office/drawing/2014/main" id="{371038FE-D4EB-4B0D-B8DA-5C1CF411C01C}"/>
                    </a:ext>
                  </a:extLst>
                </p:cNvPr>
                <p:cNvSpPr/>
                <p:nvPr/>
              </p:nvSpPr>
              <p:spPr bwMode="auto">
                <a:xfrm rot="16200000">
                  <a:off x="623383" y="1280437"/>
                  <a:ext cx="205303" cy="320059"/>
                </a:xfrm>
                <a:prstGeom prst="flowChartDelay">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247" name="Oval 246">
                  <a:extLst>
                    <a:ext uri="{FF2B5EF4-FFF2-40B4-BE49-F238E27FC236}">
                      <a16:creationId xmlns:a16="http://schemas.microsoft.com/office/drawing/2014/main" id="{79C667C6-63B5-4058-A3BD-9F8FB055EBF7}"/>
                    </a:ext>
                  </a:extLst>
                </p:cNvPr>
                <p:cNvSpPr/>
                <p:nvPr/>
              </p:nvSpPr>
              <p:spPr bwMode="auto">
                <a:xfrm>
                  <a:off x="648282" y="1175691"/>
                  <a:ext cx="171598" cy="181091"/>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grpSp>
          <p:sp>
            <p:nvSpPr>
              <p:cNvPr id="241" name="Freeform: Shape 25">
                <a:extLst>
                  <a:ext uri="{FF2B5EF4-FFF2-40B4-BE49-F238E27FC236}">
                    <a16:creationId xmlns:a16="http://schemas.microsoft.com/office/drawing/2014/main" id="{24896BCF-B0FA-4F9A-9F53-B55649F5A771}"/>
                  </a:ext>
                </a:extLst>
              </p:cNvPr>
              <p:cNvSpPr/>
              <p:nvPr/>
            </p:nvSpPr>
            <p:spPr>
              <a:xfrm rot="10800000">
                <a:off x="9027104" y="4326453"/>
                <a:ext cx="183570" cy="134182"/>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sp>
          <p:nvSpPr>
            <p:cNvPr id="122" name="Oval 121">
              <a:extLst>
                <a:ext uri="{FF2B5EF4-FFF2-40B4-BE49-F238E27FC236}">
                  <a16:creationId xmlns:a16="http://schemas.microsoft.com/office/drawing/2014/main" id="{DA384CDA-3D6E-45E8-AF66-527587080BD0}"/>
                </a:ext>
              </a:extLst>
            </p:cNvPr>
            <p:cNvSpPr/>
            <p:nvPr/>
          </p:nvSpPr>
          <p:spPr bwMode="auto">
            <a:xfrm rot="10800000">
              <a:off x="999821" y="2005095"/>
              <a:ext cx="224142" cy="212816"/>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239" name="TextBox 238">
              <a:extLst>
                <a:ext uri="{FF2B5EF4-FFF2-40B4-BE49-F238E27FC236}">
                  <a16:creationId xmlns:a16="http://schemas.microsoft.com/office/drawing/2014/main" id="{C537203F-12B1-4754-B43D-15221411748A}"/>
                </a:ext>
              </a:extLst>
            </p:cNvPr>
            <p:cNvSpPr txBox="1"/>
            <p:nvPr/>
          </p:nvSpPr>
          <p:spPr>
            <a:xfrm rot="10800000">
              <a:off x="1101311" y="1940621"/>
              <a:ext cx="138001" cy="313844"/>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B5A300"/>
                  </a:solidFill>
                  <a:effectLst/>
                  <a:uLnTx/>
                  <a:uFillTx/>
                  <a:latin typeface="Arial" charset="0"/>
                </a:rPr>
                <a:t>D</a:t>
              </a:r>
            </a:p>
          </p:txBody>
        </p:sp>
      </p:grpSp>
      <p:grpSp>
        <p:nvGrpSpPr>
          <p:cNvPr id="248" name="Group 247">
            <a:extLst>
              <a:ext uri="{FF2B5EF4-FFF2-40B4-BE49-F238E27FC236}">
                <a16:creationId xmlns:a16="http://schemas.microsoft.com/office/drawing/2014/main" id="{B5BDDDE0-41F8-4DC1-AE82-8F1E917A63AB}"/>
              </a:ext>
            </a:extLst>
          </p:cNvPr>
          <p:cNvGrpSpPr/>
          <p:nvPr/>
        </p:nvGrpSpPr>
        <p:grpSpPr>
          <a:xfrm rot="10800000">
            <a:off x="9397704" y="2411028"/>
            <a:ext cx="548790" cy="581689"/>
            <a:chOff x="733601" y="1959873"/>
            <a:chExt cx="745822" cy="741447"/>
          </a:xfrm>
        </p:grpSpPr>
        <p:grpSp>
          <p:nvGrpSpPr>
            <p:cNvPr id="249" name="Group 248">
              <a:extLst>
                <a:ext uri="{FF2B5EF4-FFF2-40B4-BE49-F238E27FC236}">
                  <a16:creationId xmlns:a16="http://schemas.microsoft.com/office/drawing/2014/main" id="{86D3C21C-44B3-4C58-BC1E-486B78DBD7D6}"/>
                </a:ext>
              </a:extLst>
            </p:cNvPr>
            <p:cNvGrpSpPr>
              <a:grpSpLocks noChangeAspect="1"/>
            </p:cNvGrpSpPr>
            <p:nvPr/>
          </p:nvGrpSpPr>
          <p:grpSpPr>
            <a:xfrm rot="10800000">
              <a:off x="733601" y="2034005"/>
              <a:ext cx="745822" cy="667315"/>
              <a:chOff x="8758888" y="3943020"/>
              <a:chExt cx="734077" cy="656806"/>
            </a:xfrm>
          </p:grpSpPr>
          <p:grpSp>
            <p:nvGrpSpPr>
              <p:cNvPr id="252" name="Group 251">
                <a:extLst>
                  <a:ext uri="{FF2B5EF4-FFF2-40B4-BE49-F238E27FC236}">
                    <a16:creationId xmlns:a16="http://schemas.microsoft.com/office/drawing/2014/main" id="{234DBDDF-B181-478B-BF70-65D913B0C8E6}"/>
                  </a:ext>
                </a:extLst>
              </p:cNvPr>
              <p:cNvGrpSpPr/>
              <p:nvPr/>
            </p:nvGrpSpPr>
            <p:grpSpPr>
              <a:xfrm>
                <a:off x="8758888" y="3943020"/>
                <a:ext cx="734077" cy="656806"/>
                <a:chOff x="369620" y="986229"/>
                <a:chExt cx="734077" cy="656806"/>
              </a:xfrm>
            </p:grpSpPr>
            <p:sp>
              <p:nvSpPr>
                <p:cNvPr id="254" name="Oval 253">
                  <a:extLst>
                    <a:ext uri="{FF2B5EF4-FFF2-40B4-BE49-F238E27FC236}">
                      <a16:creationId xmlns:a16="http://schemas.microsoft.com/office/drawing/2014/main" id="{532068B4-9313-4A4D-8FBE-218D78CDCC36}"/>
                    </a:ext>
                  </a:extLst>
                </p:cNvPr>
                <p:cNvSpPr/>
                <p:nvPr/>
              </p:nvSpPr>
              <p:spPr bwMode="auto">
                <a:xfrm>
                  <a:off x="369620" y="986229"/>
                  <a:ext cx="734077" cy="656806"/>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255" name="Minus 229">
                  <a:extLst>
                    <a:ext uri="{FF2B5EF4-FFF2-40B4-BE49-F238E27FC236}">
                      <a16:creationId xmlns:a16="http://schemas.microsoft.com/office/drawing/2014/main" id="{EFFDBCBA-B006-40DF-8275-45AE0C419E4E}"/>
                    </a:ext>
                  </a:extLst>
                </p:cNvPr>
                <p:cNvSpPr/>
                <p:nvPr/>
              </p:nvSpPr>
              <p:spPr bwMode="auto">
                <a:xfrm>
                  <a:off x="648938" y="1332761"/>
                  <a:ext cx="159047" cy="134563"/>
                </a:xfrm>
                <a:prstGeom prst="mathMinus">
                  <a:avLst/>
                </a:prstGeom>
                <a:solidFill>
                  <a:srgbClr val="455F51"/>
                </a:solidFill>
                <a:ln w="9525" cap="flat" cmpd="sng" algn="ctr">
                  <a:no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256" name="Freeform 48">
                  <a:extLst>
                    <a:ext uri="{FF2B5EF4-FFF2-40B4-BE49-F238E27FC236}">
                      <a16:creationId xmlns:a16="http://schemas.microsoft.com/office/drawing/2014/main" id="{03471263-3FEA-4A98-AB83-AE0715812B44}"/>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257" name="Freeform 49">
                  <a:extLst>
                    <a:ext uri="{FF2B5EF4-FFF2-40B4-BE49-F238E27FC236}">
                      <a16:creationId xmlns:a16="http://schemas.microsoft.com/office/drawing/2014/main" id="{CB1D7C5F-1666-4B0E-9760-9668BA9F31B1}"/>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258" name="Flowchart: Delay 257">
                  <a:extLst>
                    <a:ext uri="{FF2B5EF4-FFF2-40B4-BE49-F238E27FC236}">
                      <a16:creationId xmlns:a16="http://schemas.microsoft.com/office/drawing/2014/main" id="{7FEB8AB4-999F-46AF-BCD3-1B6332103370}"/>
                    </a:ext>
                  </a:extLst>
                </p:cNvPr>
                <p:cNvSpPr/>
                <p:nvPr/>
              </p:nvSpPr>
              <p:spPr bwMode="auto">
                <a:xfrm rot="16200000">
                  <a:off x="623383" y="1280437"/>
                  <a:ext cx="205303" cy="320059"/>
                </a:xfrm>
                <a:prstGeom prst="flowChartDelay">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sp>
              <p:nvSpPr>
                <p:cNvPr id="259" name="Oval 258">
                  <a:extLst>
                    <a:ext uri="{FF2B5EF4-FFF2-40B4-BE49-F238E27FC236}">
                      <a16:creationId xmlns:a16="http://schemas.microsoft.com/office/drawing/2014/main" id="{0B5DEF1C-4740-4B3B-BAEB-CBD7355776B1}"/>
                    </a:ext>
                  </a:extLst>
                </p:cNvPr>
                <p:cNvSpPr/>
                <p:nvPr/>
              </p:nvSpPr>
              <p:spPr bwMode="auto">
                <a:xfrm>
                  <a:off x="648282" y="1175691"/>
                  <a:ext cx="171598" cy="181091"/>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prstClr val="black"/>
                    </a:solidFill>
                    <a:effectLst/>
                    <a:uLnTx/>
                    <a:uFillTx/>
                    <a:latin typeface="Arial" charset="0"/>
                  </a:endParaRPr>
                </a:p>
              </p:txBody>
            </p:sp>
          </p:grpSp>
          <p:sp>
            <p:nvSpPr>
              <p:cNvPr id="253" name="Freeform: Shape 25">
                <a:extLst>
                  <a:ext uri="{FF2B5EF4-FFF2-40B4-BE49-F238E27FC236}">
                    <a16:creationId xmlns:a16="http://schemas.microsoft.com/office/drawing/2014/main" id="{E8C8D92D-3DC7-433D-9DD2-6B5129D23F8E}"/>
                  </a:ext>
                </a:extLst>
              </p:cNvPr>
              <p:cNvSpPr/>
              <p:nvPr/>
            </p:nvSpPr>
            <p:spPr>
              <a:xfrm rot="10800000">
                <a:off x="9027104" y="4326453"/>
                <a:ext cx="183570" cy="134182"/>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sp>
          <p:nvSpPr>
            <p:cNvPr id="250" name="Oval 249">
              <a:extLst>
                <a:ext uri="{FF2B5EF4-FFF2-40B4-BE49-F238E27FC236}">
                  <a16:creationId xmlns:a16="http://schemas.microsoft.com/office/drawing/2014/main" id="{E4DB52AE-FD14-42C8-B0A3-563A8E188146}"/>
                </a:ext>
              </a:extLst>
            </p:cNvPr>
            <p:cNvSpPr/>
            <p:nvPr/>
          </p:nvSpPr>
          <p:spPr bwMode="auto">
            <a:xfrm rot="10800000">
              <a:off x="999821" y="2005095"/>
              <a:ext cx="224142" cy="212816"/>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251" name="TextBox 250">
              <a:extLst>
                <a:ext uri="{FF2B5EF4-FFF2-40B4-BE49-F238E27FC236}">
                  <a16:creationId xmlns:a16="http://schemas.microsoft.com/office/drawing/2014/main" id="{0ED8F216-BDDA-4005-82A1-40BE8ABFF500}"/>
                </a:ext>
              </a:extLst>
            </p:cNvPr>
            <p:cNvSpPr txBox="1"/>
            <p:nvPr/>
          </p:nvSpPr>
          <p:spPr>
            <a:xfrm rot="10800000">
              <a:off x="1121452" y="1959873"/>
              <a:ext cx="138001" cy="313844"/>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lang="en-GB" sz="1000" b="1" kern="0" dirty="0">
                  <a:solidFill>
                    <a:srgbClr val="B5A300"/>
                  </a:solidFill>
                </a:rPr>
                <a:t>C</a:t>
              </a:r>
              <a:endParaRPr kumimoji="0" lang="en-GB" sz="1000" b="1" i="0" u="none" strike="noStrike" kern="0" cap="none" spc="0" normalizeH="0" baseline="0" noProof="0" dirty="0">
                <a:ln>
                  <a:noFill/>
                </a:ln>
                <a:solidFill>
                  <a:srgbClr val="B5A300"/>
                </a:solidFill>
                <a:effectLst/>
                <a:uLnTx/>
                <a:uFillTx/>
                <a:latin typeface="Arial" charset="0"/>
              </a:endParaRPr>
            </a:p>
          </p:txBody>
        </p:sp>
      </p:grpSp>
      <p:grpSp>
        <p:nvGrpSpPr>
          <p:cNvPr id="260" name="Group 259">
            <a:extLst>
              <a:ext uri="{FF2B5EF4-FFF2-40B4-BE49-F238E27FC236}">
                <a16:creationId xmlns:a16="http://schemas.microsoft.com/office/drawing/2014/main" id="{02EE3E2C-7642-46A5-94FF-E67021A1C6C5}"/>
              </a:ext>
            </a:extLst>
          </p:cNvPr>
          <p:cNvGrpSpPr>
            <a:grpSpLocks noChangeAspect="1"/>
          </p:cNvGrpSpPr>
          <p:nvPr/>
        </p:nvGrpSpPr>
        <p:grpSpPr>
          <a:xfrm>
            <a:off x="4479672" y="2409245"/>
            <a:ext cx="548790" cy="593049"/>
            <a:chOff x="1635491" y="981806"/>
            <a:chExt cx="745823" cy="760079"/>
          </a:xfrm>
        </p:grpSpPr>
        <p:grpSp>
          <p:nvGrpSpPr>
            <p:cNvPr id="261" name="Group 260">
              <a:extLst>
                <a:ext uri="{FF2B5EF4-FFF2-40B4-BE49-F238E27FC236}">
                  <a16:creationId xmlns:a16="http://schemas.microsoft.com/office/drawing/2014/main" id="{726959EA-5243-40BE-8A1E-81190B3A64B3}"/>
                </a:ext>
              </a:extLst>
            </p:cNvPr>
            <p:cNvGrpSpPr>
              <a:grpSpLocks noChangeAspect="1"/>
            </p:cNvGrpSpPr>
            <p:nvPr/>
          </p:nvGrpSpPr>
          <p:grpSpPr>
            <a:xfrm>
              <a:off x="1635491" y="981806"/>
              <a:ext cx="745823" cy="680166"/>
              <a:chOff x="8334892" y="4545353"/>
              <a:chExt cx="734078" cy="669455"/>
            </a:xfrm>
          </p:grpSpPr>
          <p:grpSp>
            <p:nvGrpSpPr>
              <p:cNvPr id="265" name="Group 264">
                <a:extLst>
                  <a:ext uri="{FF2B5EF4-FFF2-40B4-BE49-F238E27FC236}">
                    <a16:creationId xmlns:a16="http://schemas.microsoft.com/office/drawing/2014/main" id="{D829DC1E-2910-47A0-95C7-C49B5572D78C}"/>
                  </a:ext>
                </a:extLst>
              </p:cNvPr>
              <p:cNvGrpSpPr/>
              <p:nvPr/>
            </p:nvGrpSpPr>
            <p:grpSpPr>
              <a:xfrm>
                <a:off x="8334892" y="4545353"/>
                <a:ext cx="734078" cy="669455"/>
                <a:chOff x="6716951" y="3185319"/>
                <a:chExt cx="734078" cy="669455"/>
              </a:xfrm>
            </p:grpSpPr>
            <p:sp>
              <p:nvSpPr>
                <p:cNvPr id="269" name="Oval 268">
                  <a:extLst>
                    <a:ext uri="{FF2B5EF4-FFF2-40B4-BE49-F238E27FC236}">
                      <a16:creationId xmlns:a16="http://schemas.microsoft.com/office/drawing/2014/main" id="{0F51099F-C44A-403F-85FC-409DB2EBE522}"/>
                    </a:ext>
                  </a:extLst>
                </p:cNvPr>
                <p:cNvSpPr/>
                <p:nvPr/>
              </p:nvSpPr>
              <p:spPr bwMode="auto">
                <a:xfrm>
                  <a:off x="6716951" y="3185319"/>
                  <a:ext cx="734078" cy="669455"/>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270" name="Freeform 48">
                  <a:extLst>
                    <a:ext uri="{FF2B5EF4-FFF2-40B4-BE49-F238E27FC236}">
                      <a16:creationId xmlns:a16="http://schemas.microsoft.com/office/drawing/2014/main" id="{3A94FE5A-E29B-4AB2-8637-4F82CF9E0C46}"/>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271" name="Freeform 49">
                  <a:extLst>
                    <a:ext uri="{FF2B5EF4-FFF2-40B4-BE49-F238E27FC236}">
                      <a16:creationId xmlns:a16="http://schemas.microsoft.com/office/drawing/2014/main" id="{620E910E-F824-4EFC-BAF8-1C659EAF2F03}"/>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grpSp>
          <p:grpSp>
            <p:nvGrpSpPr>
              <p:cNvPr id="266" name="Group 265">
                <a:extLst>
                  <a:ext uri="{FF2B5EF4-FFF2-40B4-BE49-F238E27FC236}">
                    <a16:creationId xmlns:a16="http://schemas.microsoft.com/office/drawing/2014/main" id="{16A8497B-5E15-4921-969A-F34B28D337FD}"/>
                  </a:ext>
                </a:extLst>
              </p:cNvPr>
              <p:cNvGrpSpPr/>
              <p:nvPr/>
            </p:nvGrpSpPr>
            <p:grpSpPr>
              <a:xfrm>
                <a:off x="8501781" y="4648247"/>
                <a:ext cx="390170" cy="444608"/>
                <a:chOff x="7495557" y="4967822"/>
                <a:chExt cx="637923" cy="703978"/>
              </a:xfrm>
            </p:grpSpPr>
            <p:sp>
              <p:nvSpPr>
                <p:cNvPr id="267" name="Freeform: Shape 48">
                  <a:extLst>
                    <a:ext uri="{FF2B5EF4-FFF2-40B4-BE49-F238E27FC236}">
                      <a16:creationId xmlns:a16="http://schemas.microsoft.com/office/drawing/2014/main" id="{8AA1DB8A-ACE6-4DE5-AF18-062CF60CB5E7}"/>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268" name="Freeform: Shape 83">
                  <a:extLst>
                    <a:ext uri="{FF2B5EF4-FFF2-40B4-BE49-F238E27FC236}">
                      <a16:creationId xmlns:a16="http://schemas.microsoft.com/office/drawing/2014/main" id="{D3CC7BE1-F029-4F91-8972-6184BD9B420F}"/>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262" name="Group 261">
              <a:extLst>
                <a:ext uri="{FF2B5EF4-FFF2-40B4-BE49-F238E27FC236}">
                  <a16:creationId xmlns:a16="http://schemas.microsoft.com/office/drawing/2014/main" id="{A46E9335-CF84-46BA-AEA8-A18B19338DDD}"/>
                </a:ext>
              </a:extLst>
            </p:cNvPr>
            <p:cNvGrpSpPr/>
            <p:nvPr/>
          </p:nvGrpSpPr>
          <p:grpSpPr>
            <a:xfrm>
              <a:off x="1861463" y="1419639"/>
              <a:ext cx="239492" cy="322246"/>
              <a:chOff x="2854956" y="1204698"/>
              <a:chExt cx="239492" cy="322246"/>
            </a:xfrm>
          </p:grpSpPr>
          <p:sp>
            <p:nvSpPr>
              <p:cNvPr id="263" name="Oval 262">
                <a:extLst>
                  <a:ext uri="{FF2B5EF4-FFF2-40B4-BE49-F238E27FC236}">
                    <a16:creationId xmlns:a16="http://schemas.microsoft.com/office/drawing/2014/main" id="{6D0D5642-EAC6-4EA6-8359-F3EA1ABF6284}"/>
                  </a:ext>
                </a:extLst>
              </p:cNvPr>
              <p:cNvSpPr/>
              <p:nvPr/>
            </p:nvSpPr>
            <p:spPr bwMode="auto">
              <a:xfrm>
                <a:off x="2870306" y="1241957"/>
                <a:ext cx="224142" cy="216914"/>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264" name="TextBox 263">
                <a:extLst>
                  <a:ext uri="{FF2B5EF4-FFF2-40B4-BE49-F238E27FC236}">
                    <a16:creationId xmlns:a16="http://schemas.microsoft.com/office/drawing/2014/main" id="{1291C75C-1A7B-4CC6-BC5E-B6B1FC24379D}"/>
                  </a:ext>
                </a:extLst>
              </p:cNvPr>
              <p:cNvSpPr txBox="1"/>
              <p:nvPr/>
            </p:nvSpPr>
            <p:spPr>
              <a:xfrm>
                <a:off x="2854956" y="1204698"/>
                <a:ext cx="138002" cy="322246"/>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B5A300"/>
                    </a:solidFill>
                    <a:effectLst/>
                    <a:uLnTx/>
                    <a:uFillTx/>
                    <a:latin typeface="Arial" charset="0"/>
                  </a:rPr>
                  <a:t>B</a:t>
                </a:r>
              </a:p>
            </p:txBody>
          </p:sp>
        </p:grpSp>
      </p:grpSp>
      <p:grpSp>
        <p:nvGrpSpPr>
          <p:cNvPr id="272" name="Group 271">
            <a:extLst>
              <a:ext uri="{FF2B5EF4-FFF2-40B4-BE49-F238E27FC236}">
                <a16:creationId xmlns:a16="http://schemas.microsoft.com/office/drawing/2014/main" id="{81E29A24-6DBE-4E8E-BBC6-C947AC201620}"/>
              </a:ext>
            </a:extLst>
          </p:cNvPr>
          <p:cNvGrpSpPr>
            <a:grpSpLocks noChangeAspect="1"/>
          </p:cNvGrpSpPr>
          <p:nvPr/>
        </p:nvGrpSpPr>
        <p:grpSpPr>
          <a:xfrm>
            <a:off x="6578765" y="2404920"/>
            <a:ext cx="548790" cy="587839"/>
            <a:chOff x="1635491" y="981806"/>
            <a:chExt cx="745823" cy="753402"/>
          </a:xfrm>
        </p:grpSpPr>
        <p:grpSp>
          <p:nvGrpSpPr>
            <p:cNvPr id="273" name="Group 272">
              <a:extLst>
                <a:ext uri="{FF2B5EF4-FFF2-40B4-BE49-F238E27FC236}">
                  <a16:creationId xmlns:a16="http://schemas.microsoft.com/office/drawing/2014/main" id="{B218FCFF-FA93-4603-A610-A3983F0F2D8D}"/>
                </a:ext>
              </a:extLst>
            </p:cNvPr>
            <p:cNvGrpSpPr>
              <a:grpSpLocks noChangeAspect="1"/>
            </p:cNvGrpSpPr>
            <p:nvPr/>
          </p:nvGrpSpPr>
          <p:grpSpPr>
            <a:xfrm>
              <a:off x="1635491" y="981806"/>
              <a:ext cx="745823" cy="680166"/>
              <a:chOff x="8334892" y="4545353"/>
              <a:chExt cx="734078" cy="669455"/>
            </a:xfrm>
          </p:grpSpPr>
          <p:grpSp>
            <p:nvGrpSpPr>
              <p:cNvPr id="277" name="Group 276">
                <a:extLst>
                  <a:ext uri="{FF2B5EF4-FFF2-40B4-BE49-F238E27FC236}">
                    <a16:creationId xmlns:a16="http://schemas.microsoft.com/office/drawing/2014/main" id="{ACFAA29F-62D0-44BC-9954-6BD90B838CEB}"/>
                  </a:ext>
                </a:extLst>
              </p:cNvPr>
              <p:cNvGrpSpPr/>
              <p:nvPr/>
            </p:nvGrpSpPr>
            <p:grpSpPr>
              <a:xfrm>
                <a:off x="8334892" y="4545353"/>
                <a:ext cx="734078" cy="669455"/>
                <a:chOff x="6716951" y="3185319"/>
                <a:chExt cx="734078" cy="669455"/>
              </a:xfrm>
            </p:grpSpPr>
            <p:sp>
              <p:nvSpPr>
                <p:cNvPr id="281" name="Oval 280">
                  <a:extLst>
                    <a:ext uri="{FF2B5EF4-FFF2-40B4-BE49-F238E27FC236}">
                      <a16:creationId xmlns:a16="http://schemas.microsoft.com/office/drawing/2014/main" id="{CE405B87-93B8-46CB-83D3-452BB306C289}"/>
                    </a:ext>
                  </a:extLst>
                </p:cNvPr>
                <p:cNvSpPr/>
                <p:nvPr/>
              </p:nvSpPr>
              <p:spPr bwMode="auto">
                <a:xfrm>
                  <a:off x="6716951" y="3185319"/>
                  <a:ext cx="734078" cy="669455"/>
                </a:xfrm>
                <a:prstGeom prst="ellipse">
                  <a:avLst/>
                </a:prstGeom>
                <a:solidFill>
                  <a:sysClr val="window" lastClr="FFFFFF"/>
                </a:solidFill>
                <a:ln w="28575" cap="flat" cmpd="sng" algn="ctr">
                  <a:solidFill>
                    <a:srgbClr val="549E39"/>
                  </a:solidFill>
                  <a:prstDash val="solid"/>
                  <a:round/>
                  <a:headEnd type="none" w="med" len="med"/>
                  <a:tailEnd type="none" w="med" len="med"/>
                </a:ln>
                <a:effectLst/>
              </p:spPr>
              <p:txBody>
                <a:bodyPr vert="horz" wrap="square" lIns="33016" tIns="0" rIns="33016" bIns="0" numCol="1" rtlCol="0" anchor="t" anchorCtr="0" compatLnSpc="1">
                  <a:prstTxWarp prst="textNoShape">
                    <a:avLst/>
                  </a:prstTxWarp>
                  <a:spAutoFit/>
                </a:bodyPr>
                <a:lstStyle/>
                <a:p>
                  <a:pPr marL="0" marR="0" lvl="0" indent="0" algn="ctr" defTabSz="838596"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282" name="Freeform 48">
                  <a:extLst>
                    <a:ext uri="{FF2B5EF4-FFF2-40B4-BE49-F238E27FC236}">
                      <a16:creationId xmlns:a16="http://schemas.microsoft.com/office/drawing/2014/main" id="{A7E011F8-940E-4794-8CE7-F2F0DFAB36AC}"/>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sp>
              <p:nvSpPr>
                <p:cNvPr id="283" name="Freeform 49">
                  <a:extLst>
                    <a:ext uri="{FF2B5EF4-FFF2-40B4-BE49-F238E27FC236}">
                      <a16:creationId xmlns:a16="http://schemas.microsoft.com/office/drawing/2014/main" id="{EA2E53CF-7C06-4452-B6F0-8277917891F7}"/>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60" tIns="41930" rIns="83860" bIns="41930" numCol="1"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568" b="0" i="0" u="none" strike="noStrike" kern="0" cap="none" spc="0" normalizeH="0" baseline="0" noProof="0" dirty="0">
                    <a:ln>
                      <a:noFill/>
                    </a:ln>
                    <a:solidFill>
                      <a:prstClr val="black"/>
                    </a:solidFill>
                    <a:effectLst/>
                    <a:uLnTx/>
                    <a:uFillTx/>
                    <a:latin typeface="Arial" charset="0"/>
                  </a:endParaRPr>
                </a:p>
              </p:txBody>
            </p:sp>
          </p:grpSp>
          <p:grpSp>
            <p:nvGrpSpPr>
              <p:cNvPr id="278" name="Group 277">
                <a:extLst>
                  <a:ext uri="{FF2B5EF4-FFF2-40B4-BE49-F238E27FC236}">
                    <a16:creationId xmlns:a16="http://schemas.microsoft.com/office/drawing/2014/main" id="{70083DDE-C3A0-452C-97BC-7BB7B8CC843C}"/>
                  </a:ext>
                </a:extLst>
              </p:cNvPr>
              <p:cNvGrpSpPr/>
              <p:nvPr/>
            </p:nvGrpSpPr>
            <p:grpSpPr>
              <a:xfrm>
                <a:off x="8501781" y="4648247"/>
                <a:ext cx="390170" cy="444608"/>
                <a:chOff x="7495557" y="4967822"/>
                <a:chExt cx="637923" cy="703978"/>
              </a:xfrm>
            </p:grpSpPr>
            <p:sp>
              <p:nvSpPr>
                <p:cNvPr id="279" name="Freeform: Shape 48">
                  <a:extLst>
                    <a:ext uri="{FF2B5EF4-FFF2-40B4-BE49-F238E27FC236}">
                      <a16:creationId xmlns:a16="http://schemas.microsoft.com/office/drawing/2014/main" id="{265DEF39-9590-4C7F-A5E5-F2531A5B3939}"/>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280" name="Freeform: Shape 83">
                  <a:extLst>
                    <a:ext uri="{FF2B5EF4-FFF2-40B4-BE49-F238E27FC236}">
                      <a16:creationId xmlns:a16="http://schemas.microsoft.com/office/drawing/2014/main" id="{1B286FCA-EC42-40B5-A84B-0D0CE843D0B6}"/>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8AB833"/>
                </a:solidFill>
                <a:ln cap="flat">
                  <a:noFill/>
                  <a:prstDash val="solid"/>
                </a:ln>
              </p:spPr>
              <p:txBody>
                <a:bodyPr vert="horz" wrap="none" lIns="82540" tIns="41270" rIns="82540" bIns="41270" anchor="ctr" anchorCtr="1" compatLnSpc="0"/>
                <a:lstStyle/>
                <a:p>
                  <a:pPr marL="0" marR="0" lvl="0" indent="0" defTabSz="838596" eaLnBrk="0" fontAlgn="base" latinLnBrk="0" hangingPunct="0">
                    <a:lnSpc>
                      <a:spcPct val="100000"/>
                    </a:lnSpc>
                    <a:spcBef>
                      <a:spcPts val="0"/>
                    </a:spcBef>
                    <a:spcAft>
                      <a:spcPts val="0"/>
                    </a:spcAft>
                    <a:buClrTx/>
                    <a:buSzTx/>
                    <a:buFontTx/>
                    <a:buNone/>
                    <a:tabLst/>
                    <a:defRPr/>
                  </a:pPr>
                  <a:endParaRPr kumimoji="0" lang="x-none" sz="1651"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274" name="Group 273">
              <a:extLst>
                <a:ext uri="{FF2B5EF4-FFF2-40B4-BE49-F238E27FC236}">
                  <a16:creationId xmlns:a16="http://schemas.microsoft.com/office/drawing/2014/main" id="{C3C57367-E616-4F27-A6C3-56248403FBEA}"/>
                </a:ext>
              </a:extLst>
            </p:cNvPr>
            <p:cNvGrpSpPr/>
            <p:nvPr/>
          </p:nvGrpSpPr>
          <p:grpSpPr>
            <a:xfrm>
              <a:off x="1861463" y="1419639"/>
              <a:ext cx="239492" cy="315569"/>
              <a:chOff x="2854956" y="1204698"/>
              <a:chExt cx="239492" cy="315569"/>
            </a:xfrm>
          </p:grpSpPr>
          <p:sp>
            <p:nvSpPr>
              <p:cNvPr id="275" name="Oval 274">
                <a:extLst>
                  <a:ext uri="{FF2B5EF4-FFF2-40B4-BE49-F238E27FC236}">
                    <a16:creationId xmlns:a16="http://schemas.microsoft.com/office/drawing/2014/main" id="{56DE8015-644C-4A1E-9CDC-A93FDDFA3852}"/>
                  </a:ext>
                </a:extLst>
              </p:cNvPr>
              <p:cNvSpPr/>
              <p:nvPr/>
            </p:nvSpPr>
            <p:spPr bwMode="auto">
              <a:xfrm>
                <a:off x="2870306" y="1241957"/>
                <a:ext cx="224142" cy="216914"/>
              </a:xfrm>
              <a:prstGeom prst="ellipse">
                <a:avLst/>
              </a:prstGeom>
              <a:solidFill>
                <a:sysClr val="window" lastClr="FFFFFF"/>
              </a:solidFill>
              <a:ln w="19050" cap="flat" cmpd="sng" algn="ctr">
                <a:solidFill>
                  <a:srgbClr val="8AB833"/>
                </a:solidFill>
                <a:prstDash val="solid"/>
                <a:round/>
                <a:headEnd type="none" w="med" len="med"/>
                <a:tailEnd type="none" w="med" len="med"/>
              </a:ln>
              <a:effectLst/>
            </p:spPr>
            <p:txBody>
              <a:bodyPr vert="horz" wrap="square" lIns="83860" tIns="41930" rIns="83860" bIns="41930" numCol="1" rtlCol="0" anchor="t" anchorCtr="0" compatLnSpc="1">
                <a:prstTxWarp prst="textNoShape">
                  <a:avLst/>
                </a:prstTxWarp>
              </a:bodyPr>
              <a:lstStyle/>
              <a:p>
                <a:pPr marL="0" marR="0" lvl="0" indent="0" defTabSz="838596"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dirty="0">
                  <a:ln>
                    <a:noFill/>
                  </a:ln>
                  <a:solidFill>
                    <a:srgbClr val="B5A300"/>
                  </a:solidFill>
                  <a:effectLst/>
                  <a:uLnTx/>
                  <a:uFillTx/>
                  <a:latin typeface="Arial" charset="0"/>
                </a:endParaRPr>
              </a:p>
            </p:txBody>
          </p:sp>
          <p:sp>
            <p:nvSpPr>
              <p:cNvPr id="276" name="TextBox 275">
                <a:extLst>
                  <a:ext uri="{FF2B5EF4-FFF2-40B4-BE49-F238E27FC236}">
                    <a16:creationId xmlns:a16="http://schemas.microsoft.com/office/drawing/2014/main" id="{A45767B4-8976-4035-8DC2-975624948B2C}"/>
                  </a:ext>
                </a:extLst>
              </p:cNvPr>
              <p:cNvSpPr txBox="1"/>
              <p:nvPr/>
            </p:nvSpPr>
            <p:spPr>
              <a:xfrm>
                <a:off x="2854956" y="1204698"/>
                <a:ext cx="138003" cy="315569"/>
              </a:xfrm>
              <a:prstGeom prst="rect">
                <a:avLst/>
              </a:prstGeom>
              <a:noFill/>
              <a:ln>
                <a:noFill/>
              </a:ln>
            </p:spPr>
            <p:txBody>
              <a:bodyPr wrap="square" rtlCol="0">
                <a:spAutoFit/>
              </a:bodyPr>
              <a:lstStyle/>
              <a:p>
                <a:pPr marL="0" marR="0" lvl="0" indent="0" defTabSz="838596" eaLnBrk="0" fontAlgn="base" latinLnBrk="0" hangingPunct="0">
                  <a:lnSpc>
                    <a:spcPct val="100000"/>
                  </a:lnSpc>
                  <a:spcBef>
                    <a:spcPct val="0"/>
                  </a:spcBef>
                  <a:spcAft>
                    <a:spcPct val="0"/>
                  </a:spcAft>
                  <a:buClrTx/>
                  <a:buSzTx/>
                  <a:buFontTx/>
                  <a:buNone/>
                  <a:tabLst/>
                  <a:defRPr/>
                </a:pPr>
                <a:r>
                  <a:rPr lang="en-GB" sz="1000" b="1" kern="0" dirty="0">
                    <a:solidFill>
                      <a:srgbClr val="B5A300"/>
                    </a:solidFill>
                  </a:rPr>
                  <a:t>A</a:t>
                </a:r>
                <a:endParaRPr kumimoji="0" lang="en-GB" sz="1000" b="1" i="0" u="none" strike="noStrike" kern="0" cap="none" spc="0" normalizeH="0" baseline="0" noProof="0" dirty="0">
                  <a:ln>
                    <a:noFill/>
                  </a:ln>
                  <a:solidFill>
                    <a:srgbClr val="B5A300"/>
                  </a:solidFill>
                  <a:effectLst/>
                  <a:uLnTx/>
                  <a:uFillTx/>
                  <a:latin typeface="Arial" charset="0"/>
                </a:endParaRPr>
              </a:p>
            </p:txBody>
          </p:sp>
        </p:grpSp>
      </p:grpSp>
    </p:spTree>
    <p:extLst>
      <p:ext uri="{BB962C8B-B14F-4D97-AF65-F5344CB8AC3E}">
        <p14:creationId xmlns:p14="http://schemas.microsoft.com/office/powerpoint/2010/main" val="181219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77418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6" imgW="470" imgH="469" progId="TCLayout.ActiveDocument.1">
                  <p:embed/>
                </p:oleObj>
              </mc:Choice>
              <mc:Fallback>
                <p:oleObj name="think-cell Slide" r:id="rId6" imgW="470" imgH="469"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US" sz="1800" b="1" u="none" strike="noStrike" cap="none" normalizeH="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 name="Text Placeholder 2">
            <a:extLst>
              <a:ext uri="{FF2B5EF4-FFF2-40B4-BE49-F238E27FC236}">
                <a16:creationId xmlns:a16="http://schemas.microsoft.com/office/drawing/2014/main" id="{716703D1-D3FD-4B9A-961F-E8F7755C68CE}"/>
              </a:ext>
            </a:extLst>
          </p:cNvPr>
          <p:cNvSpPr>
            <a:spLocks noGrp="1"/>
          </p:cNvSpPr>
          <p:nvPr>
            <p:ph type="body" sz="quarter" idx="14"/>
          </p:nvPr>
        </p:nvSpPr>
        <p:spPr>
          <a:xfrm>
            <a:off x="1835385" y="1237497"/>
            <a:ext cx="7130579" cy="4116385"/>
          </a:xfrm>
        </p:spPr>
        <p:txBody>
          <a:bodyPr/>
          <a:lstStyle/>
          <a:p>
            <a:pPr marL="342900" indent="-342900">
              <a:buFont typeface="+mj-lt"/>
              <a:buAutoNum type="arabicPeriod"/>
            </a:pPr>
            <a:r>
              <a:rPr lang="en-US" sz="2200" b="0" dirty="0"/>
              <a:t>Admin notices</a:t>
            </a:r>
          </a:p>
          <a:p>
            <a:pPr marL="342900" indent="-342900">
              <a:buFont typeface="+mj-lt"/>
              <a:buAutoNum type="arabicPeriod"/>
            </a:pPr>
            <a:r>
              <a:rPr lang="en-US" sz="2200" b="0" dirty="0"/>
              <a:t>Recap: ECB announcement – T2 delay and Swift considerations</a:t>
            </a:r>
          </a:p>
          <a:p>
            <a:pPr marL="342900" indent="-342900">
              <a:buFont typeface="+mj-lt"/>
              <a:buAutoNum type="arabicPeriod"/>
            </a:pPr>
            <a:r>
              <a:rPr lang="en-US" sz="2200" b="0" dirty="0"/>
              <a:t>XML namespace prefix</a:t>
            </a:r>
          </a:p>
          <a:p>
            <a:pPr marL="342900" indent="-342900">
              <a:buFont typeface="+mj-lt"/>
              <a:buAutoNum type="arabicPeriod"/>
            </a:pPr>
            <a:r>
              <a:rPr lang="en-US" sz="2200" b="0" dirty="0"/>
              <a:t>Payment Initiation API</a:t>
            </a:r>
          </a:p>
          <a:p>
            <a:pPr marL="342900" indent="-342900">
              <a:buFont typeface="+mj-lt"/>
              <a:buAutoNum type="arabicPeriod"/>
            </a:pPr>
            <a:r>
              <a:rPr lang="en-US" sz="2200" b="0" dirty="0"/>
              <a:t>SWIFT Go</a:t>
            </a:r>
          </a:p>
          <a:p>
            <a:pPr marL="342900" indent="-342900">
              <a:buFont typeface="+mj-lt"/>
              <a:buAutoNum type="arabicPeriod"/>
            </a:pPr>
            <a:r>
              <a:rPr lang="en-US" sz="2200" b="0" dirty="0"/>
              <a:t>Payment Pre-validation</a:t>
            </a:r>
          </a:p>
          <a:p>
            <a:pPr marL="342900" indent="-342900">
              <a:buFont typeface="+mj-lt"/>
              <a:buAutoNum type="arabicPeriod"/>
            </a:pPr>
            <a:r>
              <a:rPr lang="en-US" sz="2200" b="0" dirty="0"/>
              <a:t>Close</a:t>
            </a:r>
          </a:p>
          <a:p>
            <a:pPr marL="342900" indent="-342900">
              <a:buFont typeface="+mj-lt"/>
              <a:buAutoNum type="arabicPeriod"/>
            </a:pPr>
            <a:endParaRPr lang="en-US" sz="2200" b="0" dirty="0">
              <a:solidFill>
                <a:srgbClr val="766C62"/>
              </a:solidFill>
            </a:endParaRPr>
          </a:p>
          <a:p>
            <a:endParaRPr lang="en-GB" sz="2200" dirty="0"/>
          </a:p>
        </p:txBody>
      </p:sp>
      <p:sp>
        <p:nvSpPr>
          <p:cNvPr id="2" name="Footer Placeholder 1"/>
          <p:cNvSpPr>
            <a:spLocks noGrp="1"/>
          </p:cNvSpPr>
          <p:nvPr>
            <p:ph type="ftr" sz="quarter" idx="18"/>
          </p:nvPr>
        </p:nvSpPr>
        <p:spPr/>
        <p:txBody>
          <a:bodyPr/>
          <a:lstStyle/>
          <a:p>
            <a:r>
              <a:rPr lang="en-US" dirty="0"/>
              <a:t>Global webinar for third-party providers</a:t>
            </a:r>
            <a:endParaRPr lang="en-GB" dirty="0"/>
          </a:p>
        </p:txBody>
      </p:sp>
      <p:sp>
        <p:nvSpPr>
          <p:cNvPr id="9" name="Text Placeholder 8">
            <a:extLst>
              <a:ext uri="{FF2B5EF4-FFF2-40B4-BE49-F238E27FC236}">
                <a16:creationId xmlns:a16="http://schemas.microsoft.com/office/drawing/2014/main" id="{A5AD0A19-410E-4DA9-94C8-F54972DE7E7D}"/>
              </a:ext>
            </a:extLst>
          </p:cNvPr>
          <p:cNvSpPr>
            <a:spLocks noGrp="1"/>
          </p:cNvSpPr>
          <p:nvPr>
            <p:ph type="body" sz="quarter" idx="13"/>
          </p:nvPr>
        </p:nvSpPr>
        <p:spPr>
          <a:xfrm>
            <a:off x="1852889" y="518195"/>
            <a:ext cx="7877391" cy="718968"/>
          </a:xfrm>
        </p:spPr>
        <p:txBody>
          <a:bodyPr/>
          <a:lstStyle/>
          <a:p>
            <a:r>
              <a:rPr lang="en-GB" sz="2400" dirty="0"/>
              <a:t>Agenda</a:t>
            </a:r>
          </a:p>
        </p:txBody>
      </p:sp>
    </p:spTree>
    <p:extLst>
      <p:ext uri="{BB962C8B-B14F-4D97-AF65-F5344CB8AC3E}">
        <p14:creationId xmlns:p14="http://schemas.microsoft.com/office/powerpoint/2010/main" val="268188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2481" dirty="0"/>
              <a:t>Request to Pay API</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pSp>
        <p:nvGrpSpPr>
          <p:cNvPr id="106" name="Group 105">
            <a:extLst>
              <a:ext uri="{FF2B5EF4-FFF2-40B4-BE49-F238E27FC236}">
                <a16:creationId xmlns:a16="http://schemas.microsoft.com/office/drawing/2014/main" id="{B0F5D33A-51C1-4B7D-AFFE-B158418F504B}"/>
              </a:ext>
            </a:extLst>
          </p:cNvPr>
          <p:cNvGrpSpPr/>
          <p:nvPr/>
        </p:nvGrpSpPr>
        <p:grpSpPr>
          <a:xfrm>
            <a:off x="2649625" y="3838913"/>
            <a:ext cx="2488221" cy="646805"/>
            <a:chOff x="0" y="0"/>
            <a:chExt cx="7200900" cy="730080"/>
          </a:xfrm>
          <a:solidFill>
            <a:srgbClr val="EEECE1">
              <a:lumMod val="90000"/>
            </a:srgbClr>
          </a:solidFill>
        </p:grpSpPr>
        <p:sp>
          <p:nvSpPr>
            <p:cNvPr id="107" name="Rectangle: Rounded Corners 106">
              <a:extLst>
                <a:ext uri="{FF2B5EF4-FFF2-40B4-BE49-F238E27FC236}">
                  <a16:creationId xmlns:a16="http://schemas.microsoft.com/office/drawing/2014/main" id="{8148BD23-067E-4787-AFF2-2A9F911A6621}"/>
                </a:ext>
              </a:extLst>
            </p:cNvPr>
            <p:cNvSpPr/>
            <p:nvPr/>
          </p:nvSpPr>
          <p:spPr>
            <a:xfrm>
              <a:off x="0" y="0"/>
              <a:ext cx="7200900" cy="730080"/>
            </a:xfrm>
            <a:prstGeom prst="roundRect">
              <a:avLst/>
            </a:prstGeom>
            <a:grpFill/>
            <a:ln w="25400" cap="flat" cmpd="sng" algn="ctr">
              <a:solidFill>
                <a:sysClr val="window" lastClr="FFFFFF">
                  <a:hueOff val="0"/>
                  <a:satOff val="0"/>
                  <a:lumOff val="0"/>
                  <a:alphaOff val="0"/>
                </a:sysClr>
              </a:solidFill>
              <a:prstDash val="solid"/>
            </a:ln>
            <a:effectLst/>
          </p:spPr>
        </p:sp>
        <p:sp>
          <p:nvSpPr>
            <p:cNvPr id="108" name="Rectangle: Rounded Corners 4">
              <a:extLst>
                <a:ext uri="{FF2B5EF4-FFF2-40B4-BE49-F238E27FC236}">
                  <a16:creationId xmlns:a16="http://schemas.microsoft.com/office/drawing/2014/main" id="{C2AB1DC8-0305-41D5-916E-02BD7493818C}"/>
                </a:ext>
              </a:extLst>
            </p:cNvPr>
            <p:cNvSpPr txBox="1"/>
            <p:nvPr/>
          </p:nvSpPr>
          <p:spPr>
            <a:xfrm>
              <a:off x="35640" y="35640"/>
              <a:ext cx="7129620" cy="658800"/>
            </a:xfrm>
            <a:prstGeom prst="rect">
              <a:avLst/>
            </a:prstGeom>
            <a:grpFill/>
            <a:ln>
              <a:noFill/>
            </a:ln>
            <a:effectLst/>
          </p:spPr>
          <p:txBody>
            <a:bodyPr spcFirstLastPara="0" vert="horz" wrap="square" lIns="60758" tIns="60758" rIns="60758" bIns="60758" numCol="1" spcCol="1270" anchor="ctr" anchorCtr="0">
              <a:noAutofit/>
            </a:bodyPr>
            <a:lstStyle/>
            <a:p>
              <a:pPr algn="ctr" defTabSz="708809" eaLnBrk="1" fontAlgn="auto" hangingPunct="1">
                <a:lnSpc>
                  <a:spcPct val="90000"/>
                </a:lnSpc>
                <a:spcAft>
                  <a:spcPct val="35000"/>
                </a:spcAft>
                <a:defRPr/>
              </a:pPr>
              <a:r>
                <a:rPr lang="en-GB" sz="1595" kern="0">
                  <a:solidFill>
                    <a:prstClr val="white"/>
                  </a:solidFill>
                  <a:latin typeface="Arial"/>
                </a:rPr>
                <a:t>Transaction Manager</a:t>
              </a:r>
            </a:p>
          </p:txBody>
        </p:sp>
      </p:grpSp>
      <p:cxnSp>
        <p:nvCxnSpPr>
          <p:cNvPr id="109" name="Straight Arrow Connector 108">
            <a:extLst>
              <a:ext uri="{FF2B5EF4-FFF2-40B4-BE49-F238E27FC236}">
                <a16:creationId xmlns:a16="http://schemas.microsoft.com/office/drawing/2014/main" id="{94ABD38B-1C2E-46D0-AA90-B4DD36264185}"/>
              </a:ext>
            </a:extLst>
          </p:cNvPr>
          <p:cNvCxnSpPr/>
          <p:nvPr/>
        </p:nvCxnSpPr>
        <p:spPr bwMode="auto">
          <a:xfrm>
            <a:off x="3934448" y="3134922"/>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cxnSp>
        <p:nvCxnSpPr>
          <p:cNvPr id="110" name="Straight Arrow Connector 109">
            <a:extLst>
              <a:ext uri="{FF2B5EF4-FFF2-40B4-BE49-F238E27FC236}">
                <a16:creationId xmlns:a16="http://schemas.microsoft.com/office/drawing/2014/main" id="{C46351D9-2DA7-4DC4-A070-6B1CED2CF242}"/>
              </a:ext>
            </a:extLst>
          </p:cNvPr>
          <p:cNvCxnSpPr/>
          <p:nvPr/>
        </p:nvCxnSpPr>
        <p:spPr bwMode="auto">
          <a:xfrm>
            <a:off x="4749809" y="3113153"/>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sp>
        <p:nvSpPr>
          <p:cNvPr id="111" name="TextBox 110">
            <a:extLst>
              <a:ext uri="{FF2B5EF4-FFF2-40B4-BE49-F238E27FC236}">
                <a16:creationId xmlns:a16="http://schemas.microsoft.com/office/drawing/2014/main" id="{CF2C368F-298B-4A44-A1E7-D68F71508A8E}"/>
              </a:ext>
            </a:extLst>
          </p:cNvPr>
          <p:cNvSpPr txBox="1"/>
          <p:nvPr/>
        </p:nvSpPr>
        <p:spPr>
          <a:xfrm>
            <a:off x="4550518" y="2076678"/>
            <a:ext cx="620683"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Creditor </a:t>
            </a:r>
          </a:p>
          <a:p>
            <a:pPr defTabSz="809854" eaLnBrk="1" fontAlgn="auto" hangingPunct="1">
              <a:spcBef>
                <a:spcPts val="0"/>
              </a:spcBef>
              <a:spcAft>
                <a:spcPts val="0"/>
              </a:spcAft>
              <a:defRPr/>
            </a:pPr>
            <a:r>
              <a:rPr lang="de-DE" sz="886">
                <a:latin typeface="Arial"/>
              </a:rPr>
              <a:t>Agent</a:t>
            </a:r>
          </a:p>
        </p:txBody>
      </p:sp>
      <p:sp>
        <p:nvSpPr>
          <p:cNvPr id="112" name="TextBox 111">
            <a:extLst>
              <a:ext uri="{FF2B5EF4-FFF2-40B4-BE49-F238E27FC236}">
                <a16:creationId xmlns:a16="http://schemas.microsoft.com/office/drawing/2014/main" id="{C08D3A39-0CB5-4619-982B-3675601ED426}"/>
              </a:ext>
            </a:extLst>
          </p:cNvPr>
          <p:cNvSpPr txBox="1"/>
          <p:nvPr/>
        </p:nvSpPr>
        <p:spPr>
          <a:xfrm>
            <a:off x="3531922" y="2054719"/>
            <a:ext cx="814647"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Intermediary</a:t>
            </a:r>
          </a:p>
          <a:p>
            <a:pPr defTabSz="809854" eaLnBrk="1" fontAlgn="auto" hangingPunct="1">
              <a:spcBef>
                <a:spcPts val="0"/>
              </a:spcBef>
              <a:spcAft>
                <a:spcPts val="0"/>
              </a:spcAft>
              <a:defRPr/>
            </a:pPr>
            <a:r>
              <a:rPr lang="de-DE" sz="886">
                <a:latin typeface="Arial"/>
              </a:rPr>
              <a:t>Agent</a:t>
            </a:r>
          </a:p>
        </p:txBody>
      </p:sp>
      <p:sp>
        <p:nvSpPr>
          <p:cNvPr id="113" name="TextBox 112">
            <a:extLst>
              <a:ext uri="{FF2B5EF4-FFF2-40B4-BE49-F238E27FC236}">
                <a16:creationId xmlns:a16="http://schemas.microsoft.com/office/drawing/2014/main" id="{F4C9D0EB-8E60-47E1-8C65-056E9CA3CC84}"/>
              </a:ext>
            </a:extLst>
          </p:cNvPr>
          <p:cNvSpPr txBox="1"/>
          <p:nvPr/>
        </p:nvSpPr>
        <p:spPr>
          <a:xfrm>
            <a:off x="2818722" y="2067505"/>
            <a:ext cx="556563" cy="36497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Debtor </a:t>
            </a:r>
          </a:p>
          <a:p>
            <a:pPr defTabSz="809854" eaLnBrk="1" fontAlgn="auto" hangingPunct="1">
              <a:spcBef>
                <a:spcPts val="0"/>
              </a:spcBef>
              <a:spcAft>
                <a:spcPts val="0"/>
              </a:spcAft>
              <a:defRPr/>
            </a:pPr>
            <a:r>
              <a:rPr lang="de-DE" sz="886">
                <a:latin typeface="Arial"/>
              </a:rPr>
              <a:t>Agent</a:t>
            </a:r>
          </a:p>
        </p:txBody>
      </p:sp>
      <p:sp>
        <p:nvSpPr>
          <p:cNvPr id="114" name="TextBox 113">
            <a:extLst>
              <a:ext uri="{FF2B5EF4-FFF2-40B4-BE49-F238E27FC236}">
                <a16:creationId xmlns:a16="http://schemas.microsoft.com/office/drawing/2014/main" id="{E8D824DA-4E24-4D4C-8E32-834FFE424DE6}"/>
              </a:ext>
            </a:extLst>
          </p:cNvPr>
          <p:cNvSpPr txBox="1"/>
          <p:nvPr/>
        </p:nvSpPr>
        <p:spPr>
          <a:xfrm>
            <a:off x="5638881" y="2114422"/>
            <a:ext cx="620683" cy="22865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Creditor </a:t>
            </a:r>
          </a:p>
        </p:txBody>
      </p:sp>
      <p:sp>
        <p:nvSpPr>
          <p:cNvPr id="115" name="TextBox 114">
            <a:extLst>
              <a:ext uri="{FF2B5EF4-FFF2-40B4-BE49-F238E27FC236}">
                <a16:creationId xmlns:a16="http://schemas.microsoft.com/office/drawing/2014/main" id="{41868396-B205-4A70-B107-074D34CAB65E}"/>
              </a:ext>
            </a:extLst>
          </p:cNvPr>
          <p:cNvSpPr txBox="1"/>
          <p:nvPr/>
        </p:nvSpPr>
        <p:spPr>
          <a:xfrm>
            <a:off x="1646080" y="2122886"/>
            <a:ext cx="588624" cy="228652"/>
          </a:xfrm>
          <a:prstGeom prst="rect">
            <a:avLst/>
          </a:prstGeom>
          <a:noFill/>
        </p:spPr>
        <p:txBody>
          <a:bodyPr wrap="none" rtlCol="0">
            <a:sp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defTabSz="809854" eaLnBrk="1" fontAlgn="auto" hangingPunct="1">
              <a:spcBef>
                <a:spcPts val="0"/>
              </a:spcBef>
              <a:spcAft>
                <a:spcPts val="0"/>
              </a:spcAft>
              <a:defRPr/>
            </a:pPr>
            <a:r>
              <a:rPr lang="de-DE" sz="886">
                <a:latin typeface="Arial"/>
              </a:rPr>
              <a:t> Debtor </a:t>
            </a:r>
          </a:p>
        </p:txBody>
      </p:sp>
      <p:sp>
        <p:nvSpPr>
          <p:cNvPr id="116" name="Rectangle: Rounded Corners 115">
            <a:extLst>
              <a:ext uri="{FF2B5EF4-FFF2-40B4-BE49-F238E27FC236}">
                <a16:creationId xmlns:a16="http://schemas.microsoft.com/office/drawing/2014/main" id="{CF453510-276F-46CA-937D-9E3E808100FF}"/>
              </a:ext>
            </a:extLst>
          </p:cNvPr>
          <p:cNvSpPr/>
          <p:nvPr/>
        </p:nvSpPr>
        <p:spPr bwMode="auto">
          <a:xfrm>
            <a:off x="2276432" y="2749591"/>
            <a:ext cx="528558" cy="234323"/>
          </a:xfrm>
          <a:prstGeom prst="roundRect">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cxnSp>
        <p:nvCxnSpPr>
          <p:cNvPr id="117" name="Straight Arrow Connector 116">
            <a:extLst>
              <a:ext uri="{FF2B5EF4-FFF2-40B4-BE49-F238E27FC236}">
                <a16:creationId xmlns:a16="http://schemas.microsoft.com/office/drawing/2014/main" id="{973E041E-9E43-4758-BF2C-A2A349D5284D}"/>
              </a:ext>
            </a:extLst>
          </p:cNvPr>
          <p:cNvCxnSpPr/>
          <p:nvPr/>
        </p:nvCxnSpPr>
        <p:spPr bwMode="auto">
          <a:xfrm>
            <a:off x="3125795" y="3113153"/>
            <a:ext cx="0" cy="747213"/>
          </a:xfrm>
          <a:prstGeom prst="straightConnector1">
            <a:avLst/>
          </a:prstGeom>
          <a:solidFill>
            <a:srgbClr val="065C53"/>
          </a:solidFill>
          <a:ln w="12700" cap="flat" cmpd="sng" algn="ctr">
            <a:solidFill>
              <a:srgbClr val="065C53"/>
            </a:solidFill>
            <a:prstDash val="dash"/>
            <a:round/>
            <a:headEnd type="triangle"/>
            <a:tailEnd type="triangle"/>
          </a:ln>
          <a:effectLst/>
        </p:spPr>
      </p:cxnSp>
      <p:sp>
        <p:nvSpPr>
          <p:cNvPr id="118" name="Rectangle: Rounded Corners 117">
            <a:extLst>
              <a:ext uri="{FF2B5EF4-FFF2-40B4-BE49-F238E27FC236}">
                <a16:creationId xmlns:a16="http://schemas.microsoft.com/office/drawing/2014/main" id="{8934CDCE-AB12-4532-B033-F7C580F4110F}"/>
              </a:ext>
            </a:extLst>
          </p:cNvPr>
          <p:cNvSpPr/>
          <p:nvPr/>
        </p:nvSpPr>
        <p:spPr bwMode="auto">
          <a:xfrm>
            <a:off x="5183170" y="2773797"/>
            <a:ext cx="528558" cy="234323"/>
          </a:xfrm>
          <a:prstGeom prst="roundRect">
            <a:avLst/>
          </a:prstGeom>
          <a:solidFill>
            <a:srgbClr val="00B050"/>
          </a:solidFill>
          <a:ln w="12700" cap="flat" cmpd="sng" algn="ctr">
            <a:solidFill>
              <a:srgbClr val="00B050"/>
            </a:solidFill>
            <a:prstDash val="solid"/>
            <a:round/>
            <a:headEnd type="none" w="med" len="med"/>
            <a:tailEnd type="none" w="med" len="med"/>
          </a:ln>
          <a:effectLst/>
        </p:spPr>
        <p:txBody>
          <a:bodyPr vert="horz" wrap="square" lIns="81010" tIns="40505" rIns="81010" bIns="40505" numCol="1" rtlCol="0" anchor="t" anchorCtr="0" compatLnSpc="1">
            <a:prstTxWarp prst="textNoShape">
              <a:avLst/>
            </a:prstTxWarp>
          </a:bodyPr>
          <a:lstStyle/>
          <a:p>
            <a:pPr defTabSz="810067">
              <a:defRPr/>
            </a:pPr>
            <a:endParaRPr lang="en-GB" sz="2126">
              <a:solidFill>
                <a:prstClr val="black"/>
              </a:solidFill>
            </a:endParaRPr>
          </a:p>
        </p:txBody>
      </p:sp>
      <p:cxnSp>
        <p:nvCxnSpPr>
          <p:cNvPr id="119" name="Straight Arrow Connector 118">
            <a:extLst>
              <a:ext uri="{FF2B5EF4-FFF2-40B4-BE49-F238E27FC236}">
                <a16:creationId xmlns:a16="http://schemas.microsoft.com/office/drawing/2014/main" id="{8A0236C1-E3E2-408E-A9D7-37A74A66174B}"/>
              </a:ext>
            </a:extLst>
          </p:cNvPr>
          <p:cNvCxnSpPr>
            <a:cxnSpLocks/>
          </p:cNvCxnSpPr>
          <p:nvPr/>
        </p:nvCxnSpPr>
        <p:spPr bwMode="auto">
          <a:xfrm flipV="1">
            <a:off x="2164934" y="2872097"/>
            <a:ext cx="712927" cy="2070"/>
          </a:xfrm>
          <a:prstGeom prst="straightConnector1">
            <a:avLst/>
          </a:prstGeom>
          <a:noFill/>
          <a:ln w="12700" cap="flat" cmpd="sng" algn="ctr">
            <a:solidFill>
              <a:sysClr val="windowText" lastClr="000000"/>
            </a:solidFill>
            <a:prstDash val="solid"/>
            <a:headEnd type="triangle" w="med" len="med"/>
            <a:tailEnd type="none" w="med" len="med"/>
          </a:ln>
          <a:effectLst/>
        </p:spPr>
      </p:cxnSp>
      <p:cxnSp>
        <p:nvCxnSpPr>
          <p:cNvPr id="120" name="Straight Arrow Connector 119">
            <a:extLst>
              <a:ext uri="{FF2B5EF4-FFF2-40B4-BE49-F238E27FC236}">
                <a16:creationId xmlns:a16="http://schemas.microsoft.com/office/drawing/2014/main" id="{773B087D-AE19-467D-9BF5-380B6883D95F}"/>
              </a:ext>
            </a:extLst>
          </p:cNvPr>
          <p:cNvCxnSpPr>
            <a:cxnSpLocks/>
          </p:cNvCxnSpPr>
          <p:nvPr/>
        </p:nvCxnSpPr>
        <p:spPr bwMode="auto">
          <a:xfrm flipV="1">
            <a:off x="5044331" y="2886076"/>
            <a:ext cx="680786" cy="3882"/>
          </a:xfrm>
          <a:prstGeom prst="straightConnector1">
            <a:avLst/>
          </a:prstGeom>
          <a:noFill/>
          <a:ln w="12700" cap="flat" cmpd="sng" algn="ctr">
            <a:solidFill>
              <a:sysClr val="windowText" lastClr="000000"/>
            </a:solidFill>
            <a:prstDash val="solid"/>
            <a:headEnd type="triangle" w="med" len="med"/>
            <a:tailEnd type="none" w="med" len="med"/>
          </a:ln>
          <a:effectLst/>
        </p:spPr>
      </p:cxnSp>
      <p:grpSp>
        <p:nvGrpSpPr>
          <p:cNvPr id="121" name="Group 120">
            <a:extLst>
              <a:ext uri="{FF2B5EF4-FFF2-40B4-BE49-F238E27FC236}">
                <a16:creationId xmlns:a16="http://schemas.microsoft.com/office/drawing/2014/main" id="{0D29DE53-DE77-4849-8100-E2E1F21EA62E}"/>
              </a:ext>
            </a:extLst>
          </p:cNvPr>
          <p:cNvGrpSpPr/>
          <p:nvPr/>
        </p:nvGrpSpPr>
        <p:grpSpPr>
          <a:xfrm>
            <a:off x="6324718" y="2201197"/>
            <a:ext cx="4476632" cy="1949040"/>
            <a:chOff x="2202100" y="3087320"/>
            <a:chExt cx="5052989" cy="2199975"/>
          </a:xfrm>
        </p:grpSpPr>
        <p:sp>
          <p:nvSpPr>
            <p:cNvPr id="122" name="Freeform: Shape 121">
              <a:extLst>
                <a:ext uri="{FF2B5EF4-FFF2-40B4-BE49-F238E27FC236}">
                  <a16:creationId xmlns:a16="http://schemas.microsoft.com/office/drawing/2014/main" id="{9B36CD5D-1E76-4015-8A91-DB6BA2FB9312}"/>
                </a:ext>
              </a:extLst>
            </p:cNvPr>
            <p:cNvSpPr/>
            <p:nvPr/>
          </p:nvSpPr>
          <p:spPr>
            <a:xfrm>
              <a:off x="2202100" y="3087320"/>
              <a:ext cx="5052989"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E9750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PUT</a:t>
              </a:r>
              <a:r>
                <a:rPr lang="en-GB" sz="1595" dirty="0">
                  <a:solidFill>
                    <a:prstClr val="white"/>
                  </a:solidFill>
                  <a:latin typeface="Arial Nova"/>
                </a:rPr>
                <a:t> /payment-activation-instructions/{</a:t>
              </a:r>
              <a:r>
                <a:rPr lang="en-GB" sz="1595" dirty="0" err="1">
                  <a:solidFill>
                    <a:prstClr val="white"/>
                  </a:solidFill>
                  <a:latin typeface="Arial Nova"/>
                </a:rPr>
                <a:t>uetr</a:t>
              </a:r>
              <a:r>
                <a:rPr lang="en-GB" sz="1595" dirty="0">
                  <a:solidFill>
                    <a:prstClr val="white"/>
                  </a:solidFill>
                  <a:latin typeface="Arial Nova"/>
                </a:rPr>
                <a:t>}:</a:t>
              </a:r>
            </a:p>
          </p:txBody>
        </p:sp>
        <p:sp>
          <p:nvSpPr>
            <p:cNvPr id="123" name="Freeform: Shape 122">
              <a:extLst>
                <a:ext uri="{FF2B5EF4-FFF2-40B4-BE49-F238E27FC236}">
                  <a16:creationId xmlns:a16="http://schemas.microsoft.com/office/drawing/2014/main" id="{EC852BA4-C82D-4E3A-9EBD-665A0F5351D1}"/>
                </a:ext>
              </a:extLst>
            </p:cNvPr>
            <p:cNvSpPr/>
            <p:nvPr/>
          </p:nvSpPr>
          <p:spPr>
            <a:xfrm>
              <a:off x="2202100" y="3636676"/>
              <a:ext cx="5052988"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4472C4"/>
            </a:solidFill>
          </p:spPr>
          <p:style>
            <a:lnRef idx="2">
              <a:schemeClr val="lt1">
                <a:hueOff val="0"/>
                <a:satOff val="0"/>
                <a:lumOff val="0"/>
                <a:alphaOff val="0"/>
              </a:schemeClr>
            </a:lnRef>
            <a:fillRef idx="1">
              <a:scrgbClr r="0" g="0" b="0"/>
            </a:fillRef>
            <a:effectRef idx="0">
              <a:schemeClr val="accent4">
                <a:hueOff val="3266964"/>
                <a:satOff val="-13592"/>
                <a:lumOff val="3203"/>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GET</a:t>
              </a:r>
              <a:r>
                <a:rPr lang="en-GB" sz="1595" dirty="0">
                  <a:solidFill>
                    <a:prstClr val="white"/>
                  </a:solidFill>
                  <a:latin typeface="Arial Nova"/>
                </a:rPr>
                <a:t> /payment-activation-instructions:</a:t>
              </a:r>
            </a:p>
          </p:txBody>
        </p:sp>
        <p:sp>
          <p:nvSpPr>
            <p:cNvPr id="124" name="Freeform: Shape 123">
              <a:extLst>
                <a:ext uri="{FF2B5EF4-FFF2-40B4-BE49-F238E27FC236}">
                  <a16:creationId xmlns:a16="http://schemas.microsoft.com/office/drawing/2014/main" id="{AC2418AE-9CAC-40B0-BA62-D317815F1073}"/>
                </a:ext>
              </a:extLst>
            </p:cNvPr>
            <p:cNvSpPr/>
            <p:nvPr/>
          </p:nvSpPr>
          <p:spPr>
            <a:xfrm>
              <a:off x="2202100" y="4196306"/>
              <a:ext cx="5052989"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4472C4"/>
            </a:solidFill>
          </p:spPr>
          <p:style>
            <a:lnRef idx="2">
              <a:schemeClr val="lt1">
                <a:hueOff val="0"/>
                <a:satOff val="0"/>
                <a:lumOff val="0"/>
                <a:alphaOff val="0"/>
              </a:schemeClr>
            </a:lnRef>
            <a:fillRef idx="1">
              <a:scrgbClr r="0" g="0" b="0"/>
            </a:fillRef>
            <a:effectRef idx="0">
              <a:schemeClr val="accent4">
                <a:hueOff val="6533927"/>
                <a:satOff val="-27185"/>
                <a:lumOff val="6405"/>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GET</a:t>
              </a:r>
              <a:r>
                <a:rPr lang="en-GB" sz="1595" dirty="0">
                  <a:solidFill>
                    <a:prstClr val="white"/>
                  </a:solidFill>
                  <a:latin typeface="Arial Nova"/>
                </a:rPr>
                <a:t> /payment-activation-instructions/{</a:t>
              </a:r>
              <a:r>
                <a:rPr lang="en-GB" sz="1595" dirty="0" err="1">
                  <a:solidFill>
                    <a:prstClr val="white"/>
                  </a:solidFill>
                  <a:latin typeface="Arial Nova"/>
                </a:rPr>
                <a:t>uetr</a:t>
              </a:r>
              <a:r>
                <a:rPr lang="en-GB" sz="1595" dirty="0">
                  <a:solidFill>
                    <a:prstClr val="white"/>
                  </a:solidFill>
                  <a:latin typeface="Arial Nova"/>
                </a:rPr>
                <a:t>}:</a:t>
              </a:r>
            </a:p>
          </p:txBody>
        </p:sp>
        <p:sp>
          <p:nvSpPr>
            <p:cNvPr id="125" name="Freeform: Shape 124">
              <a:extLst>
                <a:ext uri="{FF2B5EF4-FFF2-40B4-BE49-F238E27FC236}">
                  <a16:creationId xmlns:a16="http://schemas.microsoft.com/office/drawing/2014/main" id="{6D2B47DF-45DE-47CE-9046-386BEC0BDFF9}"/>
                </a:ext>
              </a:extLst>
            </p:cNvPr>
            <p:cNvSpPr/>
            <p:nvPr/>
          </p:nvSpPr>
          <p:spPr>
            <a:xfrm>
              <a:off x="2202100" y="4755935"/>
              <a:ext cx="5052989" cy="531360"/>
            </a:xfrm>
            <a:custGeom>
              <a:avLst/>
              <a:gdLst>
                <a:gd name="connsiteX0" fmla="*/ 0 w 5689600"/>
                <a:gd name="connsiteY0" fmla="*/ 88562 h 531360"/>
                <a:gd name="connsiteX1" fmla="*/ 88562 w 5689600"/>
                <a:gd name="connsiteY1" fmla="*/ 0 h 531360"/>
                <a:gd name="connsiteX2" fmla="*/ 5601038 w 5689600"/>
                <a:gd name="connsiteY2" fmla="*/ 0 h 531360"/>
                <a:gd name="connsiteX3" fmla="*/ 5689600 w 5689600"/>
                <a:gd name="connsiteY3" fmla="*/ 88562 h 531360"/>
                <a:gd name="connsiteX4" fmla="*/ 5689600 w 5689600"/>
                <a:gd name="connsiteY4" fmla="*/ 442798 h 531360"/>
                <a:gd name="connsiteX5" fmla="*/ 5601038 w 5689600"/>
                <a:gd name="connsiteY5" fmla="*/ 531360 h 531360"/>
                <a:gd name="connsiteX6" fmla="*/ 88562 w 5689600"/>
                <a:gd name="connsiteY6" fmla="*/ 531360 h 531360"/>
                <a:gd name="connsiteX7" fmla="*/ 0 w 5689600"/>
                <a:gd name="connsiteY7" fmla="*/ 442798 h 531360"/>
                <a:gd name="connsiteX8" fmla="*/ 0 w 56896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531360">
                  <a:moveTo>
                    <a:pt x="0" y="88562"/>
                  </a:moveTo>
                  <a:cubicBezTo>
                    <a:pt x="0" y="39651"/>
                    <a:pt x="39651" y="0"/>
                    <a:pt x="88562" y="0"/>
                  </a:cubicBezTo>
                  <a:lnTo>
                    <a:pt x="5601038" y="0"/>
                  </a:lnTo>
                  <a:cubicBezTo>
                    <a:pt x="5649949" y="0"/>
                    <a:pt x="5689600" y="39651"/>
                    <a:pt x="5689600" y="88562"/>
                  </a:cubicBezTo>
                  <a:lnTo>
                    <a:pt x="5689600" y="442798"/>
                  </a:lnTo>
                  <a:cubicBezTo>
                    <a:pt x="5689600" y="491709"/>
                    <a:pt x="5649949" y="531360"/>
                    <a:pt x="5601038" y="531360"/>
                  </a:cubicBezTo>
                  <a:lnTo>
                    <a:pt x="88562" y="531360"/>
                  </a:lnTo>
                  <a:cubicBezTo>
                    <a:pt x="39651" y="531360"/>
                    <a:pt x="0" y="491709"/>
                    <a:pt x="0" y="442798"/>
                  </a:cubicBezTo>
                  <a:lnTo>
                    <a:pt x="0" y="88562"/>
                  </a:lnTo>
                  <a:close/>
                </a:path>
              </a:pathLst>
            </a:custGeom>
            <a:solidFill>
              <a:srgbClr val="009D77"/>
            </a:solidFill>
          </p:spPr>
          <p:style>
            <a:lnRef idx="2">
              <a:schemeClr val="lt1">
                <a:hueOff val="0"/>
                <a:satOff val="0"/>
                <a:lumOff val="0"/>
                <a:alphaOff val="0"/>
              </a:schemeClr>
            </a:lnRef>
            <a:fillRef idx="1">
              <a:scrgbClr r="0" g="0" b="0"/>
            </a:fillRef>
            <a:effectRef idx="0">
              <a:schemeClr val="accent4">
                <a:hueOff val="9800891"/>
                <a:satOff val="-40777"/>
                <a:lumOff val="9608"/>
                <a:alphaOff val="0"/>
              </a:schemeClr>
            </a:effectRef>
            <a:fontRef idx="minor">
              <a:schemeClr val="lt1"/>
            </a:fontRef>
          </p:style>
          <p:txBody>
            <a:bodyPr spcFirstLastPara="0" vert="horz" wrap="square" lIns="213504" tIns="22980" rIns="213504" bIns="22980" numCol="1" spcCol="1270" anchor="ctr" anchorCtr="0">
              <a:noAutofit/>
            </a:bodyPr>
            <a:lstStyle/>
            <a:p>
              <a:pPr defTabSz="708809" eaLnBrk="1" fontAlgn="auto" hangingPunct="1">
                <a:lnSpc>
                  <a:spcPct val="90000"/>
                </a:lnSpc>
                <a:spcAft>
                  <a:spcPct val="35000"/>
                </a:spcAft>
              </a:pPr>
              <a:r>
                <a:rPr lang="en-GB" sz="1595" b="1" dirty="0">
                  <a:solidFill>
                    <a:prstClr val="white"/>
                  </a:solidFill>
                  <a:latin typeface="Arial Nova"/>
                </a:rPr>
                <a:t>POST</a:t>
              </a:r>
              <a:r>
                <a:rPr lang="en-GB" sz="1595" dirty="0">
                  <a:solidFill>
                    <a:prstClr val="white"/>
                  </a:solidFill>
                  <a:latin typeface="Arial Nova"/>
                </a:rPr>
                <a:t> /payment-instruction-status:</a:t>
              </a:r>
            </a:p>
          </p:txBody>
        </p:sp>
      </p:grpSp>
      <p:grpSp>
        <p:nvGrpSpPr>
          <p:cNvPr id="126" name="Group 125">
            <a:extLst>
              <a:ext uri="{FF2B5EF4-FFF2-40B4-BE49-F238E27FC236}">
                <a16:creationId xmlns:a16="http://schemas.microsoft.com/office/drawing/2014/main" id="{28365AC7-BAD5-4091-B366-5B3383B497B4}"/>
              </a:ext>
            </a:extLst>
          </p:cNvPr>
          <p:cNvGrpSpPr>
            <a:grpSpLocks noChangeAspect="1"/>
          </p:cNvGrpSpPr>
          <p:nvPr/>
        </p:nvGrpSpPr>
        <p:grpSpPr>
          <a:xfrm>
            <a:off x="1656259" y="2622167"/>
            <a:ext cx="504000" cy="504000"/>
            <a:chOff x="8758888" y="3943020"/>
            <a:chExt cx="681031" cy="662650"/>
          </a:xfrm>
        </p:grpSpPr>
        <p:grpSp>
          <p:nvGrpSpPr>
            <p:cNvPr id="127" name="Group 126">
              <a:extLst>
                <a:ext uri="{FF2B5EF4-FFF2-40B4-BE49-F238E27FC236}">
                  <a16:creationId xmlns:a16="http://schemas.microsoft.com/office/drawing/2014/main" id="{49B9E950-5B5C-45B6-BBA6-4EF8964C427A}"/>
                </a:ext>
              </a:extLst>
            </p:cNvPr>
            <p:cNvGrpSpPr/>
            <p:nvPr/>
          </p:nvGrpSpPr>
          <p:grpSpPr>
            <a:xfrm>
              <a:off x="8758888" y="3943020"/>
              <a:ext cx="681031" cy="662650"/>
              <a:chOff x="369620" y="986229"/>
              <a:chExt cx="681031" cy="662650"/>
            </a:xfrm>
          </p:grpSpPr>
          <p:sp>
            <p:nvSpPr>
              <p:cNvPr id="129" name="Oval 128">
                <a:extLst>
                  <a:ext uri="{FF2B5EF4-FFF2-40B4-BE49-F238E27FC236}">
                    <a16:creationId xmlns:a16="http://schemas.microsoft.com/office/drawing/2014/main" id="{B779D622-79E8-4E02-A03E-4B25B4115CD6}"/>
                  </a:ext>
                </a:extLst>
              </p:cNvPr>
              <p:cNvSpPr/>
              <p:nvPr/>
            </p:nvSpPr>
            <p:spPr bwMode="auto">
              <a:xfrm>
                <a:off x="369620" y="986229"/>
                <a:ext cx="681031" cy="662650"/>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30" name="Minus 235">
                <a:extLst>
                  <a:ext uri="{FF2B5EF4-FFF2-40B4-BE49-F238E27FC236}">
                    <a16:creationId xmlns:a16="http://schemas.microsoft.com/office/drawing/2014/main" id="{77EDDB90-0EF6-4BF1-B8B2-53D4A41FAD2C}"/>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31" name="Freeform 48">
                <a:extLst>
                  <a:ext uri="{FF2B5EF4-FFF2-40B4-BE49-F238E27FC236}">
                    <a16:creationId xmlns:a16="http://schemas.microsoft.com/office/drawing/2014/main" id="{40C0A517-7A03-4ADB-A2FD-EBBD9827AB39}"/>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32" name="Freeform 49">
                <a:extLst>
                  <a:ext uri="{FF2B5EF4-FFF2-40B4-BE49-F238E27FC236}">
                    <a16:creationId xmlns:a16="http://schemas.microsoft.com/office/drawing/2014/main" id="{4899E800-558C-4F23-B67B-98DF7F6C4EA2}"/>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33" name="Flowchart: Delay 132">
                <a:extLst>
                  <a:ext uri="{FF2B5EF4-FFF2-40B4-BE49-F238E27FC236}">
                    <a16:creationId xmlns:a16="http://schemas.microsoft.com/office/drawing/2014/main" id="{454FCB97-F62D-4C18-88F2-7482FCF2DC0D}"/>
                  </a:ext>
                </a:extLst>
              </p:cNvPr>
              <p:cNvSpPr/>
              <p:nvPr/>
            </p:nvSpPr>
            <p:spPr bwMode="auto">
              <a:xfrm rot="16200000">
                <a:off x="609962" y="1251959"/>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34" name="Oval 133">
                <a:extLst>
                  <a:ext uri="{FF2B5EF4-FFF2-40B4-BE49-F238E27FC236}">
                    <a16:creationId xmlns:a16="http://schemas.microsoft.com/office/drawing/2014/main" id="{C54A47D9-1F8B-4EC4-B70C-3F6C3AC3B9A7}"/>
                  </a:ext>
                </a:extLst>
              </p:cNvPr>
              <p:cNvSpPr/>
              <p:nvPr/>
            </p:nvSpPr>
            <p:spPr bwMode="auto">
              <a:xfrm>
                <a:off x="634861" y="1147212"/>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28" name="Freeform: Shape 25">
              <a:extLst>
                <a:ext uri="{FF2B5EF4-FFF2-40B4-BE49-F238E27FC236}">
                  <a16:creationId xmlns:a16="http://schemas.microsoft.com/office/drawing/2014/main" id="{9EDD5FCB-A726-4008-A671-B908F75398AC}"/>
                </a:ext>
              </a:extLst>
            </p:cNvPr>
            <p:cNvSpPr/>
            <p:nvPr/>
          </p:nvSpPr>
          <p:spPr>
            <a:xfrm rot="10800000">
              <a:off x="9013683" y="4297974"/>
              <a:ext cx="183570" cy="134181"/>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B90CC1A2-71DB-4065-81CB-D13D7B60A4A9}"/>
              </a:ext>
            </a:extLst>
          </p:cNvPr>
          <p:cNvGrpSpPr>
            <a:grpSpLocks noChangeAspect="1"/>
          </p:cNvGrpSpPr>
          <p:nvPr/>
        </p:nvGrpSpPr>
        <p:grpSpPr>
          <a:xfrm>
            <a:off x="2882953" y="2624348"/>
            <a:ext cx="499638" cy="499638"/>
            <a:chOff x="8334894" y="4545353"/>
            <a:chExt cx="720000" cy="733866"/>
          </a:xfrm>
        </p:grpSpPr>
        <p:grpSp>
          <p:nvGrpSpPr>
            <p:cNvPr id="136" name="Group 135">
              <a:extLst>
                <a:ext uri="{FF2B5EF4-FFF2-40B4-BE49-F238E27FC236}">
                  <a16:creationId xmlns:a16="http://schemas.microsoft.com/office/drawing/2014/main" id="{11101B03-FE7E-425A-823A-A6BC8B98B125}"/>
                </a:ext>
              </a:extLst>
            </p:cNvPr>
            <p:cNvGrpSpPr/>
            <p:nvPr/>
          </p:nvGrpSpPr>
          <p:grpSpPr>
            <a:xfrm>
              <a:off x="8334894" y="4545353"/>
              <a:ext cx="720000" cy="733866"/>
              <a:chOff x="6716953" y="3185319"/>
              <a:chExt cx="720000" cy="733866"/>
            </a:xfrm>
          </p:grpSpPr>
          <p:sp>
            <p:nvSpPr>
              <p:cNvPr id="140" name="Oval 139">
                <a:extLst>
                  <a:ext uri="{FF2B5EF4-FFF2-40B4-BE49-F238E27FC236}">
                    <a16:creationId xmlns:a16="http://schemas.microsoft.com/office/drawing/2014/main" id="{A7A80E10-E8E4-4464-8F21-A1AEF270CB56}"/>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41" name="Freeform 48">
                <a:extLst>
                  <a:ext uri="{FF2B5EF4-FFF2-40B4-BE49-F238E27FC236}">
                    <a16:creationId xmlns:a16="http://schemas.microsoft.com/office/drawing/2014/main" id="{A3262ED0-455B-48A1-BF8D-68183B08EF42}"/>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42" name="Freeform 49">
                <a:extLst>
                  <a:ext uri="{FF2B5EF4-FFF2-40B4-BE49-F238E27FC236}">
                    <a16:creationId xmlns:a16="http://schemas.microsoft.com/office/drawing/2014/main" id="{4EC6A537-9D10-422C-A3F3-6F65B5FF1DEF}"/>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37" name="Group 136">
              <a:extLst>
                <a:ext uri="{FF2B5EF4-FFF2-40B4-BE49-F238E27FC236}">
                  <a16:creationId xmlns:a16="http://schemas.microsoft.com/office/drawing/2014/main" id="{4A82B301-2FAE-410B-9CA3-5E0A2CA573D6}"/>
                </a:ext>
              </a:extLst>
            </p:cNvPr>
            <p:cNvGrpSpPr/>
            <p:nvPr/>
          </p:nvGrpSpPr>
          <p:grpSpPr>
            <a:xfrm>
              <a:off x="8501781" y="4648247"/>
              <a:ext cx="390170" cy="444608"/>
              <a:chOff x="7495557" y="4967822"/>
              <a:chExt cx="637923" cy="703978"/>
            </a:xfrm>
          </p:grpSpPr>
          <p:sp>
            <p:nvSpPr>
              <p:cNvPr id="138" name="Freeform: Shape 48">
                <a:extLst>
                  <a:ext uri="{FF2B5EF4-FFF2-40B4-BE49-F238E27FC236}">
                    <a16:creationId xmlns:a16="http://schemas.microsoft.com/office/drawing/2014/main" id="{88765E15-7D98-4827-B0C3-78C6E1F9F11B}"/>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39" name="Freeform: Shape 83">
                <a:extLst>
                  <a:ext uri="{FF2B5EF4-FFF2-40B4-BE49-F238E27FC236}">
                    <a16:creationId xmlns:a16="http://schemas.microsoft.com/office/drawing/2014/main" id="{F87FA265-C460-463E-9F29-6201C561A8E9}"/>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43" name="Group 142">
            <a:extLst>
              <a:ext uri="{FF2B5EF4-FFF2-40B4-BE49-F238E27FC236}">
                <a16:creationId xmlns:a16="http://schemas.microsoft.com/office/drawing/2014/main" id="{3B6EFFA1-EB57-4523-BB6D-4BE0D0FEB69A}"/>
              </a:ext>
            </a:extLst>
          </p:cNvPr>
          <p:cNvGrpSpPr>
            <a:grpSpLocks noChangeAspect="1"/>
          </p:cNvGrpSpPr>
          <p:nvPr/>
        </p:nvGrpSpPr>
        <p:grpSpPr>
          <a:xfrm>
            <a:off x="3675041" y="2629989"/>
            <a:ext cx="499638" cy="499638"/>
            <a:chOff x="8334894" y="4545353"/>
            <a:chExt cx="720000" cy="733866"/>
          </a:xfrm>
        </p:grpSpPr>
        <p:grpSp>
          <p:nvGrpSpPr>
            <p:cNvPr id="144" name="Group 143">
              <a:extLst>
                <a:ext uri="{FF2B5EF4-FFF2-40B4-BE49-F238E27FC236}">
                  <a16:creationId xmlns:a16="http://schemas.microsoft.com/office/drawing/2014/main" id="{4893FE4A-6C0D-4DB7-9CE1-EF6D36985A1F}"/>
                </a:ext>
              </a:extLst>
            </p:cNvPr>
            <p:cNvGrpSpPr/>
            <p:nvPr/>
          </p:nvGrpSpPr>
          <p:grpSpPr>
            <a:xfrm>
              <a:off x="8334894" y="4545353"/>
              <a:ext cx="720000" cy="733866"/>
              <a:chOff x="6716953" y="3185319"/>
              <a:chExt cx="720000" cy="733866"/>
            </a:xfrm>
          </p:grpSpPr>
          <p:sp>
            <p:nvSpPr>
              <p:cNvPr id="148" name="Oval 147">
                <a:extLst>
                  <a:ext uri="{FF2B5EF4-FFF2-40B4-BE49-F238E27FC236}">
                    <a16:creationId xmlns:a16="http://schemas.microsoft.com/office/drawing/2014/main" id="{C38E556B-F2FF-476F-9C91-F3A684D9F78C}"/>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49" name="Freeform 48">
                <a:extLst>
                  <a:ext uri="{FF2B5EF4-FFF2-40B4-BE49-F238E27FC236}">
                    <a16:creationId xmlns:a16="http://schemas.microsoft.com/office/drawing/2014/main" id="{D78EC577-B86E-4344-BE26-7CC5062CBF92}"/>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50" name="Freeform 49">
                <a:extLst>
                  <a:ext uri="{FF2B5EF4-FFF2-40B4-BE49-F238E27FC236}">
                    <a16:creationId xmlns:a16="http://schemas.microsoft.com/office/drawing/2014/main" id="{CFD73A4F-B38F-473E-B5E2-4E26FC965B98}"/>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45" name="Group 144">
              <a:extLst>
                <a:ext uri="{FF2B5EF4-FFF2-40B4-BE49-F238E27FC236}">
                  <a16:creationId xmlns:a16="http://schemas.microsoft.com/office/drawing/2014/main" id="{5E71D38E-12F1-439A-8516-D4C8E3B7C2D1}"/>
                </a:ext>
              </a:extLst>
            </p:cNvPr>
            <p:cNvGrpSpPr/>
            <p:nvPr/>
          </p:nvGrpSpPr>
          <p:grpSpPr>
            <a:xfrm>
              <a:off x="8501781" y="4648247"/>
              <a:ext cx="390170" cy="444608"/>
              <a:chOff x="7495557" y="4967822"/>
              <a:chExt cx="637923" cy="703978"/>
            </a:xfrm>
          </p:grpSpPr>
          <p:sp>
            <p:nvSpPr>
              <p:cNvPr id="146" name="Freeform: Shape 48">
                <a:extLst>
                  <a:ext uri="{FF2B5EF4-FFF2-40B4-BE49-F238E27FC236}">
                    <a16:creationId xmlns:a16="http://schemas.microsoft.com/office/drawing/2014/main" id="{90B91753-1668-40FE-AA63-7E8164BB83E2}"/>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47" name="Freeform: Shape 83">
                <a:extLst>
                  <a:ext uri="{FF2B5EF4-FFF2-40B4-BE49-F238E27FC236}">
                    <a16:creationId xmlns:a16="http://schemas.microsoft.com/office/drawing/2014/main" id="{96A29023-39E3-4323-BBEF-69B3E8C6E2B1}"/>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51" name="Group 150">
            <a:extLst>
              <a:ext uri="{FF2B5EF4-FFF2-40B4-BE49-F238E27FC236}">
                <a16:creationId xmlns:a16="http://schemas.microsoft.com/office/drawing/2014/main" id="{65ED7527-E425-4034-86BA-6185F0ED0A34}"/>
              </a:ext>
            </a:extLst>
          </p:cNvPr>
          <p:cNvGrpSpPr>
            <a:grpSpLocks noChangeAspect="1"/>
          </p:cNvGrpSpPr>
          <p:nvPr/>
        </p:nvGrpSpPr>
        <p:grpSpPr>
          <a:xfrm>
            <a:off x="4495376" y="2635284"/>
            <a:ext cx="499638" cy="499638"/>
            <a:chOff x="8334894" y="4545353"/>
            <a:chExt cx="720000" cy="733866"/>
          </a:xfrm>
        </p:grpSpPr>
        <p:grpSp>
          <p:nvGrpSpPr>
            <p:cNvPr id="152" name="Group 151">
              <a:extLst>
                <a:ext uri="{FF2B5EF4-FFF2-40B4-BE49-F238E27FC236}">
                  <a16:creationId xmlns:a16="http://schemas.microsoft.com/office/drawing/2014/main" id="{0427C845-4C06-4039-A119-DADDB358465A}"/>
                </a:ext>
              </a:extLst>
            </p:cNvPr>
            <p:cNvGrpSpPr/>
            <p:nvPr/>
          </p:nvGrpSpPr>
          <p:grpSpPr>
            <a:xfrm>
              <a:off x="8334894" y="4545353"/>
              <a:ext cx="720000" cy="733866"/>
              <a:chOff x="6716953" y="3185319"/>
              <a:chExt cx="720000" cy="733866"/>
            </a:xfrm>
          </p:grpSpPr>
          <p:sp>
            <p:nvSpPr>
              <p:cNvPr id="156" name="Oval 155">
                <a:extLst>
                  <a:ext uri="{FF2B5EF4-FFF2-40B4-BE49-F238E27FC236}">
                    <a16:creationId xmlns:a16="http://schemas.microsoft.com/office/drawing/2014/main" id="{EFDFBF90-511A-4722-A538-795C6C9723B0}"/>
                  </a:ext>
                </a:extLst>
              </p:cNvPr>
              <p:cNvSpPr/>
              <p:nvPr/>
            </p:nvSpPr>
            <p:spPr bwMode="auto">
              <a:xfrm>
                <a:off x="6716953" y="3185319"/>
                <a:ext cx="720000" cy="733866"/>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6000" tIns="0" rIns="3600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400" b="0" i="1" u="none" strike="noStrike" kern="0" cap="none" spc="0" normalizeH="0" baseline="0" noProof="0">
                  <a:ln>
                    <a:noFill/>
                  </a:ln>
                  <a:solidFill>
                    <a:prstClr val="white"/>
                  </a:solidFill>
                  <a:effectLst/>
                  <a:uLnTx/>
                  <a:uFillTx/>
                  <a:latin typeface="Arial" charset="0"/>
                </a:endParaRPr>
              </a:p>
            </p:txBody>
          </p:sp>
          <p:sp>
            <p:nvSpPr>
              <p:cNvPr id="157" name="Freeform 48">
                <a:extLst>
                  <a:ext uri="{FF2B5EF4-FFF2-40B4-BE49-F238E27FC236}">
                    <a16:creationId xmlns:a16="http://schemas.microsoft.com/office/drawing/2014/main" id="{982B4410-FC3F-4446-B5A5-ECB998F79A34}"/>
                  </a:ext>
                </a:extLst>
              </p:cNvPr>
              <p:cNvSpPr>
                <a:spLocks/>
              </p:cNvSpPr>
              <p:nvPr/>
            </p:nvSpPr>
            <p:spPr bwMode="auto">
              <a:xfrm>
                <a:off x="7096608" y="3614187"/>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sp>
            <p:nvSpPr>
              <p:cNvPr id="158" name="Freeform 49">
                <a:extLst>
                  <a:ext uri="{FF2B5EF4-FFF2-40B4-BE49-F238E27FC236}">
                    <a16:creationId xmlns:a16="http://schemas.microsoft.com/office/drawing/2014/main" id="{F182643D-9BB5-40D5-BD4E-CF4AEF2E0833}"/>
                  </a:ext>
                </a:extLst>
              </p:cNvPr>
              <p:cNvSpPr>
                <a:spLocks noEditPoints="1"/>
              </p:cNvSpPr>
              <p:nvPr/>
            </p:nvSpPr>
            <p:spPr bwMode="auto">
              <a:xfrm>
                <a:off x="7036558" y="3621693"/>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2800" b="0" i="0" u="none" strike="noStrike" kern="0" cap="none" spc="0" normalizeH="0" baseline="0" noProof="0">
                  <a:ln>
                    <a:noFill/>
                  </a:ln>
                  <a:solidFill>
                    <a:prstClr val="black"/>
                  </a:solidFill>
                  <a:effectLst/>
                  <a:uLnTx/>
                  <a:uFillTx/>
                  <a:latin typeface="Arial" charset="0"/>
                </a:endParaRPr>
              </a:p>
            </p:txBody>
          </p:sp>
        </p:grpSp>
        <p:grpSp>
          <p:nvGrpSpPr>
            <p:cNvPr id="153" name="Group 152">
              <a:extLst>
                <a:ext uri="{FF2B5EF4-FFF2-40B4-BE49-F238E27FC236}">
                  <a16:creationId xmlns:a16="http://schemas.microsoft.com/office/drawing/2014/main" id="{75FB2118-3E02-41E2-926B-0710EAB9D128}"/>
                </a:ext>
              </a:extLst>
            </p:cNvPr>
            <p:cNvGrpSpPr/>
            <p:nvPr/>
          </p:nvGrpSpPr>
          <p:grpSpPr>
            <a:xfrm>
              <a:off x="8501781" y="4648247"/>
              <a:ext cx="390170" cy="444608"/>
              <a:chOff x="7495557" y="4967822"/>
              <a:chExt cx="637923" cy="703978"/>
            </a:xfrm>
          </p:grpSpPr>
          <p:sp>
            <p:nvSpPr>
              <p:cNvPr id="154" name="Freeform: Shape 48">
                <a:extLst>
                  <a:ext uri="{FF2B5EF4-FFF2-40B4-BE49-F238E27FC236}">
                    <a16:creationId xmlns:a16="http://schemas.microsoft.com/office/drawing/2014/main" id="{4E8B1706-82FC-4FC9-9326-F5E307EF1046}"/>
                  </a:ext>
                </a:extLst>
              </p:cNvPr>
              <p:cNvSpPr/>
              <p:nvPr/>
            </p:nvSpPr>
            <p:spPr>
              <a:xfrm>
                <a:off x="7495560" y="5319360"/>
                <a:ext cx="637920" cy="352440"/>
              </a:xfrm>
              <a:custGeom>
                <a:avLst/>
                <a:gdLst/>
                <a:ahLst/>
                <a:cxnLst>
                  <a:cxn ang="3cd4">
                    <a:pos x="hc" y="t"/>
                  </a:cxn>
                  <a:cxn ang="cd2">
                    <a:pos x="l" y="vc"/>
                  </a:cxn>
                  <a:cxn ang="cd4">
                    <a:pos x="hc" y="b"/>
                  </a:cxn>
                  <a:cxn ang="0">
                    <a:pos x="r" y="vc"/>
                  </a:cxn>
                </a:cxnLst>
                <a:rect l="l" t="t" r="r" b="b"/>
                <a:pathLst>
                  <a:path w="1773" h="980">
                    <a:moveTo>
                      <a:pt x="1669" y="772"/>
                    </a:moveTo>
                    <a:lnTo>
                      <a:pt x="1669" y="0"/>
                    </a:lnTo>
                    <a:lnTo>
                      <a:pt x="1669" y="0"/>
                    </a:lnTo>
                    <a:lnTo>
                      <a:pt x="1460" y="0"/>
                    </a:lnTo>
                    <a:lnTo>
                      <a:pt x="1460" y="0"/>
                    </a:lnTo>
                    <a:lnTo>
                      <a:pt x="1460" y="772"/>
                    </a:lnTo>
                    <a:lnTo>
                      <a:pt x="1210" y="772"/>
                    </a:lnTo>
                    <a:lnTo>
                      <a:pt x="1210" y="0"/>
                    </a:lnTo>
                    <a:lnTo>
                      <a:pt x="1210" y="0"/>
                    </a:lnTo>
                    <a:lnTo>
                      <a:pt x="1022" y="0"/>
                    </a:lnTo>
                    <a:lnTo>
                      <a:pt x="1022" y="0"/>
                    </a:lnTo>
                    <a:lnTo>
                      <a:pt x="1022" y="772"/>
                    </a:lnTo>
                    <a:lnTo>
                      <a:pt x="772" y="772"/>
                    </a:lnTo>
                    <a:lnTo>
                      <a:pt x="772" y="0"/>
                    </a:lnTo>
                    <a:lnTo>
                      <a:pt x="772" y="0"/>
                    </a:lnTo>
                    <a:lnTo>
                      <a:pt x="564" y="0"/>
                    </a:lnTo>
                    <a:lnTo>
                      <a:pt x="564" y="0"/>
                    </a:lnTo>
                    <a:lnTo>
                      <a:pt x="564" y="772"/>
                    </a:lnTo>
                    <a:lnTo>
                      <a:pt x="313" y="772"/>
                    </a:lnTo>
                    <a:lnTo>
                      <a:pt x="313" y="0"/>
                    </a:lnTo>
                    <a:lnTo>
                      <a:pt x="313" y="0"/>
                    </a:lnTo>
                    <a:lnTo>
                      <a:pt x="104" y="0"/>
                    </a:lnTo>
                    <a:lnTo>
                      <a:pt x="104" y="0"/>
                    </a:lnTo>
                    <a:lnTo>
                      <a:pt x="104" y="772"/>
                    </a:lnTo>
                    <a:lnTo>
                      <a:pt x="0" y="772"/>
                    </a:lnTo>
                    <a:lnTo>
                      <a:pt x="0" y="980"/>
                    </a:lnTo>
                    <a:lnTo>
                      <a:pt x="1773" y="980"/>
                    </a:lnTo>
                    <a:lnTo>
                      <a:pt x="1773" y="772"/>
                    </a:lnTo>
                    <a:close/>
                  </a:path>
                </a:pathLst>
              </a:custGeom>
              <a:solidFill>
                <a:srgbClr val="065C53"/>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sp>
            <p:nvSpPr>
              <p:cNvPr id="155" name="Freeform: Shape 83">
                <a:extLst>
                  <a:ext uri="{FF2B5EF4-FFF2-40B4-BE49-F238E27FC236}">
                    <a16:creationId xmlns:a16="http://schemas.microsoft.com/office/drawing/2014/main" id="{B083F88D-FB72-48FB-AD9C-8469F68E51E8}"/>
                  </a:ext>
                </a:extLst>
              </p:cNvPr>
              <p:cNvSpPr/>
              <p:nvPr/>
            </p:nvSpPr>
            <p:spPr>
              <a:xfrm>
                <a:off x="7495557" y="4967822"/>
                <a:ext cx="637920" cy="297000"/>
              </a:xfrm>
              <a:custGeom>
                <a:avLst/>
                <a:gdLst/>
                <a:ahLst/>
                <a:cxnLst>
                  <a:cxn ang="3cd4">
                    <a:pos x="hc" y="t"/>
                  </a:cxn>
                  <a:cxn ang="cd2">
                    <a:pos x="l" y="vc"/>
                  </a:cxn>
                  <a:cxn ang="cd4">
                    <a:pos x="hc" y="b"/>
                  </a:cxn>
                  <a:cxn ang="0">
                    <a:pos x="r" y="vc"/>
                  </a:cxn>
                </a:cxnLst>
                <a:rect l="l" t="t" r="r" b="b"/>
                <a:pathLst>
                  <a:path w="1773" h="751">
                    <a:moveTo>
                      <a:pt x="876" y="0"/>
                    </a:moveTo>
                    <a:lnTo>
                      <a:pt x="0" y="751"/>
                    </a:lnTo>
                    <a:lnTo>
                      <a:pt x="1773" y="751"/>
                    </a:lnTo>
                    <a:close/>
                  </a:path>
                </a:pathLst>
              </a:custGeom>
              <a:solidFill>
                <a:srgbClr val="B5A300"/>
              </a:solidFill>
              <a:ln cap="flat">
                <a:noFill/>
                <a:prstDash val="solid"/>
              </a:ln>
            </p:spPr>
            <p:txBody>
              <a:bodyPr vert="horz" wrap="none" lIns="90000" tIns="45000" rIns="90000" bIns="45000" anchor="ctr" anchorCtr="1" compatLnSpc="0"/>
              <a:lstStyle/>
              <a:p>
                <a:pPr marL="0" marR="0" lvl="0" indent="0" defTabSz="914400" eaLnBrk="0" fontAlgn="base" latinLnBrk="0" hangingPunct="0">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black"/>
                  </a:solidFill>
                  <a:effectLst/>
                  <a:uLnTx/>
                  <a:uFillTx/>
                  <a:latin typeface="Arial" pitchFamily="18"/>
                  <a:ea typeface="Arial Unicode MS" pitchFamily="2"/>
                  <a:cs typeface="Arial Unicode MS" pitchFamily="2"/>
                </a:endParaRPr>
              </a:p>
            </p:txBody>
          </p:sp>
        </p:grpSp>
      </p:grpSp>
      <p:grpSp>
        <p:nvGrpSpPr>
          <p:cNvPr id="159" name="Group 158">
            <a:extLst>
              <a:ext uri="{FF2B5EF4-FFF2-40B4-BE49-F238E27FC236}">
                <a16:creationId xmlns:a16="http://schemas.microsoft.com/office/drawing/2014/main" id="{63EC1B49-DDC5-4E01-9594-C218217F33E5}"/>
              </a:ext>
            </a:extLst>
          </p:cNvPr>
          <p:cNvGrpSpPr>
            <a:grpSpLocks noChangeAspect="1"/>
          </p:cNvGrpSpPr>
          <p:nvPr/>
        </p:nvGrpSpPr>
        <p:grpSpPr>
          <a:xfrm>
            <a:off x="5760771" y="2619986"/>
            <a:ext cx="504000" cy="504000"/>
            <a:chOff x="8758888" y="3943020"/>
            <a:chExt cx="681031" cy="662650"/>
          </a:xfrm>
        </p:grpSpPr>
        <p:grpSp>
          <p:nvGrpSpPr>
            <p:cNvPr id="160" name="Group 159">
              <a:extLst>
                <a:ext uri="{FF2B5EF4-FFF2-40B4-BE49-F238E27FC236}">
                  <a16:creationId xmlns:a16="http://schemas.microsoft.com/office/drawing/2014/main" id="{157BDBB7-7930-418B-B537-02A5FBE921B3}"/>
                </a:ext>
              </a:extLst>
            </p:cNvPr>
            <p:cNvGrpSpPr/>
            <p:nvPr/>
          </p:nvGrpSpPr>
          <p:grpSpPr>
            <a:xfrm>
              <a:off x="8758888" y="3943020"/>
              <a:ext cx="681031" cy="662650"/>
              <a:chOff x="369620" y="986229"/>
              <a:chExt cx="681031" cy="662650"/>
            </a:xfrm>
          </p:grpSpPr>
          <p:sp>
            <p:nvSpPr>
              <p:cNvPr id="162" name="Oval 161">
                <a:extLst>
                  <a:ext uri="{FF2B5EF4-FFF2-40B4-BE49-F238E27FC236}">
                    <a16:creationId xmlns:a16="http://schemas.microsoft.com/office/drawing/2014/main" id="{35C1E576-4B39-40E6-BA62-849A1B6C9A65}"/>
                  </a:ext>
                </a:extLst>
              </p:cNvPr>
              <p:cNvSpPr/>
              <p:nvPr/>
            </p:nvSpPr>
            <p:spPr bwMode="auto">
              <a:xfrm>
                <a:off x="369620" y="986229"/>
                <a:ext cx="681031" cy="662650"/>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33010" tIns="0" rIns="33010" bIns="0" numCol="1" rtlCol="0" anchor="t" anchorCtr="0" compatLnSpc="1">
                <a:prstTxWarp prst="textNoShape">
                  <a:avLst/>
                </a:prstTxWarp>
                <a:spAutoFit/>
              </a:bodyPr>
              <a:lstStyle/>
              <a:p>
                <a:pPr marL="0" marR="0" lvl="0" indent="0" algn="ctr" defTabSz="838442" eaLnBrk="0" fontAlgn="base" latinLnBrk="0" hangingPunct="0">
                  <a:lnSpc>
                    <a:spcPct val="100000"/>
                  </a:lnSpc>
                  <a:spcBef>
                    <a:spcPct val="0"/>
                  </a:spcBef>
                  <a:spcAft>
                    <a:spcPct val="0"/>
                  </a:spcAft>
                  <a:buClrTx/>
                  <a:buSzTx/>
                  <a:buFontTx/>
                  <a:buNone/>
                  <a:tabLst/>
                  <a:defRPr/>
                </a:pPr>
                <a:endParaRPr kumimoji="0" lang="en-GB" sz="1284" b="0" i="1" u="none" strike="noStrike" kern="0" cap="none" spc="0" normalizeH="0" baseline="0" noProof="0" dirty="0">
                  <a:ln>
                    <a:noFill/>
                  </a:ln>
                  <a:solidFill>
                    <a:prstClr val="white"/>
                  </a:solidFill>
                  <a:effectLst/>
                  <a:uLnTx/>
                  <a:uFillTx/>
                  <a:latin typeface="Arial" charset="0"/>
                </a:endParaRPr>
              </a:p>
            </p:txBody>
          </p:sp>
          <p:sp>
            <p:nvSpPr>
              <p:cNvPr id="163" name="Minus 235">
                <a:extLst>
                  <a:ext uri="{FF2B5EF4-FFF2-40B4-BE49-F238E27FC236}">
                    <a16:creationId xmlns:a16="http://schemas.microsoft.com/office/drawing/2014/main" id="{81B86A62-963E-4033-9887-5142B978D1BD}"/>
                  </a:ext>
                </a:extLst>
              </p:cNvPr>
              <p:cNvSpPr/>
              <p:nvPr/>
            </p:nvSpPr>
            <p:spPr bwMode="auto">
              <a:xfrm>
                <a:off x="648938" y="1332761"/>
                <a:ext cx="159047" cy="134563"/>
              </a:xfrm>
              <a:prstGeom prst="mathMinus">
                <a:avLst/>
              </a:prstGeom>
              <a:solidFill>
                <a:srgbClr val="766C62"/>
              </a:solidFill>
              <a:ln w="9525" cap="flat" cmpd="sng" algn="ctr">
                <a:no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64" name="Freeform 48">
                <a:extLst>
                  <a:ext uri="{FF2B5EF4-FFF2-40B4-BE49-F238E27FC236}">
                    <a16:creationId xmlns:a16="http://schemas.microsoft.com/office/drawing/2014/main" id="{EC27887D-963C-4DB3-A2EE-6A6950D50C69}"/>
                  </a:ext>
                </a:extLst>
              </p:cNvPr>
              <p:cNvSpPr>
                <a:spLocks/>
              </p:cNvSpPr>
              <p:nvPr/>
            </p:nvSpPr>
            <p:spPr bwMode="auto">
              <a:xfrm>
                <a:off x="708332" y="1408274"/>
                <a:ext cx="76730" cy="87572"/>
              </a:xfrm>
              <a:custGeom>
                <a:avLst/>
                <a:gdLst>
                  <a:gd name="T0" fmla="*/ 52 w 57"/>
                  <a:gd name="T1" fmla="*/ 65 h 65"/>
                  <a:gd name="T2" fmla="*/ 5 w 57"/>
                  <a:gd name="T3" fmla="*/ 65 h 65"/>
                  <a:gd name="T4" fmla="*/ 0 w 57"/>
                  <a:gd name="T5" fmla="*/ 61 h 65"/>
                  <a:gd name="T6" fmla="*/ 0 w 57"/>
                  <a:gd name="T7" fmla="*/ 4 h 65"/>
                  <a:gd name="T8" fmla="*/ 5 w 57"/>
                  <a:gd name="T9" fmla="*/ 0 h 65"/>
                  <a:gd name="T10" fmla="*/ 52 w 57"/>
                  <a:gd name="T11" fmla="*/ 0 h 65"/>
                  <a:gd name="T12" fmla="*/ 57 w 57"/>
                  <a:gd name="T13" fmla="*/ 4 h 65"/>
                  <a:gd name="T14" fmla="*/ 57 w 57"/>
                  <a:gd name="T15" fmla="*/ 61 h 65"/>
                  <a:gd name="T16" fmla="*/ 52 w 57"/>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65">
                    <a:moveTo>
                      <a:pt x="52" y="65"/>
                    </a:moveTo>
                    <a:cubicBezTo>
                      <a:pt x="5" y="65"/>
                      <a:pt x="5" y="65"/>
                      <a:pt x="5" y="65"/>
                    </a:cubicBezTo>
                    <a:cubicBezTo>
                      <a:pt x="2" y="65"/>
                      <a:pt x="0" y="63"/>
                      <a:pt x="0" y="61"/>
                    </a:cubicBezTo>
                    <a:cubicBezTo>
                      <a:pt x="0" y="4"/>
                      <a:pt x="0" y="4"/>
                      <a:pt x="0" y="4"/>
                    </a:cubicBezTo>
                    <a:cubicBezTo>
                      <a:pt x="0" y="2"/>
                      <a:pt x="2" y="0"/>
                      <a:pt x="5" y="0"/>
                    </a:cubicBezTo>
                    <a:cubicBezTo>
                      <a:pt x="52" y="0"/>
                      <a:pt x="52" y="0"/>
                      <a:pt x="52" y="0"/>
                    </a:cubicBezTo>
                    <a:cubicBezTo>
                      <a:pt x="55" y="0"/>
                      <a:pt x="57" y="2"/>
                      <a:pt x="57" y="4"/>
                    </a:cubicBezTo>
                    <a:cubicBezTo>
                      <a:pt x="57" y="61"/>
                      <a:pt x="57" y="61"/>
                      <a:pt x="57" y="61"/>
                    </a:cubicBezTo>
                    <a:cubicBezTo>
                      <a:pt x="57" y="63"/>
                      <a:pt x="55" y="65"/>
                      <a:pt x="5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65" name="Freeform 49">
                <a:extLst>
                  <a:ext uri="{FF2B5EF4-FFF2-40B4-BE49-F238E27FC236}">
                    <a16:creationId xmlns:a16="http://schemas.microsoft.com/office/drawing/2014/main" id="{869A37C7-5AA1-4F58-9B5A-787FFDA9D6A1}"/>
                  </a:ext>
                </a:extLst>
              </p:cNvPr>
              <p:cNvSpPr>
                <a:spLocks noEditPoints="1"/>
              </p:cNvSpPr>
              <p:nvPr/>
            </p:nvSpPr>
            <p:spPr bwMode="auto">
              <a:xfrm>
                <a:off x="648282" y="1415780"/>
                <a:ext cx="54212" cy="72560"/>
              </a:xfrm>
              <a:custGeom>
                <a:avLst/>
                <a:gdLst>
                  <a:gd name="T0" fmla="*/ 0 w 65"/>
                  <a:gd name="T1" fmla="*/ 0 h 87"/>
                  <a:gd name="T2" fmla="*/ 0 w 65"/>
                  <a:gd name="T3" fmla="*/ 87 h 87"/>
                  <a:gd name="T4" fmla="*/ 65 w 65"/>
                  <a:gd name="T5" fmla="*/ 87 h 87"/>
                  <a:gd name="T6" fmla="*/ 65 w 65"/>
                  <a:gd name="T7" fmla="*/ 0 h 87"/>
                  <a:gd name="T8" fmla="*/ 0 w 65"/>
                  <a:gd name="T9" fmla="*/ 0 h 87"/>
                  <a:gd name="T10" fmla="*/ 33 w 65"/>
                  <a:gd name="T11" fmla="*/ 69 h 87"/>
                  <a:gd name="T12" fmla="*/ 21 w 65"/>
                  <a:gd name="T13" fmla="*/ 69 h 87"/>
                  <a:gd name="T14" fmla="*/ 21 w 65"/>
                  <a:gd name="T15" fmla="*/ 56 h 87"/>
                  <a:gd name="T16" fmla="*/ 33 w 65"/>
                  <a:gd name="T17" fmla="*/ 56 h 87"/>
                  <a:gd name="T18" fmla="*/ 33 w 65"/>
                  <a:gd name="T19" fmla="*/ 69 h 87"/>
                  <a:gd name="T20" fmla="*/ 33 w 65"/>
                  <a:gd name="T21" fmla="*/ 31 h 87"/>
                  <a:gd name="T22" fmla="*/ 21 w 65"/>
                  <a:gd name="T23" fmla="*/ 31 h 87"/>
                  <a:gd name="T24" fmla="*/ 21 w 65"/>
                  <a:gd name="T25" fmla="*/ 18 h 87"/>
                  <a:gd name="T26" fmla="*/ 33 w 65"/>
                  <a:gd name="T27" fmla="*/ 18 h 87"/>
                  <a:gd name="T28" fmla="*/ 33 w 65"/>
                  <a:gd name="T2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87">
                    <a:moveTo>
                      <a:pt x="0" y="0"/>
                    </a:moveTo>
                    <a:lnTo>
                      <a:pt x="0" y="87"/>
                    </a:lnTo>
                    <a:lnTo>
                      <a:pt x="65" y="87"/>
                    </a:lnTo>
                    <a:lnTo>
                      <a:pt x="65" y="0"/>
                    </a:lnTo>
                    <a:lnTo>
                      <a:pt x="0" y="0"/>
                    </a:lnTo>
                    <a:close/>
                    <a:moveTo>
                      <a:pt x="33" y="69"/>
                    </a:moveTo>
                    <a:lnTo>
                      <a:pt x="21" y="69"/>
                    </a:lnTo>
                    <a:lnTo>
                      <a:pt x="21" y="56"/>
                    </a:lnTo>
                    <a:lnTo>
                      <a:pt x="33" y="56"/>
                    </a:lnTo>
                    <a:lnTo>
                      <a:pt x="33" y="69"/>
                    </a:lnTo>
                    <a:close/>
                    <a:moveTo>
                      <a:pt x="33" y="31"/>
                    </a:moveTo>
                    <a:lnTo>
                      <a:pt x="21" y="31"/>
                    </a:lnTo>
                    <a:lnTo>
                      <a:pt x="21" y="18"/>
                    </a:lnTo>
                    <a:lnTo>
                      <a:pt x="33" y="18"/>
                    </a:lnTo>
                    <a:lnTo>
                      <a:pt x="3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847" tIns="41923" rIns="83847" bIns="41923" numCol="1"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567" b="0" i="0" u="none" strike="noStrike" kern="0" cap="none" spc="0" normalizeH="0" baseline="0" noProof="0">
                  <a:ln>
                    <a:noFill/>
                  </a:ln>
                  <a:solidFill>
                    <a:prstClr val="black"/>
                  </a:solidFill>
                  <a:effectLst/>
                  <a:uLnTx/>
                  <a:uFillTx/>
                  <a:latin typeface="Arial" charset="0"/>
                </a:endParaRPr>
              </a:p>
            </p:txBody>
          </p:sp>
          <p:sp>
            <p:nvSpPr>
              <p:cNvPr id="166" name="Flowchart: Delay 165">
                <a:extLst>
                  <a:ext uri="{FF2B5EF4-FFF2-40B4-BE49-F238E27FC236}">
                    <a16:creationId xmlns:a16="http://schemas.microsoft.com/office/drawing/2014/main" id="{BACFE816-7C80-47CC-8107-7DE58125D63E}"/>
                  </a:ext>
                </a:extLst>
              </p:cNvPr>
              <p:cNvSpPr/>
              <p:nvPr/>
            </p:nvSpPr>
            <p:spPr bwMode="auto">
              <a:xfrm rot="16200000">
                <a:off x="609962" y="1251959"/>
                <a:ext cx="205303" cy="320059"/>
              </a:xfrm>
              <a:prstGeom prst="flowChartDelay">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sp>
            <p:nvSpPr>
              <p:cNvPr id="167" name="Oval 166">
                <a:extLst>
                  <a:ext uri="{FF2B5EF4-FFF2-40B4-BE49-F238E27FC236}">
                    <a16:creationId xmlns:a16="http://schemas.microsoft.com/office/drawing/2014/main" id="{4D8122DF-5220-438D-9AF9-B9F6C7D96ADA}"/>
                  </a:ext>
                </a:extLst>
              </p:cNvPr>
              <p:cNvSpPr/>
              <p:nvPr/>
            </p:nvSpPr>
            <p:spPr bwMode="auto">
              <a:xfrm>
                <a:off x="634861" y="1147212"/>
                <a:ext cx="171598" cy="181091"/>
              </a:xfrm>
              <a:prstGeom prst="ellipse">
                <a:avLst/>
              </a:prstGeom>
              <a:solidFill>
                <a:sysClr val="window" lastClr="FFFFFF"/>
              </a:solidFill>
              <a:ln w="28575" cap="flat" cmpd="sng" algn="ctr">
                <a:solidFill>
                  <a:srgbClr val="065C53"/>
                </a:solidFill>
                <a:prstDash val="solid"/>
                <a:round/>
                <a:headEnd type="none" w="med" len="med"/>
                <a:tailEnd type="none" w="med" len="med"/>
              </a:ln>
              <a:effectLst/>
            </p:spPr>
            <p:txBody>
              <a:bodyPr vert="horz" wrap="square" lIns="83847" tIns="41923" rIns="83847" bIns="41923" numCol="1" rtlCol="0" anchor="t" anchorCtr="0" compatLnSpc="1">
                <a:prstTxWarp prst="textNoShape">
                  <a:avLst/>
                </a:prstTxWarp>
              </a:bodyPr>
              <a:lstStyle/>
              <a:p>
                <a:pPr marL="0" marR="0" lvl="0" indent="0" defTabSz="838442" eaLnBrk="0" fontAlgn="base" latinLnBrk="0" hangingPunct="0">
                  <a:lnSpc>
                    <a:spcPct val="100000"/>
                  </a:lnSpc>
                  <a:spcBef>
                    <a:spcPct val="0"/>
                  </a:spcBef>
                  <a:spcAft>
                    <a:spcPct val="0"/>
                  </a:spcAft>
                  <a:buClrTx/>
                  <a:buSzTx/>
                  <a:buFontTx/>
                  <a:buNone/>
                  <a:tabLst/>
                  <a:defRPr/>
                </a:pPr>
                <a:endParaRPr kumimoji="0" lang="en-GB" sz="2201" b="0" i="0" u="none" strike="noStrike" kern="0" cap="none" spc="0" normalizeH="0" baseline="0" noProof="0">
                  <a:ln>
                    <a:noFill/>
                  </a:ln>
                  <a:solidFill>
                    <a:prstClr val="black"/>
                  </a:solidFill>
                  <a:effectLst/>
                  <a:uLnTx/>
                  <a:uFillTx/>
                  <a:latin typeface="Arial" charset="0"/>
                </a:endParaRPr>
              </a:p>
            </p:txBody>
          </p:sp>
        </p:grpSp>
        <p:sp>
          <p:nvSpPr>
            <p:cNvPr id="161" name="Freeform: Shape 25">
              <a:extLst>
                <a:ext uri="{FF2B5EF4-FFF2-40B4-BE49-F238E27FC236}">
                  <a16:creationId xmlns:a16="http://schemas.microsoft.com/office/drawing/2014/main" id="{FE58AE40-7FEB-4CFE-91EF-21BB5D964363}"/>
                </a:ext>
              </a:extLst>
            </p:cNvPr>
            <p:cNvSpPr/>
            <p:nvPr/>
          </p:nvSpPr>
          <p:spPr>
            <a:xfrm rot="10800000">
              <a:off x="9013683" y="4297974"/>
              <a:ext cx="183570" cy="134181"/>
            </a:xfrm>
            <a:custGeom>
              <a:avLst/>
              <a:gdLst/>
              <a:ahLst/>
              <a:cxnLst>
                <a:cxn ang="3cd4">
                  <a:pos x="hc" y="t"/>
                </a:cxn>
                <a:cxn ang="cd2">
                  <a:pos x="l" y="vc"/>
                </a:cxn>
                <a:cxn ang="cd4">
                  <a:pos x="hc" y="b"/>
                </a:cxn>
                <a:cxn ang="0">
                  <a:pos x="r" y="vc"/>
                </a:cxn>
              </a:cxnLst>
              <a:rect l="l" t="t" r="r" b="b"/>
              <a:pathLst>
                <a:path w="618" h="452">
                  <a:moveTo>
                    <a:pt x="618" y="0"/>
                  </a:moveTo>
                  <a:lnTo>
                    <a:pt x="0" y="0"/>
                  </a:lnTo>
                  <a:lnTo>
                    <a:pt x="309" y="452"/>
                  </a:lnTo>
                  <a:close/>
                </a:path>
              </a:pathLst>
            </a:custGeom>
            <a:solidFill>
              <a:srgbClr val="B5A300"/>
            </a:solidFill>
            <a:ln cap="flat">
              <a:noFill/>
              <a:prstDash val="solid"/>
            </a:ln>
          </p:spPr>
          <p:txBody>
            <a:bodyPr vert="horz" wrap="none" lIns="82526" tIns="41263" rIns="82526" bIns="41263" anchor="ctr" anchorCtr="1" compatLnSpc="0"/>
            <a:lstStyle/>
            <a:p>
              <a:pPr marL="0" marR="0" lvl="0" indent="0" defTabSz="838442" eaLnBrk="0" fontAlgn="base" latinLnBrk="0" hangingPunct="0">
                <a:lnSpc>
                  <a:spcPct val="100000"/>
                </a:lnSpc>
                <a:spcBef>
                  <a:spcPts val="0"/>
                </a:spcBef>
                <a:spcAft>
                  <a:spcPts val="0"/>
                </a:spcAft>
                <a:buClrTx/>
                <a:buSzTx/>
                <a:buFontTx/>
                <a:buNone/>
                <a:tabLst/>
                <a:defRPr/>
              </a:pPr>
              <a:endParaRPr kumimoji="0" lang="x-none" sz="1650" b="0" i="0" u="none" strike="noStrike" kern="0" cap="none" spc="0" normalizeH="0" baseline="0" noProof="0" dirty="0">
                <a:ln>
                  <a:noFill/>
                </a:ln>
                <a:solidFill>
                  <a:prstClr val="black"/>
                </a:solidFill>
                <a:effectLst/>
                <a:uLnTx/>
                <a:uFillTx/>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13958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3F92B-8536-4D3A-95B1-D5E96376A9BC}"/>
              </a:ext>
            </a:extLst>
          </p:cNvPr>
          <p:cNvSpPr>
            <a:spLocks noGrp="1"/>
          </p:cNvSpPr>
          <p:nvPr>
            <p:ph type="body" sz="quarter" idx="13"/>
          </p:nvPr>
        </p:nvSpPr>
        <p:spPr/>
        <p:txBody>
          <a:bodyPr/>
          <a:lstStyle/>
          <a:p>
            <a:r>
              <a:rPr lang="en-GB" sz="1772" dirty="0"/>
              <a:t>Enabler Model: Commercial, Contractual and Operational Design</a:t>
            </a:r>
          </a:p>
        </p:txBody>
      </p:sp>
      <p:sp>
        <p:nvSpPr>
          <p:cNvPr id="4" name="Footer Placeholder 3">
            <a:extLst>
              <a:ext uri="{FF2B5EF4-FFF2-40B4-BE49-F238E27FC236}">
                <a16:creationId xmlns:a16="http://schemas.microsoft.com/office/drawing/2014/main" id="{DE33F9E9-25EC-4078-A2DA-620B6E9FFA27}"/>
              </a:ext>
            </a:extLst>
          </p:cNvPr>
          <p:cNvSpPr>
            <a:spLocks noGrp="1"/>
          </p:cNvSpPr>
          <p:nvPr>
            <p:ph type="ftr" sz="quarter" idx="3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grpSp>
        <p:nvGrpSpPr>
          <p:cNvPr id="45" name="Group 44">
            <a:extLst>
              <a:ext uri="{FF2B5EF4-FFF2-40B4-BE49-F238E27FC236}">
                <a16:creationId xmlns:a16="http://schemas.microsoft.com/office/drawing/2014/main" id="{6794F197-6B73-415D-8991-5D5552CA4C45}"/>
              </a:ext>
            </a:extLst>
          </p:cNvPr>
          <p:cNvGrpSpPr/>
          <p:nvPr/>
        </p:nvGrpSpPr>
        <p:grpSpPr>
          <a:xfrm>
            <a:off x="1706676" y="1379816"/>
            <a:ext cx="8980064" cy="3514556"/>
            <a:chOff x="288107" y="1166267"/>
            <a:chExt cx="10136228" cy="3967048"/>
          </a:xfrm>
        </p:grpSpPr>
        <p:grpSp>
          <p:nvGrpSpPr>
            <p:cNvPr id="46" name="Group 45">
              <a:extLst>
                <a:ext uri="{FF2B5EF4-FFF2-40B4-BE49-F238E27FC236}">
                  <a16:creationId xmlns:a16="http://schemas.microsoft.com/office/drawing/2014/main" id="{EB409F7B-A6AC-46DE-A059-5AE1741E62B7}"/>
                </a:ext>
              </a:extLst>
            </p:cNvPr>
            <p:cNvGrpSpPr/>
            <p:nvPr/>
          </p:nvGrpSpPr>
          <p:grpSpPr>
            <a:xfrm>
              <a:off x="4122675" y="1166267"/>
              <a:ext cx="2556000" cy="905102"/>
              <a:chOff x="4173794" y="1238249"/>
              <a:chExt cx="2556000" cy="905102"/>
            </a:xfrm>
          </p:grpSpPr>
          <p:sp>
            <p:nvSpPr>
              <p:cNvPr id="79" name="Rectangle 7">
                <a:extLst>
                  <a:ext uri="{FF2B5EF4-FFF2-40B4-BE49-F238E27FC236}">
                    <a16:creationId xmlns:a16="http://schemas.microsoft.com/office/drawing/2014/main" id="{39307AD9-5648-4ADD-9B08-925C7C319F9A}"/>
                  </a:ext>
                </a:extLst>
              </p:cNvPr>
              <p:cNvSpPr/>
              <p:nvPr/>
            </p:nvSpPr>
            <p:spPr>
              <a:xfrm>
                <a:off x="4173794" y="1238249"/>
                <a:ext cx="2556000" cy="648097"/>
              </a:xfrm>
              <a:prstGeom prst="roundRect">
                <a:avLst>
                  <a:gd name="adj" fmla="val 0"/>
                </a:avLst>
              </a:prstGeom>
              <a:solidFill>
                <a:schemeClr val="bg1">
                  <a:lumMod val="95000"/>
                </a:schemeClr>
              </a:solidFill>
              <a:ln w="25400">
                <a:noFill/>
              </a:ln>
            </p:spPr>
            <p:txBody>
              <a:bodyPr wrap="square" lIns="63788" tIns="63788" rIns="63788" bIns="63788" rtlCol="0" anchor="ctr">
                <a:noAutofit/>
              </a:bodyPr>
              <a:lstStyle/>
              <a:p>
                <a:pPr algn="ctr" defTabSz="810067" eaLnBrk="1" fontAlgn="auto" hangingPunct="1">
                  <a:spcBef>
                    <a:spcPts val="0"/>
                  </a:spcBef>
                  <a:spcAft>
                    <a:spcPts val="0"/>
                  </a:spcAft>
                  <a:defRPr/>
                </a:pPr>
                <a:r>
                  <a:rPr lang="en-GB" sz="1240" b="1" dirty="0">
                    <a:solidFill>
                      <a:srgbClr val="698287"/>
                    </a:solidFill>
                    <a:latin typeface="Arial Nova"/>
                  </a:rPr>
                  <a:t>SWIFT</a:t>
                </a:r>
              </a:p>
            </p:txBody>
          </p:sp>
          <p:sp>
            <p:nvSpPr>
              <p:cNvPr id="80" name="Freeform 27">
                <a:extLst>
                  <a:ext uri="{FF2B5EF4-FFF2-40B4-BE49-F238E27FC236}">
                    <a16:creationId xmlns:a16="http://schemas.microsoft.com/office/drawing/2014/main" id="{C187BB6D-9634-4516-9369-4A86B7693CC2}"/>
                  </a:ext>
                </a:extLst>
              </p:cNvPr>
              <p:cNvSpPr>
                <a:spLocks/>
              </p:cNvSpPr>
              <p:nvPr/>
            </p:nvSpPr>
            <p:spPr bwMode="auto">
              <a:xfrm>
                <a:off x="4320556" y="1382291"/>
                <a:ext cx="654086" cy="401794"/>
              </a:xfrm>
              <a:custGeom>
                <a:avLst/>
                <a:gdLst>
                  <a:gd name="T0" fmla="*/ 120 w 148"/>
                  <a:gd name="T1" fmla="*/ 27 h 91"/>
                  <a:gd name="T2" fmla="*/ 120 w 148"/>
                  <a:gd name="T3" fmla="*/ 27 h 91"/>
                  <a:gd name="T4" fmla="*/ 118 w 148"/>
                  <a:gd name="T5" fmla="*/ 27 h 91"/>
                  <a:gd name="T6" fmla="*/ 117 w 148"/>
                  <a:gd name="T7" fmla="*/ 27 h 91"/>
                  <a:gd name="T8" fmla="*/ 117 w 148"/>
                  <a:gd name="T9" fmla="*/ 27 h 91"/>
                  <a:gd name="T10" fmla="*/ 97 w 148"/>
                  <a:gd name="T11" fmla="*/ 41 h 91"/>
                  <a:gd name="T12" fmla="*/ 95 w 148"/>
                  <a:gd name="T13" fmla="*/ 42 h 91"/>
                  <a:gd name="T14" fmla="*/ 95 w 148"/>
                  <a:gd name="T15" fmla="*/ 42 h 91"/>
                  <a:gd name="T16" fmla="*/ 94 w 148"/>
                  <a:gd name="T17" fmla="*/ 40 h 91"/>
                  <a:gd name="T18" fmla="*/ 116 w 148"/>
                  <a:gd name="T19" fmla="*/ 25 h 91"/>
                  <a:gd name="T20" fmla="*/ 82 w 148"/>
                  <a:gd name="T21" fmla="*/ 0 h 91"/>
                  <a:gd name="T22" fmla="*/ 50 w 148"/>
                  <a:gd name="T23" fmla="*/ 20 h 91"/>
                  <a:gd name="T24" fmla="*/ 44 w 148"/>
                  <a:gd name="T25" fmla="*/ 19 h 91"/>
                  <a:gd name="T26" fmla="*/ 21 w 148"/>
                  <a:gd name="T27" fmla="*/ 39 h 91"/>
                  <a:gd name="T28" fmla="*/ 0 w 148"/>
                  <a:gd name="T29" fmla="*/ 63 h 91"/>
                  <a:gd name="T30" fmla="*/ 30 w 148"/>
                  <a:gd name="T31" fmla="*/ 91 h 91"/>
                  <a:gd name="T32" fmla="*/ 118 w 148"/>
                  <a:gd name="T33" fmla="*/ 91 h 91"/>
                  <a:gd name="T34" fmla="*/ 148 w 148"/>
                  <a:gd name="T35" fmla="*/ 60 h 91"/>
                  <a:gd name="T36" fmla="*/ 148 w 148"/>
                  <a:gd name="T37" fmla="*/ 58 h 91"/>
                  <a:gd name="T38" fmla="*/ 120 w 148"/>
                  <a:gd name="T39" fmla="*/ 2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91">
                    <a:moveTo>
                      <a:pt x="120" y="27"/>
                    </a:moveTo>
                    <a:cubicBezTo>
                      <a:pt x="120" y="27"/>
                      <a:pt x="120" y="27"/>
                      <a:pt x="120" y="27"/>
                    </a:cubicBezTo>
                    <a:cubicBezTo>
                      <a:pt x="119" y="27"/>
                      <a:pt x="118" y="27"/>
                      <a:pt x="118" y="27"/>
                    </a:cubicBezTo>
                    <a:cubicBezTo>
                      <a:pt x="117" y="27"/>
                      <a:pt x="117" y="27"/>
                      <a:pt x="117" y="27"/>
                    </a:cubicBezTo>
                    <a:cubicBezTo>
                      <a:pt x="117" y="27"/>
                      <a:pt x="117" y="27"/>
                      <a:pt x="117" y="27"/>
                    </a:cubicBezTo>
                    <a:cubicBezTo>
                      <a:pt x="102" y="27"/>
                      <a:pt x="97" y="41"/>
                      <a:pt x="97" y="41"/>
                    </a:cubicBezTo>
                    <a:cubicBezTo>
                      <a:pt x="96" y="42"/>
                      <a:pt x="96" y="42"/>
                      <a:pt x="95" y="42"/>
                    </a:cubicBezTo>
                    <a:cubicBezTo>
                      <a:pt x="95" y="42"/>
                      <a:pt x="95" y="42"/>
                      <a:pt x="95" y="42"/>
                    </a:cubicBezTo>
                    <a:cubicBezTo>
                      <a:pt x="94" y="42"/>
                      <a:pt x="94" y="41"/>
                      <a:pt x="94" y="40"/>
                    </a:cubicBezTo>
                    <a:cubicBezTo>
                      <a:pt x="94" y="40"/>
                      <a:pt x="100" y="25"/>
                      <a:pt x="116" y="25"/>
                    </a:cubicBezTo>
                    <a:cubicBezTo>
                      <a:pt x="111" y="10"/>
                      <a:pt x="97" y="0"/>
                      <a:pt x="82" y="0"/>
                    </a:cubicBezTo>
                    <a:cubicBezTo>
                      <a:pt x="68" y="0"/>
                      <a:pt x="56" y="8"/>
                      <a:pt x="50" y="20"/>
                    </a:cubicBezTo>
                    <a:cubicBezTo>
                      <a:pt x="48" y="19"/>
                      <a:pt x="46" y="19"/>
                      <a:pt x="44" y="19"/>
                    </a:cubicBezTo>
                    <a:cubicBezTo>
                      <a:pt x="32" y="19"/>
                      <a:pt x="22" y="28"/>
                      <a:pt x="21" y="39"/>
                    </a:cubicBezTo>
                    <a:cubicBezTo>
                      <a:pt x="9" y="41"/>
                      <a:pt x="0" y="51"/>
                      <a:pt x="0" y="63"/>
                    </a:cubicBezTo>
                    <a:cubicBezTo>
                      <a:pt x="0" y="79"/>
                      <a:pt x="12" y="91"/>
                      <a:pt x="30" y="91"/>
                    </a:cubicBezTo>
                    <a:cubicBezTo>
                      <a:pt x="118" y="91"/>
                      <a:pt x="118" y="91"/>
                      <a:pt x="118" y="91"/>
                    </a:cubicBezTo>
                    <a:cubicBezTo>
                      <a:pt x="135" y="91"/>
                      <a:pt x="148" y="77"/>
                      <a:pt x="148" y="60"/>
                    </a:cubicBezTo>
                    <a:cubicBezTo>
                      <a:pt x="148" y="58"/>
                      <a:pt x="148" y="58"/>
                      <a:pt x="148" y="58"/>
                    </a:cubicBezTo>
                    <a:cubicBezTo>
                      <a:pt x="148" y="42"/>
                      <a:pt x="136" y="29"/>
                      <a:pt x="120" y="27"/>
                    </a:cubicBezTo>
                    <a:close/>
                  </a:path>
                </a:pathLst>
              </a:custGeom>
              <a:solidFill>
                <a:srgbClr val="009BBB"/>
              </a:solidFill>
              <a:ln>
                <a:noFill/>
              </a:ln>
            </p:spPr>
            <p:txBody>
              <a:bodyPr vert="horz" wrap="square" lIns="81010" tIns="40505" rIns="81010" bIns="40505" numCol="1" anchor="t" anchorCtr="0" compatLnSpc="1">
                <a:prstTxWarp prst="textNoShape">
                  <a:avLst/>
                </a:prstTxWarp>
              </a:bodyPr>
              <a:lstStyle/>
              <a:p>
                <a:pPr defTabSz="810067" eaLnBrk="1" fontAlgn="auto" hangingPunct="1">
                  <a:spcBef>
                    <a:spcPts val="0"/>
                  </a:spcBef>
                  <a:spcAft>
                    <a:spcPts val="0"/>
                  </a:spcAft>
                </a:pPr>
                <a:endParaRPr lang="en-GB" sz="1595" dirty="0">
                  <a:solidFill>
                    <a:srgbClr val="333D3E"/>
                  </a:solidFill>
                  <a:latin typeface="Arial Nova"/>
                </a:endParaRPr>
              </a:p>
            </p:txBody>
          </p:sp>
          <p:pic>
            <p:nvPicPr>
              <p:cNvPr id="81" name="Picture 2" descr="C:\Users\ybontemp\Desktop\SWIFT_Logo_RGB.png">
                <a:extLst>
                  <a:ext uri="{FF2B5EF4-FFF2-40B4-BE49-F238E27FC236}">
                    <a16:creationId xmlns:a16="http://schemas.microsoft.com/office/drawing/2014/main" id="{60967906-61B4-40C3-AA97-1C4272FE9BA6}"/>
                  </a:ext>
                </a:extLst>
              </p:cNvPr>
              <p:cNvPicPr>
                <a:picLocks noChangeAspect="1" noChangeArrowheads="1"/>
              </p:cNvPicPr>
              <p:nvPr/>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4752603" y="1567392"/>
                <a:ext cx="174973" cy="174939"/>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7">
                <a:extLst>
                  <a:ext uri="{FF2B5EF4-FFF2-40B4-BE49-F238E27FC236}">
                    <a16:creationId xmlns:a16="http://schemas.microsoft.com/office/drawing/2014/main" id="{22EF77BA-D987-404C-892E-C9608B6F8504}"/>
                  </a:ext>
                </a:extLst>
              </p:cNvPr>
              <p:cNvSpPr/>
              <p:nvPr/>
            </p:nvSpPr>
            <p:spPr>
              <a:xfrm>
                <a:off x="4173794" y="1892240"/>
                <a:ext cx="2556000" cy="251111"/>
              </a:xfrm>
              <a:prstGeom prst="roundRect">
                <a:avLst>
                  <a:gd name="adj" fmla="val 0"/>
                </a:avLst>
              </a:prstGeom>
              <a:solidFill>
                <a:srgbClr val="009BBB"/>
              </a:solidFill>
              <a:ln w="25400">
                <a:noFill/>
              </a:ln>
            </p:spPr>
            <p:txBody>
              <a:bodyPr wrap="square" lIns="63788" tIns="63788" rIns="63788" bIns="63788" rtlCol="0" anchor="ctr">
                <a:noAutofit/>
              </a:bodyPr>
              <a:lstStyle/>
              <a:p>
                <a:pPr algn="ctr" defTabSz="810067" eaLnBrk="1" fontAlgn="auto" hangingPunct="1">
                  <a:spcBef>
                    <a:spcPts val="0"/>
                  </a:spcBef>
                  <a:spcAft>
                    <a:spcPts val="0"/>
                  </a:spcAft>
                  <a:defRPr/>
                </a:pPr>
                <a:r>
                  <a:rPr lang="en-GB" sz="1063" b="1" dirty="0">
                    <a:solidFill>
                      <a:prstClr val="white"/>
                    </a:solidFill>
                    <a:latin typeface="Arial Nova"/>
                  </a:rPr>
                  <a:t>SWIFT API Gateway</a:t>
                </a:r>
              </a:p>
            </p:txBody>
          </p:sp>
        </p:grpSp>
        <p:sp>
          <p:nvSpPr>
            <p:cNvPr id="47" name="Rectangle 7">
              <a:extLst>
                <a:ext uri="{FF2B5EF4-FFF2-40B4-BE49-F238E27FC236}">
                  <a16:creationId xmlns:a16="http://schemas.microsoft.com/office/drawing/2014/main" id="{3A305301-7056-47BB-99C3-9192914FE84A}"/>
                </a:ext>
              </a:extLst>
            </p:cNvPr>
            <p:cNvSpPr/>
            <p:nvPr/>
          </p:nvSpPr>
          <p:spPr>
            <a:xfrm>
              <a:off x="7128041" y="3758805"/>
              <a:ext cx="1945042" cy="1368000"/>
            </a:xfrm>
            <a:prstGeom prst="roundRect">
              <a:avLst>
                <a:gd name="adj" fmla="val 0"/>
              </a:avLst>
            </a:prstGeom>
            <a:solidFill>
              <a:schemeClr val="bg1">
                <a:lumMod val="95000"/>
              </a:schemeClr>
            </a:solidFill>
            <a:ln w="25400">
              <a:noFill/>
            </a:ln>
          </p:spPr>
          <p:txBody>
            <a:bodyPr wrap="square" lIns="63788" tIns="669769" rIns="63788" bIns="63788" rtlCol="0" anchor="ctr">
              <a:noAutofit/>
            </a:bodyPr>
            <a:lstStyle/>
            <a:p>
              <a:pPr algn="ctr" defTabSz="810067" eaLnBrk="1" fontAlgn="auto" hangingPunct="1">
                <a:spcBef>
                  <a:spcPts val="0"/>
                </a:spcBef>
                <a:spcAft>
                  <a:spcPts val="0"/>
                </a:spcAft>
                <a:defRPr/>
              </a:pPr>
              <a:r>
                <a:rPr lang="en-GB" sz="1240" b="1" dirty="0">
                  <a:solidFill>
                    <a:srgbClr val="698287"/>
                  </a:solidFill>
                  <a:latin typeface="Arial Nova"/>
                </a:rPr>
                <a:t>End customer </a:t>
              </a:r>
            </a:p>
            <a:p>
              <a:pPr algn="ctr" defTabSz="810067" eaLnBrk="1" fontAlgn="auto" hangingPunct="1">
                <a:spcBef>
                  <a:spcPts val="0"/>
                </a:spcBef>
                <a:spcAft>
                  <a:spcPts val="0"/>
                </a:spcAft>
                <a:defRPr/>
              </a:pPr>
              <a:r>
                <a:rPr lang="en-GB" sz="1063" dirty="0">
                  <a:solidFill>
                    <a:srgbClr val="698287"/>
                  </a:solidFill>
                  <a:latin typeface="Arial Nova"/>
                </a:rPr>
                <a:t>(of partner and SWIFT)</a:t>
              </a:r>
            </a:p>
          </p:txBody>
        </p:sp>
        <p:grpSp>
          <p:nvGrpSpPr>
            <p:cNvPr id="48" name="Group 47">
              <a:extLst>
                <a:ext uri="{FF2B5EF4-FFF2-40B4-BE49-F238E27FC236}">
                  <a16:creationId xmlns:a16="http://schemas.microsoft.com/office/drawing/2014/main" id="{F9D748D0-2914-4520-B2D4-EF0B8D301B44}"/>
                </a:ext>
              </a:extLst>
            </p:cNvPr>
            <p:cNvGrpSpPr>
              <a:grpSpLocks noChangeAspect="1"/>
            </p:cNvGrpSpPr>
            <p:nvPr/>
          </p:nvGrpSpPr>
          <p:grpSpPr>
            <a:xfrm>
              <a:off x="7776939" y="3891484"/>
              <a:ext cx="612000" cy="612000"/>
              <a:chOff x="799755" y="2064629"/>
              <a:chExt cx="783236" cy="783236"/>
            </a:xfrm>
          </p:grpSpPr>
          <p:sp>
            <p:nvSpPr>
              <p:cNvPr id="71" name="Oval 70">
                <a:extLst>
                  <a:ext uri="{FF2B5EF4-FFF2-40B4-BE49-F238E27FC236}">
                    <a16:creationId xmlns:a16="http://schemas.microsoft.com/office/drawing/2014/main" id="{9D6F5BD4-B680-4719-AD06-42F4FFE4662F}"/>
                  </a:ext>
                </a:extLst>
              </p:cNvPr>
              <p:cNvSpPr/>
              <p:nvPr/>
            </p:nvSpPr>
            <p:spPr bwMode="auto">
              <a:xfrm>
                <a:off x="799755" y="2064629"/>
                <a:ext cx="783236" cy="783236"/>
              </a:xfrm>
              <a:prstGeom prst="ellipse">
                <a:avLst/>
              </a:prstGeom>
              <a:solidFill>
                <a:srgbClr val="009BBB"/>
              </a:solidFill>
              <a:ln w="25400" cap="flat" cmpd="sng" algn="ctr">
                <a:noFill/>
                <a:prstDash val="solid"/>
                <a:round/>
                <a:headEnd type="none" w="med" len="med"/>
                <a:tailEnd type="none" w="med" len="med"/>
              </a:ln>
              <a:effectLst/>
            </p:spPr>
            <p:txBody>
              <a:bodyPr rot="0" spcFirstLastPara="0" vertOverflow="overflow" horzOverflow="overflow" vert="horz" wrap="square" lIns="71770" tIns="35885" rIns="71770" bIns="35885" numCol="1" spcCol="0" rtlCol="0" fromWordArt="0" anchor="t" anchorCtr="0" forceAA="0" compatLnSpc="1">
                <a:prstTxWarp prst="textNoShape">
                  <a:avLst/>
                </a:prstTxWarp>
                <a:noAutofit/>
              </a:bodyPr>
              <a:lstStyle/>
              <a:p>
                <a:pPr defTabSz="717638" eaLnBrk="1" fontAlgn="auto" hangingPunct="1">
                  <a:spcBef>
                    <a:spcPts val="0"/>
                  </a:spcBef>
                  <a:spcAft>
                    <a:spcPts val="0"/>
                  </a:spcAft>
                </a:pPr>
                <a:endParaRPr lang="en-US" sz="1595" dirty="0">
                  <a:solidFill>
                    <a:prstClr val="black"/>
                  </a:solidFill>
                  <a:latin typeface="Arial"/>
                </a:endParaRPr>
              </a:p>
            </p:txBody>
          </p:sp>
          <p:grpSp>
            <p:nvGrpSpPr>
              <p:cNvPr id="72" name="Group 71">
                <a:extLst>
                  <a:ext uri="{FF2B5EF4-FFF2-40B4-BE49-F238E27FC236}">
                    <a16:creationId xmlns:a16="http://schemas.microsoft.com/office/drawing/2014/main" id="{EEB066B4-E842-407A-9615-BFD5B7EAF9A1}"/>
                  </a:ext>
                </a:extLst>
              </p:cNvPr>
              <p:cNvGrpSpPr>
                <a:grpSpLocks noChangeAspect="1"/>
              </p:cNvGrpSpPr>
              <p:nvPr/>
            </p:nvGrpSpPr>
            <p:grpSpPr>
              <a:xfrm>
                <a:off x="1029727" y="2239066"/>
                <a:ext cx="323292" cy="420084"/>
                <a:chOff x="999005" y="2191348"/>
                <a:chExt cx="341375" cy="443581"/>
              </a:xfrm>
            </p:grpSpPr>
            <p:sp>
              <p:nvSpPr>
                <p:cNvPr id="73" name="Rectangle 72">
                  <a:extLst>
                    <a:ext uri="{FF2B5EF4-FFF2-40B4-BE49-F238E27FC236}">
                      <a16:creationId xmlns:a16="http://schemas.microsoft.com/office/drawing/2014/main" id="{DFD47EA4-A4FC-47E3-B636-95C027AAAF97}"/>
                    </a:ext>
                  </a:extLst>
                </p:cNvPr>
                <p:cNvSpPr/>
                <p:nvPr/>
              </p:nvSpPr>
              <p:spPr bwMode="auto">
                <a:xfrm>
                  <a:off x="999005" y="2191348"/>
                  <a:ext cx="341375" cy="431023"/>
                </a:xfrm>
                <a:prstGeom prst="rect">
                  <a:avLst/>
                </a:prstGeom>
                <a:solidFill>
                  <a:schemeClr val="bg1"/>
                </a:solidFill>
                <a:ln w="9525" cap="flat" cmpd="sng" algn="ctr">
                  <a:noFill/>
                  <a:prstDash val="solid"/>
                  <a:round/>
                  <a:headEnd type="none" w="med" len="med"/>
                  <a:tailEnd type="none" w="med" len="med"/>
                </a:ln>
                <a:effectLst/>
              </p:spPr>
              <p:txBody>
                <a:bodyPr vert="horz" wrap="square" lIns="95660" tIns="47830" rIns="95660" bIns="47830" numCol="1" rtlCol="0" anchor="t" anchorCtr="0" compatLnSpc="1">
                  <a:prstTxWarp prst="textNoShape">
                    <a:avLst/>
                  </a:prstTxWarp>
                </a:bodyPr>
                <a:lstStyle/>
                <a:p>
                  <a:pPr defTabSz="956586" eaLnBrk="1" fontAlgn="auto" hangingPunct="1">
                    <a:spcBef>
                      <a:spcPts val="0"/>
                    </a:spcBef>
                    <a:spcAft>
                      <a:spcPts val="0"/>
                    </a:spcAft>
                    <a:defRPr/>
                  </a:pPr>
                  <a:endParaRPr lang="en-GB" sz="1595" b="1" dirty="0">
                    <a:solidFill>
                      <a:prstClr val="black"/>
                    </a:solidFill>
                    <a:latin typeface="Arial"/>
                  </a:endParaRPr>
                </a:p>
              </p:txBody>
            </p:sp>
            <p:sp>
              <p:nvSpPr>
                <p:cNvPr id="74" name="Rectangle 73">
                  <a:extLst>
                    <a:ext uri="{FF2B5EF4-FFF2-40B4-BE49-F238E27FC236}">
                      <a16:creationId xmlns:a16="http://schemas.microsoft.com/office/drawing/2014/main" id="{F07F190B-7F83-4230-BC03-E823FB90A68A}"/>
                    </a:ext>
                  </a:extLst>
                </p:cNvPr>
                <p:cNvSpPr/>
                <p:nvPr/>
              </p:nvSpPr>
              <p:spPr bwMode="auto">
                <a:xfrm>
                  <a:off x="1048449" y="2223279"/>
                  <a:ext cx="105092" cy="105071"/>
                </a:xfrm>
                <a:prstGeom prst="rect">
                  <a:avLst/>
                </a:prstGeom>
                <a:solidFill>
                  <a:srgbClr val="009BBB"/>
                </a:solidFill>
                <a:ln w="9525" cap="flat" cmpd="sng" algn="ctr">
                  <a:noFill/>
                  <a:prstDash val="solid"/>
                  <a:round/>
                  <a:headEnd type="none" w="med" len="med"/>
                  <a:tailEnd type="none" w="med" len="med"/>
                </a:ln>
                <a:effectLst/>
              </p:spPr>
              <p:txBody>
                <a:bodyPr vert="horz" wrap="square" lIns="95660" tIns="47830" rIns="95660" bIns="47830" numCol="1" rtlCol="0" anchor="t" anchorCtr="0" compatLnSpc="1">
                  <a:prstTxWarp prst="textNoShape">
                    <a:avLst/>
                  </a:prstTxWarp>
                </a:bodyPr>
                <a:lstStyle/>
                <a:p>
                  <a:pPr defTabSz="956586" eaLnBrk="1" fontAlgn="auto" hangingPunct="1">
                    <a:spcBef>
                      <a:spcPts val="0"/>
                    </a:spcBef>
                    <a:spcAft>
                      <a:spcPts val="0"/>
                    </a:spcAft>
                    <a:defRPr/>
                  </a:pPr>
                  <a:endParaRPr lang="en-GB" sz="1595" b="1" dirty="0">
                    <a:solidFill>
                      <a:prstClr val="black"/>
                    </a:solidFill>
                    <a:latin typeface="Arial"/>
                  </a:endParaRPr>
                </a:p>
              </p:txBody>
            </p:sp>
            <p:sp>
              <p:nvSpPr>
                <p:cNvPr id="75" name="Rectangle 74">
                  <a:extLst>
                    <a:ext uri="{FF2B5EF4-FFF2-40B4-BE49-F238E27FC236}">
                      <a16:creationId xmlns:a16="http://schemas.microsoft.com/office/drawing/2014/main" id="{E131E489-DC4E-4E0C-84A5-0BCF0E7537D6}"/>
                    </a:ext>
                  </a:extLst>
                </p:cNvPr>
                <p:cNvSpPr/>
                <p:nvPr/>
              </p:nvSpPr>
              <p:spPr bwMode="auto">
                <a:xfrm>
                  <a:off x="1196298" y="2223279"/>
                  <a:ext cx="105092" cy="105071"/>
                </a:xfrm>
                <a:prstGeom prst="rect">
                  <a:avLst/>
                </a:prstGeom>
                <a:solidFill>
                  <a:srgbClr val="009BBB"/>
                </a:solidFill>
                <a:ln w="9525" cap="flat" cmpd="sng" algn="ctr">
                  <a:noFill/>
                  <a:prstDash val="solid"/>
                  <a:round/>
                  <a:headEnd type="none" w="med" len="med"/>
                  <a:tailEnd type="none" w="med" len="med"/>
                </a:ln>
                <a:effectLst/>
              </p:spPr>
              <p:txBody>
                <a:bodyPr vert="horz" wrap="square" lIns="95660" tIns="47830" rIns="95660" bIns="47830" numCol="1" rtlCol="0" anchor="t" anchorCtr="0" compatLnSpc="1">
                  <a:prstTxWarp prst="textNoShape">
                    <a:avLst/>
                  </a:prstTxWarp>
                </a:bodyPr>
                <a:lstStyle/>
                <a:p>
                  <a:pPr defTabSz="956586" eaLnBrk="1" fontAlgn="auto" hangingPunct="1">
                    <a:spcBef>
                      <a:spcPts val="0"/>
                    </a:spcBef>
                    <a:spcAft>
                      <a:spcPts val="0"/>
                    </a:spcAft>
                    <a:defRPr/>
                  </a:pPr>
                  <a:endParaRPr lang="en-GB" sz="1595" b="1" dirty="0">
                    <a:solidFill>
                      <a:prstClr val="black"/>
                    </a:solidFill>
                    <a:latin typeface="Arial"/>
                  </a:endParaRPr>
                </a:p>
              </p:txBody>
            </p:sp>
            <p:sp>
              <p:nvSpPr>
                <p:cNvPr id="76" name="Rectangle 75">
                  <a:extLst>
                    <a:ext uri="{FF2B5EF4-FFF2-40B4-BE49-F238E27FC236}">
                      <a16:creationId xmlns:a16="http://schemas.microsoft.com/office/drawing/2014/main" id="{FC7A0112-4ECE-458C-BEBF-E99F69363C91}"/>
                    </a:ext>
                  </a:extLst>
                </p:cNvPr>
                <p:cNvSpPr/>
                <p:nvPr/>
              </p:nvSpPr>
              <p:spPr bwMode="auto">
                <a:xfrm>
                  <a:off x="1196298" y="2365662"/>
                  <a:ext cx="105092" cy="105071"/>
                </a:xfrm>
                <a:prstGeom prst="rect">
                  <a:avLst/>
                </a:prstGeom>
                <a:solidFill>
                  <a:srgbClr val="009BBB"/>
                </a:solidFill>
                <a:ln w="9525" cap="flat" cmpd="sng" algn="ctr">
                  <a:noFill/>
                  <a:prstDash val="solid"/>
                  <a:round/>
                  <a:headEnd type="none" w="med" len="med"/>
                  <a:tailEnd type="none" w="med" len="med"/>
                </a:ln>
                <a:effectLst/>
              </p:spPr>
              <p:txBody>
                <a:bodyPr vert="horz" wrap="square" lIns="95660" tIns="47830" rIns="95660" bIns="47830" numCol="1" rtlCol="0" anchor="t" anchorCtr="0" compatLnSpc="1">
                  <a:prstTxWarp prst="textNoShape">
                    <a:avLst/>
                  </a:prstTxWarp>
                </a:bodyPr>
                <a:lstStyle/>
                <a:p>
                  <a:pPr defTabSz="956586" eaLnBrk="1" fontAlgn="auto" hangingPunct="1">
                    <a:spcBef>
                      <a:spcPts val="0"/>
                    </a:spcBef>
                    <a:spcAft>
                      <a:spcPts val="0"/>
                    </a:spcAft>
                    <a:defRPr/>
                  </a:pPr>
                  <a:endParaRPr lang="en-GB" sz="1595" b="1" dirty="0">
                    <a:solidFill>
                      <a:prstClr val="black"/>
                    </a:solidFill>
                    <a:latin typeface="Arial"/>
                  </a:endParaRPr>
                </a:p>
              </p:txBody>
            </p:sp>
            <p:sp>
              <p:nvSpPr>
                <p:cNvPr id="77" name="Rectangle 76">
                  <a:extLst>
                    <a:ext uri="{FF2B5EF4-FFF2-40B4-BE49-F238E27FC236}">
                      <a16:creationId xmlns:a16="http://schemas.microsoft.com/office/drawing/2014/main" id="{A90930A8-A1EA-4C7B-AE8D-5C2E3B4C4AB6}"/>
                    </a:ext>
                  </a:extLst>
                </p:cNvPr>
                <p:cNvSpPr/>
                <p:nvPr/>
              </p:nvSpPr>
              <p:spPr bwMode="auto">
                <a:xfrm>
                  <a:off x="1048449" y="2365662"/>
                  <a:ext cx="105092" cy="105071"/>
                </a:xfrm>
                <a:prstGeom prst="rect">
                  <a:avLst/>
                </a:prstGeom>
                <a:solidFill>
                  <a:srgbClr val="009BBB"/>
                </a:solidFill>
                <a:ln w="9525" cap="flat" cmpd="sng" algn="ctr">
                  <a:noFill/>
                  <a:prstDash val="solid"/>
                  <a:round/>
                  <a:headEnd type="none" w="med" len="med"/>
                  <a:tailEnd type="none" w="med" len="med"/>
                </a:ln>
                <a:effectLst/>
              </p:spPr>
              <p:txBody>
                <a:bodyPr vert="horz" wrap="square" lIns="95660" tIns="47830" rIns="95660" bIns="47830" numCol="1" rtlCol="0" anchor="t" anchorCtr="0" compatLnSpc="1">
                  <a:prstTxWarp prst="textNoShape">
                    <a:avLst/>
                  </a:prstTxWarp>
                </a:bodyPr>
                <a:lstStyle/>
                <a:p>
                  <a:pPr defTabSz="956586" eaLnBrk="1" fontAlgn="auto" hangingPunct="1">
                    <a:spcBef>
                      <a:spcPts val="0"/>
                    </a:spcBef>
                    <a:spcAft>
                      <a:spcPts val="0"/>
                    </a:spcAft>
                    <a:defRPr/>
                  </a:pPr>
                  <a:endParaRPr lang="en-GB" sz="1595" b="1" dirty="0">
                    <a:solidFill>
                      <a:prstClr val="black"/>
                    </a:solidFill>
                    <a:latin typeface="Arial"/>
                  </a:endParaRPr>
                </a:p>
              </p:txBody>
            </p:sp>
            <p:sp>
              <p:nvSpPr>
                <p:cNvPr id="78" name="Rectangle 77">
                  <a:extLst>
                    <a:ext uri="{FF2B5EF4-FFF2-40B4-BE49-F238E27FC236}">
                      <a16:creationId xmlns:a16="http://schemas.microsoft.com/office/drawing/2014/main" id="{3078C4EC-744E-48FC-8F4F-B207736989A4}"/>
                    </a:ext>
                  </a:extLst>
                </p:cNvPr>
                <p:cNvSpPr/>
                <p:nvPr/>
              </p:nvSpPr>
              <p:spPr bwMode="auto">
                <a:xfrm>
                  <a:off x="1127369" y="2529858"/>
                  <a:ext cx="105091" cy="105071"/>
                </a:xfrm>
                <a:prstGeom prst="rect">
                  <a:avLst/>
                </a:prstGeom>
                <a:solidFill>
                  <a:srgbClr val="009BBB"/>
                </a:solidFill>
                <a:ln w="9525" cap="flat" cmpd="sng" algn="ctr">
                  <a:noFill/>
                  <a:prstDash val="solid"/>
                  <a:round/>
                  <a:headEnd type="none" w="med" len="med"/>
                  <a:tailEnd type="none" w="med" len="med"/>
                </a:ln>
                <a:effectLst/>
              </p:spPr>
              <p:txBody>
                <a:bodyPr vert="horz" wrap="square" lIns="95660" tIns="47830" rIns="95660" bIns="47830" numCol="1" rtlCol="0" anchor="t" anchorCtr="0" compatLnSpc="1">
                  <a:prstTxWarp prst="textNoShape">
                    <a:avLst/>
                  </a:prstTxWarp>
                </a:bodyPr>
                <a:lstStyle/>
                <a:p>
                  <a:pPr defTabSz="956586" eaLnBrk="1" fontAlgn="auto" hangingPunct="1">
                    <a:spcBef>
                      <a:spcPts val="0"/>
                    </a:spcBef>
                    <a:spcAft>
                      <a:spcPts val="0"/>
                    </a:spcAft>
                    <a:defRPr/>
                  </a:pPr>
                  <a:endParaRPr lang="en-GB" sz="1595" b="1" dirty="0">
                    <a:solidFill>
                      <a:prstClr val="black"/>
                    </a:solidFill>
                    <a:latin typeface="Arial"/>
                  </a:endParaRPr>
                </a:p>
              </p:txBody>
            </p:sp>
          </p:grpSp>
        </p:grpSp>
        <p:sp>
          <p:nvSpPr>
            <p:cNvPr id="49" name="Freeform 6">
              <a:extLst>
                <a:ext uri="{FF2B5EF4-FFF2-40B4-BE49-F238E27FC236}">
                  <a16:creationId xmlns:a16="http://schemas.microsoft.com/office/drawing/2014/main" id="{D2078C67-F840-48FA-ADF3-4C762EA45E21}"/>
                </a:ext>
              </a:extLst>
            </p:cNvPr>
            <p:cNvSpPr>
              <a:spLocks/>
            </p:cNvSpPr>
            <p:nvPr/>
          </p:nvSpPr>
          <p:spPr bwMode="auto">
            <a:xfrm>
              <a:off x="9173025" y="4133480"/>
              <a:ext cx="88149" cy="690810"/>
            </a:xfrm>
            <a:custGeom>
              <a:avLst/>
              <a:gdLst>
                <a:gd name="T0" fmla="*/ 3 w 23"/>
                <a:gd name="T1" fmla="*/ 0 h 136"/>
                <a:gd name="T2" fmla="*/ 23 w 23"/>
                <a:gd name="T3" fmla="*/ 0 h 136"/>
                <a:gd name="T4" fmla="*/ 23 w 23"/>
                <a:gd name="T5" fmla="*/ 136 h 136"/>
                <a:gd name="T6" fmla="*/ 0 w 23"/>
                <a:gd name="T7" fmla="*/ 136 h 136"/>
              </a:gdLst>
              <a:ahLst/>
              <a:cxnLst>
                <a:cxn ang="0">
                  <a:pos x="T0" y="T1"/>
                </a:cxn>
                <a:cxn ang="0">
                  <a:pos x="T2" y="T3"/>
                </a:cxn>
                <a:cxn ang="0">
                  <a:pos x="T4" y="T5"/>
                </a:cxn>
                <a:cxn ang="0">
                  <a:pos x="T6" y="T7"/>
                </a:cxn>
              </a:cxnLst>
              <a:rect l="0" t="0" r="r" b="b"/>
              <a:pathLst>
                <a:path w="23" h="136">
                  <a:moveTo>
                    <a:pt x="3" y="0"/>
                  </a:moveTo>
                  <a:lnTo>
                    <a:pt x="23" y="0"/>
                  </a:lnTo>
                  <a:lnTo>
                    <a:pt x="23" y="136"/>
                  </a:lnTo>
                  <a:lnTo>
                    <a:pt x="0" y="136"/>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1010" tIns="40505" rIns="81010" bIns="40505" numCol="1" anchor="t" anchorCtr="0" compatLnSpc="1">
              <a:prstTxWarp prst="textNoShape">
                <a:avLst/>
              </a:prstTxWarp>
            </a:bodyPr>
            <a:lstStyle/>
            <a:p>
              <a:pPr defTabSz="810067" eaLnBrk="1" hangingPunct="1">
                <a:defRPr/>
              </a:pPr>
              <a:endParaRPr lang="en-GB" sz="1595" dirty="0">
                <a:solidFill>
                  <a:prstClr val="black"/>
                </a:solidFill>
              </a:endParaRPr>
            </a:p>
          </p:txBody>
        </p:sp>
        <p:sp>
          <p:nvSpPr>
            <p:cNvPr id="50" name="Rectangle 37">
              <a:extLst>
                <a:ext uri="{FF2B5EF4-FFF2-40B4-BE49-F238E27FC236}">
                  <a16:creationId xmlns:a16="http://schemas.microsoft.com/office/drawing/2014/main" id="{1C0E5BD8-C20A-4130-A281-9A67AB970F3C}"/>
                </a:ext>
              </a:extLst>
            </p:cNvPr>
            <p:cNvSpPr txBox="1">
              <a:spLocks/>
            </p:cNvSpPr>
            <p:nvPr/>
          </p:nvSpPr>
          <p:spPr>
            <a:xfrm>
              <a:off x="9361115" y="4063387"/>
              <a:ext cx="1063220" cy="6922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827C34"/>
                  </a:solidFill>
                  <a:latin typeface="Arial Nova"/>
                </a:rPr>
                <a:t>Customer maintains commercial contract with SWIFT for service</a:t>
              </a:r>
            </a:p>
          </p:txBody>
        </p:sp>
        <p:sp>
          <p:nvSpPr>
            <p:cNvPr id="51" name="Rectangle 37">
              <a:extLst>
                <a:ext uri="{FF2B5EF4-FFF2-40B4-BE49-F238E27FC236}">
                  <a16:creationId xmlns:a16="http://schemas.microsoft.com/office/drawing/2014/main" id="{CE08A140-B2FE-46CC-B39C-49DC018ED117}"/>
                </a:ext>
              </a:extLst>
            </p:cNvPr>
            <p:cNvSpPr txBox="1">
              <a:spLocks/>
            </p:cNvSpPr>
            <p:nvPr/>
          </p:nvSpPr>
          <p:spPr>
            <a:xfrm>
              <a:off x="6120755" y="2966493"/>
              <a:ext cx="1355130" cy="4153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698287"/>
                  </a:solidFill>
                  <a:latin typeface="Arial Nova"/>
                </a:rPr>
                <a:t>End user agreement and terms for SWIFT service </a:t>
              </a:r>
            </a:p>
            <a:p>
              <a:pPr algn="ctr" defTabSz="793191" fontAlgn="auto">
                <a:spcBef>
                  <a:spcPts val="0"/>
                </a:spcBef>
                <a:spcAft>
                  <a:spcPts val="0"/>
                </a:spcAft>
                <a:buClr>
                  <a:srgbClr val="766C62"/>
                </a:buClr>
                <a:defRPr/>
              </a:pPr>
              <a:r>
                <a:rPr lang="en-US" sz="797" b="1" dirty="0">
                  <a:solidFill>
                    <a:srgbClr val="698287"/>
                  </a:solidFill>
                  <a:latin typeface="Arial Nova"/>
                </a:rPr>
                <a:t>(ie: service description)</a:t>
              </a:r>
            </a:p>
          </p:txBody>
        </p:sp>
        <p:sp>
          <p:nvSpPr>
            <p:cNvPr id="52" name="Rectangle 7">
              <a:extLst>
                <a:ext uri="{FF2B5EF4-FFF2-40B4-BE49-F238E27FC236}">
                  <a16:creationId xmlns:a16="http://schemas.microsoft.com/office/drawing/2014/main" id="{09C6E1DC-A8A4-4242-BF7E-215ACAD549BD}"/>
                </a:ext>
              </a:extLst>
            </p:cNvPr>
            <p:cNvSpPr/>
            <p:nvPr/>
          </p:nvSpPr>
          <p:spPr>
            <a:xfrm>
              <a:off x="1740190" y="3758805"/>
              <a:ext cx="1945042" cy="1368000"/>
            </a:xfrm>
            <a:prstGeom prst="roundRect">
              <a:avLst>
                <a:gd name="adj" fmla="val 0"/>
              </a:avLst>
            </a:prstGeom>
            <a:solidFill>
              <a:schemeClr val="bg1">
                <a:lumMod val="95000"/>
              </a:schemeClr>
            </a:solidFill>
            <a:ln w="25400">
              <a:noFill/>
            </a:ln>
          </p:spPr>
          <p:txBody>
            <a:bodyPr wrap="square" lIns="63788" tIns="669769" rIns="63788" bIns="63788" rtlCol="0" anchor="ctr">
              <a:noAutofit/>
            </a:bodyPr>
            <a:lstStyle/>
            <a:p>
              <a:pPr algn="ctr" defTabSz="810067" eaLnBrk="1" fontAlgn="auto" hangingPunct="1">
                <a:spcBef>
                  <a:spcPts val="0"/>
                </a:spcBef>
                <a:spcAft>
                  <a:spcPts val="0"/>
                </a:spcAft>
                <a:defRPr/>
              </a:pPr>
              <a:r>
                <a:rPr lang="en-GB" sz="1240" b="1" dirty="0">
                  <a:solidFill>
                    <a:srgbClr val="698287"/>
                  </a:solidFill>
                  <a:latin typeface="Arial Nova"/>
                </a:rPr>
                <a:t>Enabler Partner</a:t>
              </a:r>
            </a:p>
          </p:txBody>
        </p:sp>
        <p:sp>
          <p:nvSpPr>
            <p:cNvPr id="53" name="Freeform 6">
              <a:extLst>
                <a:ext uri="{FF2B5EF4-FFF2-40B4-BE49-F238E27FC236}">
                  <a16:creationId xmlns:a16="http://schemas.microsoft.com/office/drawing/2014/main" id="{C34CC13A-150A-41C3-8908-9B80D16BA959}"/>
                </a:ext>
              </a:extLst>
            </p:cNvPr>
            <p:cNvSpPr>
              <a:spLocks/>
            </p:cNvSpPr>
            <p:nvPr/>
          </p:nvSpPr>
          <p:spPr bwMode="auto">
            <a:xfrm rot="10800000">
              <a:off x="1552100" y="4119464"/>
              <a:ext cx="88149" cy="690810"/>
            </a:xfrm>
            <a:custGeom>
              <a:avLst/>
              <a:gdLst>
                <a:gd name="T0" fmla="*/ 3 w 23"/>
                <a:gd name="T1" fmla="*/ 0 h 136"/>
                <a:gd name="T2" fmla="*/ 23 w 23"/>
                <a:gd name="T3" fmla="*/ 0 h 136"/>
                <a:gd name="T4" fmla="*/ 23 w 23"/>
                <a:gd name="T5" fmla="*/ 136 h 136"/>
                <a:gd name="T6" fmla="*/ 0 w 23"/>
                <a:gd name="T7" fmla="*/ 136 h 136"/>
              </a:gdLst>
              <a:ahLst/>
              <a:cxnLst>
                <a:cxn ang="0">
                  <a:pos x="T0" y="T1"/>
                </a:cxn>
                <a:cxn ang="0">
                  <a:pos x="T2" y="T3"/>
                </a:cxn>
                <a:cxn ang="0">
                  <a:pos x="T4" y="T5"/>
                </a:cxn>
                <a:cxn ang="0">
                  <a:pos x="T6" y="T7"/>
                </a:cxn>
              </a:cxnLst>
              <a:rect l="0" t="0" r="r" b="b"/>
              <a:pathLst>
                <a:path w="23" h="136">
                  <a:moveTo>
                    <a:pt x="3" y="0"/>
                  </a:moveTo>
                  <a:lnTo>
                    <a:pt x="23" y="0"/>
                  </a:lnTo>
                  <a:lnTo>
                    <a:pt x="23" y="136"/>
                  </a:lnTo>
                  <a:lnTo>
                    <a:pt x="0" y="136"/>
                  </a:lnTo>
                </a:path>
              </a:pathLst>
            </a:custGeom>
            <a:noFill/>
            <a:ln w="952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1010" tIns="40505" rIns="81010" bIns="40505" numCol="1" anchor="t" anchorCtr="0" compatLnSpc="1">
              <a:prstTxWarp prst="textNoShape">
                <a:avLst/>
              </a:prstTxWarp>
            </a:bodyPr>
            <a:lstStyle/>
            <a:p>
              <a:pPr defTabSz="810067" eaLnBrk="1" hangingPunct="1">
                <a:defRPr/>
              </a:pPr>
              <a:endParaRPr lang="en-GB" sz="1595" dirty="0">
                <a:solidFill>
                  <a:prstClr val="black"/>
                </a:solidFill>
              </a:endParaRPr>
            </a:p>
          </p:txBody>
        </p:sp>
        <p:sp>
          <p:nvSpPr>
            <p:cNvPr id="54" name="Rectangle 37">
              <a:extLst>
                <a:ext uri="{FF2B5EF4-FFF2-40B4-BE49-F238E27FC236}">
                  <a16:creationId xmlns:a16="http://schemas.microsoft.com/office/drawing/2014/main" id="{658B7115-938C-4422-A245-6C3747164995}"/>
                </a:ext>
              </a:extLst>
            </p:cNvPr>
            <p:cNvSpPr txBox="1">
              <a:spLocks/>
            </p:cNvSpPr>
            <p:nvPr/>
          </p:nvSpPr>
          <p:spPr>
            <a:xfrm>
              <a:off x="288107" y="4046587"/>
              <a:ext cx="1251310" cy="69227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827C34"/>
                  </a:solidFill>
                  <a:latin typeface="Arial Nova"/>
                </a:rPr>
                <a:t>Partner operates </a:t>
              </a:r>
              <a:br>
                <a:rPr lang="en-US" sz="797" b="1" dirty="0">
                  <a:solidFill>
                    <a:srgbClr val="827C34"/>
                  </a:solidFill>
                  <a:latin typeface="Arial Nova"/>
                </a:rPr>
              </a:br>
              <a:r>
                <a:rPr lang="en-US" sz="797" b="1" dirty="0">
                  <a:solidFill>
                    <a:srgbClr val="827C34"/>
                  </a:solidFill>
                  <a:latin typeface="Arial Nova"/>
                </a:rPr>
                <a:t>in programme with performance incentives </a:t>
              </a:r>
              <a:br>
                <a:rPr lang="en-US" sz="797" b="1" dirty="0">
                  <a:solidFill>
                    <a:srgbClr val="827C34"/>
                  </a:solidFill>
                  <a:latin typeface="Arial Nova"/>
                </a:rPr>
              </a:br>
              <a:r>
                <a:rPr lang="en-US" sz="797" b="1" dirty="0">
                  <a:solidFill>
                    <a:srgbClr val="827C34"/>
                  </a:solidFill>
                  <a:latin typeface="Arial Nova"/>
                </a:rPr>
                <a:t>and benefits</a:t>
              </a:r>
            </a:p>
          </p:txBody>
        </p:sp>
        <p:cxnSp>
          <p:nvCxnSpPr>
            <p:cNvPr id="55" name="Straight Arrow Connector 54">
              <a:extLst>
                <a:ext uri="{FF2B5EF4-FFF2-40B4-BE49-F238E27FC236}">
                  <a16:creationId xmlns:a16="http://schemas.microsoft.com/office/drawing/2014/main" id="{FD20238B-E108-43D1-983D-81B2137CC515}"/>
                </a:ext>
              </a:extLst>
            </p:cNvPr>
            <p:cNvCxnSpPr/>
            <p:nvPr/>
          </p:nvCxnSpPr>
          <p:spPr>
            <a:xfrm flipH="1" flipV="1">
              <a:off x="6798320" y="2186862"/>
              <a:ext cx="1454515" cy="1459734"/>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AE6D69A-F39E-419F-B7BC-8EF1497816A7}"/>
                </a:ext>
              </a:extLst>
            </p:cNvPr>
            <p:cNvCxnSpPr/>
            <p:nvPr/>
          </p:nvCxnSpPr>
          <p:spPr>
            <a:xfrm flipV="1">
              <a:off x="2736379" y="2318395"/>
              <a:ext cx="1440160" cy="1399207"/>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F4BF3C8-9879-495A-B79F-1C31FD9AE88C}"/>
                </a:ext>
              </a:extLst>
            </p:cNvPr>
            <p:cNvCxnSpPr/>
            <p:nvPr/>
          </p:nvCxnSpPr>
          <p:spPr>
            <a:xfrm flipH="1">
              <a:off x="2584975" y="2186862"/>
              <a:ext cx="1437748" cy="1405637"/>
            </a:xfrm>
            <a:prstGeom prst="straightConnector1">
              <a:avLst/>
            </a:prstGeom>
            <a:ln>
              <a:solidFill>
                <a:srgbClr val="009BBB"/>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Rectangle 37">
              <a:extLst>
                <a:ext uri="{FF2B5EF4-FFF2-40B4-BE49-F238E27FC236}">
                  <a16:creationId xmlns:a16="http://schemas.microsoft.com/office/drawing/2014/main" id="{ADBAA6F7-7B9C-440D-AABE-E214A6E27DB2}"/>
                </a:ext>
              </a:extLst>
            </p:cNvPr>
            <p:cNvSpPr txBox="1">
              <a:spLocks/>
            </p:cNvSpPr>
            <p:nvPr/>
          </p:nvSpPr>
          <p:spPr>
            <a:xfrm>
              <a:off x="3018711" y="2190068"/>
              <a:ext cx="688535" cy="2769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009BBB"/>
                  </a:solidFill>
                  <a:latin typeface="Arial Nova"/>
                </a:rPr>
                <a:t>SWIFT API </a:t>
              </a:r>
              <a:br>
                <a:rPr lang="en-US" sz="797" b="1" dirty="0">
                  <a:solidFill>
                    <a:srgbClr val="009BBB"/>
                  </a:solidFill>
                  <a:latin typeface="Arial Nova"/>
                </a:rPr>
              </a:br>
              <a:r>
                <a:rPr lang="en-US" sz="797" b="1" dirty="0">
                  <a:solidFill>
                    <a:srgbClr val="009BBB"/>
                  </a:solidFill>
                  <a:latin typeface="Arial Nova"/>
                </a:rPr>
                <a:t>service</a:t>
              </a:r>
            </a:p>
          </p:txBody>
        </p:sp>
        <p:sp>
          <p:nvSpPr>
            <p:cNvPr id="59" name="Rectangle 37">
              <a:extLst>
                <a:ext uri="{FF2B5EF4-FFF2-40B4-BE49-F238E27FC236}">
                  <a16:creationId xmlns:a16="http://schemas.microsoft.com/office/drawing/2014/main" id="{69740A5E-68CB-4F4C-94BB-B2E0C38EB4F7}"/>
                </a:ext>
              </a:extLst>
            </p:cNvPr>
            <p:cNvSpPr txBox="1">
              <a:spLocks/>
            </p:cNvSpPr>
            <p:nvPr/>
          </p:nvSpPr>
          <p:spPr>
            <a:xfrm>
              <a:off x="3517829" y="3038501"/>
              <a:ext cx="1090756" cy="55381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698287"/>
                  </a:solidFill>
                  <a:latin typeface="Arial Nova"/>
                </a:rPr>
                <a:t>Platform partner </a:t>
              </a:r>
            </a:p>
            <a:p>
              <a:pPr algn="ctr" defTabSz="793191" fontAlgn="auto">
                <a:spcBef>
                  <a:spcPts val="0"/>
                </a:spcBef>
                <a:spcAft>
                  <a:spcPts val="0"/>
                </a:spcAft>
                <a:buClr>
                  <a:srgbClr val="766C62"/>
                </a:buClr>
                <a:defRPr/>
              </a:pPr>
              <a:r>
                <a:rPr lang="en-US" sz="797" b="1" dirty="0">
                  <a:solidFill>
                    <a:srgbClr val="698287"/>
                  </a:solidFill>
                  <a:latin typeface="Arial Nova"/>
                </a:rPr>
                <a:t>legal agreement </a:t>
              </a:r>
              <a:br>
                <a:rPr lang="en-US" sz="797" b="1" dirty="0">
                  <a:solidFill>
                    <a:srgbClr val="698287"/>
                  </a:solidFill>
                  <a:latin typeface="Arial Nova"/>
                </a:rPr>
              </a:br>
              <a:r>
                <a:rPr lang="en-US" sz="797" b="1" dirty="0">
                  <a:solidFill>
                    <a:srgbClr val="698287"/>
                  </a:solidFill>
                  <a:latin typeface="Arial Nova"/>
                </a:rPr>
                <a:t>and terms for </a:t>
              </a:r>
              <a:br>
                <a:rPr lang="en-US" sz="797" b="1" dirty="0">
                  <a:solidFill>
                    <a:srgbClr val="698287"/>
                  </a:solidFill>
                  <a:latin typeface="Arial Nova"/>
                </a:rPr>
              </a:br>
              <a:r>
                <a:rPr lang="en-US" sz="797" b="1" dirty="0">
                  <a:solidFill>
                    <a:srgbClr val="698287"/>
                  </a:solidFill>
                  <a:latin typeface="Arial Nova"/>
                </a:rPr>
                <a:t>SWIFT service </a:t>
              </a:r>
            </a:p>
          </p:txBody>
        </p:sp>
        <p:grpSp>
          <p:nvGrpSpPr>
            <p:cNvPr id="60" name="Group 59">
              <a:extLst>
                <a:ext uri="{FF2B5EF4-FFF2-40B4-BE49-F238E27FC236}">
                  <a16:creationId xmlns:a16="http://schemas.microsoft.com/office/drawing/2014/main" id="{D7B02DE9-740C-4C28-AAC6-6A848FA972E3}"/>
                </a:ext>
              </a:extLst>
            </p:cNvPr>
            <p:cNvGrpSpPr/>
            <p:nvPr/>
          </p:nvGrpSpPr>
          <p:grpSpPr>
            <a:xfrm>
              <a:off x="2406711" y="3902597"/>
              <a:ext cx="612000" cy="612000"/>
              <a:chOff x="2406711" y="4046875"/>
              <a:chExt cx="612000" cy="612000"/>
            </a:xfrm>
            <a:solidFill>
              <a:srgbClr val="009BBB"/>
            </a:solidFill>
          </p:grpSpPr>
          <p:sp>
            <p:nvSpPr>
              <p:cNvPr id="69" name="Oval 68">
                <a:extLst>
                  <a:ext uri="{FF2B5EF4-FFF2-40B4-BE49-F238E27FC236}">
                    <a16:creationId xmlns:a16="http://schemas.microsoft.com/office/drawing/2014/main" id="{49487840-FB76-48AB-BE4F-D6D661621F7F}"/>
                  </a:ext>
                </a:extLst>
              </p:cNvPr>
              <p:cNvSpPr/>
              <p:nvPr/>
            </p:nvSpPr>
            <p:spPr bwMode="auto">
              <a:xfrm>
                <a:off x="2406711" y="4046875"/>
                <a:ext cx="612000" cy="612000"/>
              </a:xfrm>
              <a:prstGeom prst="ellipse">
                <a:avLst/>
              </a:prstGeom>
              <a:grpFill/>
              <a:ln w="25400" cap="flat" cmpd="sng" algn="ctr">
                <a:noFill/>
                <a:prstDash val="solid"/>
                <a:round/>
                <a:headEnd type="none" w="med" len="med"/>
                <a:tailEnd type="none" w="med" len="med"/>
              </a:ln>
              <a:effectLst/>
            </p:spPr>
            <p:txBody>
              <a:bodyPr rot="0" spcFirstLastPara="0" vertOverflow="overflow" horzOverflow="overflow" vert="horz" wrap="square" lIns="71770" tIns="35885" rIns="71770" bIns="35885" numCol="1" spcCol="0" rtlCol="0" fromWordArt="0" anchor="t" anchorCtr="0" forceAA="0" compatLnSpc="1">
                <a:prstTxWarp prst="textNoShape">
                  <a:avLst/>
                </a:prstTxWarp>
                <a:noAutofit/>
              </a:bodyPr>
              <a:lstStyle/>
              <a:p>
                <a:pPr defTabSz="717638" eaLnBrk="1" fontAlgn="auto" hangingPunct="1">
                  <a:spcBef>
                    <a:spcPts val="0"/>
                  </a:spcBef>
                  <a:spcAft>
                    <a:spcPts val="0"/>
                  </a:spcAft>
                </a:pPr>
                <a:endParaRPr lang="en-US" sz="1595" dirty="0">
                  <a:solidFill>
                    <a:prstClr val="black"/>
                  </a:solidFill>
                  <a:latin typeface="Arial"/>
                </a:endParaRPr>
              </a:p>
            </p:txBody>
          </p:sp>
          <p:pic>
            <p:nvPicPr>
              <p:cNvPr id="70" name="Picture 3" descr="C:\Users\jnguyend\Desktop\WorkLocal\_Icons\emf\Ready\server.emf">
                <a:extLst>
                  <a:ext uri="{FF2B5EF4-FFF2-40B4-BE49-F238E27FC236}">
                    <a16:creationId xmlns:a16="http://schemas.microsoft.com/office/drawing/2014/main" id="{AB331888-957D-46BD-8605-807C8A7032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4975" y="4190875"/>
                <a:ext cx="255473" cy="324000"/>
              </a:xfrm>
              <a:prstGeom prst="rect">
                <a:avLst/>
              </a:prstGeom>
              <a:grpFill/>
            </p:spPr>
          </p:pic>
        </p:grpSp>
        <p:sp>
          <p:nvSpPr>
            <p:cNvPr id="61" name="Rectangle 37">
              <a:extLst>
                <a:ext uri="{FF2B5EF4-FFF2-40B4-BE49-F238E27FC236}">
                  <a16:creationId xmlns:a16="http://schemas.microsoft.com/office/drawing/2014/main" id="{0A99D479-8471-4486-8569-BE6F3873477F}"/>
                </a:ext>
              </a:extLst>
            </p:cNvPr>
            <p:cNvSpPr txBox="1">
              <a:spLocks/>
            </p:cNvSpPr>
            <p:nvPr/>
          </p:nvSpPr>
          <p:spPr>
            <a:xfrm>
              <a:off x="4716599" y="4226485"/>
              <a:ext cx="1368152" cy="2769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698287"/>
                  </a:solidFill>
                  <a:latin typeface="Arial Nova"/>
                </a:rPr>
                <a:t>Contract between partner and their client</a:t>
              </a:r>
            </a:p>
          </p:txBody>
        </p:sp>
        <p:cxnSp>
          <p:nvCxnSpPr>
            <p:cNvPr id="62" name="Straight Arrow Connector 61">
              <a:extLst>
                <a:ext uri="{FF2B5EF4-FFF2-40B4-BE49-F238E27FC236}">
                  <a16:creationId xmlns:a16="http://schemas.microsoft.com/office/drawing/2014/main" id="{012ED4C2-98B0-42E3-A617-FE43236084C3}"/>
                </a:ext>
              </a:extLst>
            </p:cNvPr>
            <p:cNvCxnSpPr>
              <a:cxnSpLocks/>
            </p:cNvCxnSpPr>
            <p:nvPr/>
          </p:nvCxnSpPr>
          <p:spPr>
            <a:xfrm>
              <a:off x="3685232" y="4118621"/>
              <a:ext cx="3442809" cy="0"/>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Freeform 9">
              <a:extLst>
                <a:ext uri="{FF2B5EF4-FFF2-40B4-BE49-F238E27FC236}">
                  <a16:creationId xmlns:a16="http://schemas.microsoft.com/office/drawing/2014/main" id="{758DDE37-73CE-4CAB-8BAA-A82D9D10F371}"/>
                </a:ext>
              </a:extLst>
            </p:cNvPr>
            <p:cNvSpPr>
              <a:spLocks noChangeAspect="1" noEditPoints="1"/>
            </p:cNvSpPr>
            <p:nvPr/>
          </p:nvSpPr>
          <p:spPr bwMode="auto">
            <a:xfrm>
              <a:off x="795003" y="4788709"/>
              <a:ext cx="251090" cy="252000"/>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49 w 117"/>
                <a:gd name="T11" fmla="*/ 86 h 117"/>
                <a:gd name="T12" fmla="*/ 49 w 117"/>
                <a:gd name="T13" fmla="*/ 86 h 117"/>
                <a:gd name="T14" fmla="*/ 49 w 117"/>
                <a:gd name="T15" fmla="*/ 86 h 117"/>
                <a:gd name="T16" fmla="*/ 22 w 117"/>
                <a:gd name="T17" fmla="*/ 59 h 117"/>
                <a:gd name="T18" fmla="*/ 31 w 117"/>
                <a:gd name="T19" fmla="*/ 50 h 117"/>
                <a:gd name="T20" fmla="*/ 49 w 117"/>
                <a:gd name="T21" fmla="*/ 68 h 117"/>
                <a:gd name="T22" fmla="*/ 86 w 117"/>
                <a:gd name="T23" fmla="*/ 30 h 117"/>
                <a:gd name="T24" fmla="*/ 95 w 117"/>
                <a:gd name="T25" fmla="*/ 40 h 117"/>
                <a:gd name="T26" fmla="*/ 49 w 117"/>
                <a:gd name="T27"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59" y="0"/>
                  </a:moveTo>
                  <a:cubicBezTo>
                    <a:pt x="26" y="0"/>
                    <a:pt x="0" y="26"/>
                    <a:pt x="0" y="58"/>
                  </a:cubicBezTo>
                  <a:cubicBezTo>
                    <a:pt x="0" y="90"/>
                    <a:pt x="26" y="117"/>
                    <a:pt x="59" y="117"/>
                  </a:cubicBezTo>
                  <a:cubicBezTo>
                    <a:pt x="91" y="117"/>
                    <a:pt x="117" y="90"/>
                    <a:pt x="117" y="58"/>
                  </a:cubicBezTo>
                  <a:cubicBezTo>
                    <a:pt x="117" y="26"/>
                    <a:pt x="91" y="0"/>
                    <a:pt x="59" y="0"/>
                  </a:cubicBezTo>
                  <a:close/>
                  <a:moveTo>
                    <a:pt x="49" y="86"/>
                  </a:moveTo>
                  <a:cubicBezTo>
                    <a:pt x="49" y="86"/>
                    <a:pt x="49" y="86"/>
                    <a:pt x="49" y="86"/>
                  </a:cubicBezTo>
                  <a:cubicBezTo>
                    <a:pt x="49" y="86"/>
                    <a:pt x="49" y="86"/>
                    <a:pt x="49" y="86"/>
                  </a:cubicBezTo>
                  <a:cubicBezTo>
                    <a:pt x="22" y="59"/>
                    <a:pt x="22" y="59"/>
                    <a:pt x="22" y="59"/>
                  </a:cubicBezTo>
                  <a:cubicBezTo>
                    <a:pt x="31" y="50"/>
                    <a:pt x="31" y="50"/>
                    <a:pt x="31" y="50"/>
                  </a:cubicBezTo>
                  <a:cubicBezTo>
                    <a:pt x="49" y="68"/>
                    <a:pt x="49" y="68"/>
                    <a:pt x="49" y="68"/>
                  </a:cubicBezTo>
                  <a:cubicBezTo>
                    <a:pt x="86" y="30"/>
                    <a:pt x="86" y="30"/>
                    <a:pt x="86" y="30"/>
                  </a:cubicBezTo>
                  <a:cubicBezTo>
                    <a:pt x="95" y="40"/>
                    <a:pt x="95" y="40"/>
                    <a:pt x="95" y="40"/>
                  </a:cubicBezTo>
                  <a:lnTo>
                    <a:pt x="49" y="86"/>
                  </a:lnTo>
                  <a:close/>
                </a:path>
              </a:pathLst>
            </a:custGeom>
            <a:solidFill>
              <a:schemeClr val="accent5"/>
            </a:solidFill>
            <a:ln>
              <a:noFill/>
            </a:ln>
          </p:spPr>
          <p:txBody>
            <a:bodyPr vert="horz" wrap="square" lIns="81010" tIns="40505" rIns="81010" bIns="40505" numCol="1" anchor="t" anchorCtr="0" compatLnSpc="1">
              <a:prstTxWarp prst="textNoShape">
                <a:avLst/>
              </a:prstTxWarp>
            </a:bodyPr>
            <a:lstStyle/>
            <a:p>
              <a:pPr defTabSz="810067" eaLnBrk="1" fontAlgn="auto" hangingPunct="1">
                <a:spcBef>
                  <a:spcPts val="0"/>
                </a:spcBef>
                <a:spcAft>
                  <a:spcPts val="0"/>
                </a:spcAft>
              </a:pPr>
              <a:endParaRPr lang="en-GB" sz="1595" dirty="0">
                <a:solidFill>
                  <a:srgbClr val="333D3E"/>
                </a:solidFill>
                <a:latin typeface="Arial Nova"/>
              </a:endParaRPr>
            </a:p>
          </p:txBody>
        </p:sp>
        <p:sp>
          <p:nvSpPr>
            <p:cNvPr id="64" name="Oval 63">
              <a:extLst>
                <a:ext uri="{FF2B5EF4-FFF2-40B4-BE49-F238E27FC236}">
                  <a16:creationId xmlns:a16="http://schemas.microsoft.com/office/drawing/2014/main" id="{A203E976-C2BE-4F81-8832-665DE593CAF8}"/>
                </a:ext>
              </a:extLst>
            </p:cNvPr>
            <p:cNvSpPr>
              <a:spLocks noChangeAspect="1"/>
            </p:cNvSpPr>
            <p:nvPr/>
          </p:nvSpPr>
          <p:spPr bwMode="auto">
            <a:xfrm>
              <a:off x="9766725" y="4802725"/>
              <a:ext cx="252000" cy="252000"/>
            </a:xfrm>
            <a:prstGeom prst="ellipse">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810067"/>
              <a:r>
                <a:rPr lang="en-GB" sz="1240" b="1" dirty="0">
                  <a:solidFill>
                    <a:prstClr val="white"/>
                  </a:solidFill>
                </a:rPr>
                <a:t>$</a:t>
              </a:r>
            </a:p>
          </p:txBody>
        </p:sp>
        <p:sp>
          <p:nvSpPr>
            <p:cNvPr id="65" name="Rectangle 37">
              <a:extLst>
                <a:ext uri="{FF2B5EF4-FFF2-40B4-BE49-F238E27FC236}">
                  <a16:creationId xmlns:a16="http://schemas.microsoft.com/office/drawing/2014/main" id="{C3D7833B-7DF5-4195-AA12-241BECD957F6}"/>
                </a:ext>
              </a:extLst>
            </p:cNvPr>
            <p:cNvSpPr txBox="1">
              <a:spLocks/>
            </p:cNvSpPr>
            <p:nvPr/>
          </p:nvSpPr>
          <p:spPr>
            <a:xfrm>
              <a:off x="4716599" y="4856406"/>
              <a:ext cx="1368152" cy="2769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009BBB"/>
                  </a:solidFill>
                  <a:latin typeface="Arial Nova"/>
                </a:rPr>
                <a:t>Re-exposed API within partner service</a:t>
              </a:r>
            </a:p>
          </p:txBody>
        </p:sp>
        <p:cxnSp>
          <p:nvCxnSpPr>
            <p:cNvPr id="66" name="Straight Arrow Connector 65">
              <a:extLst>
                <a:ext uri="{FF2B5EF4-FFF2-40B4-BE49-F238E27FC236}">
                  <a16:creationId xmlns:a16="http://schemas.microsoft.com/office/drawing/2014/main" id="{89E7DE05-67F7-41F7-AAB2-5A277A956895}"/>
                </a:ext>
              </a:extLst>
            </p:cNvPr>
            <p:cNvCxnSpPr>
              <a:cxnSpLocks/>
            </p:cNvCxnSpPr>
            <p:nvPr/>
          </p:nvCxnSpPr>
          <p:spPr>
            <a:xfrm>
              <a:off x="3685232" y="4748541"/>
              <a:ext cx="3442809" cy="0"/>
            </a:xfrm>
            <a:prstGeom prst="straightConnector1">
              <a:avLst/>
            </a:prstGeom>
            <a:ln>
              <a:solidFill>
                <a:srgbClr val="009BBB"/>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24167CED-8224-4AD1-8AE6-55505E6308F0}"/>
                </a:ext>
              </a:extLst>
            </p:cNvPr>
            <p:cNvSpPr/>
            <p:nvPr/>
          </p:nvSpPr>
          <p:spPr>
            <a:xfrm flipH="1">
              <a:off x="1628246" y="3592499"/>
              <a:ext cx="873536" cy="401849"/>
            </a:xfrm>
            <a:prstGeom prst="rect">
              <a:avLst/>
            </a:prstGeom>
            <a:solidFill>
              <a:srgbClr val="009B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0067" eaLnBrk="1" hangingPunct="1">
                <a:defRPr/>
              </a:pPr>
              <a:r>
                <a:rPr lang="en-GB" sz="886" b="1" dirty="0">
                  <a:solidFill>
                    <a:srgbClr val="FFFFFF"/>
                  </a:solidFill>
                  <a:latin typeface="Arial"/>
                  <a:ea typeface="Arial Unicode MS" pitchFamily="34" charset="-128"/>
                  <a:cs typeface="Arial Unicode MS" pitchFamily="34" charset="-128"/>
                </a:rPr>
                <a:t>SWIFT</a:t>
              </a:r>
            </a:p>
            <a:p>
              <a:pPr algn="ctr" defTabSz="810067" eaLnBrk="1" hangingPunct="1">
                <a:defRPr/>
              </a:pPr>
              <a:r>
                <a:rPr lang="en-GB" sz="886" b="1" dirty="0">
                  <a:solidFill>
                    <a:srgbClr val="FFFFFF"/>
                  </a:solidFill>
                  <a:latin typeface="Arial"/>
                  <a:ea typeface="Arial Unicode MS" pitchFamily="34" charset="-128"/>
                  <a:cs typeface="Arial Unicode MS" pitchFamily="34" charset="-128"/>
                </a:rPr>
                <a:t>SDK/MGW</a:t>
              </a:r>
            </a:p>
          </p:txBody>
        </p:sp>
        <p:sp>
          <p:nvSpPr>
            <p:cNvPr id="68" name="Rectangle 37">
              <a:extLst>
                <a:ext uri="{FF2B5EF4-FFF2-40B4-BE49-F238E27FC236}">
                  <a16:creationId xmlns:a16="http://schemas.microsoft.com/office/drawing/2014/main" id="{51C79F3A-001E-481D-A1FA-ACE67743D0BA}"/>
                </a:ext>
              </a:extLst>
            </p:cNvPr>
            <p:cNvSpPr txBox="1">
              <a:spLocks/>
            </p:cNvSpPr>
            <p:nvPr/>
          </p:nvSpPr>
          <p:spPr>
            <a:xfrm>
              <a:off x="2205278" y="2711761"/>
              <a:ext cx="848112" cy="4153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defTabSz="793191" fontAlgn="auto">
                <a:spcBef>
                  <a:spcPts val="0"/>
                </a:spcBef>
                <a:spcAft>
                  <a:spcPts val="0"/>
                </a:spcAft>
                <a:buClr>
                  <a:srgbClr val="766C62"/>
                </a:buClr>
                <a:defRPr/>
              </a:pPr>
              <a:r>
                <a:rPr lang="en-US" sz="797" b="1" dirty="0">
                  <a:solidFill>
                    <a:srgbClr val="698287"/>
                  </a:solidFill>
                  <a:latin typeface="Arial Nova"/>
                </a:rPr>
                <a:t>Terms for SWIFT SDK or Microgateway</a:t>
              </a:r>
            </a:p>
          </p:txBody>
        </p:sp>
      </p:grpSp>
    </p:spTree>
    <p:extLst>
      <p:ext uri="{BB962C8B-B14F-4D97-AF65-F5344CB8AC3E}">
        <p14:creationId xmlns:p14="http://schemas.microsoft.com/office/powerpoint/2010/main" val="36321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E5B202-CC15-4FD1-8D32-9AE07643316B}"/>
              </a:ext>
            </a:extLst>
          </p:cNvPr>
          <p:cNvSpPr>
            <a:spLocks noGrp="1"/>
          </p:cNvSpPr>
          <p:nvPr>
            <p:ph type="ftr" sz="quarter" idx="15"/>
          </p:nvPr>
        </p:nvSpPr>
        <p:spPr/>
        <p:txBody>
          <a:bodyPr/>
          <a:lstStyle/>
          <a:p>
            <a:pPr defTabSz="810067" eaLnBrk="1" fontAlgn="auto" hangingPunct="1">
              <a:spcBef>
                <a:spcPts val="0"/>
              </a:spcBef>
              <a:spcAft>
                <a:spcPts val="0"/>
              </a:spcAft>
              <a:defRPr/>
            </a:pPr>
            <a:r>
              <a:rPr lang="en-US">
                <a:solidFill>
                  <a:srgbClr val="333D3E"/>
                </a:solidFill>
                <a:latin typeface="Arial Nova"/>
              </a:rPr>
              <a:t>Global webinar for third-party providers</a:t>
            </a:r>
            <a:endParaRPr lang="en-GB" dirty="0">
              <a:solidFill>
                <a:srgbClr val="333D3E"/>
              </a:solidFill>
              <a:latin typeface="Arial Nova"/>
            </a:endParaRPr>
          </a:p>
        </p:txBody>
      </p:sp>
      <p:pic>
        <p:nvPicPr>
          <p:cNvPr id="6" name="Graphic 5">
            <a:extLst>
              <a:ext uri="{FF2B5EF4-FFF2-40B4-BE49-F238E27FC236}">
                <a16:creationId xmlns:a16="http://schemas.microsoft.com/office/drawing/2014/main" id="{CF355B63-A0AB-469E-9D08-47EAA0810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35470" y="4579041"/>
            <a:ext cx="1155998" cy="1155998"/>
          </a:xfrm>
          <a:prstGeom prst="rect">
            <a:avLst/>
          </a:prstGeom>
        </p:spPr>
      </p:pic>
    </p:spTree>
    <p:extLst>
      <p:ext uri="{BB962C8B-B14F-4D97-AF65-F5344CB8AC3E}">
        <p14:creationId xmlns:p14="http://schemas.microsoft.com/office/powerpoint/2010/main" val="736520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AC8FC7A-F332-4DB6-9B91-DDD432B703F6}"/>
              </a:ext>
            </a:extLst>
          </p:cNvPr>
          <p:cNvGraphicFramePr>
            <a:graphicFrameLocks noChangeAspect="1"/>
          </p:cNvGraphicFramePr>
          <p:nvPr>
            <p:custDataLst>
              <p:tags r:id="rId2"/>
            </p:custDataLst>
            <p:extLst>
              <p:ext uri="{D42A27DB-BD31-4B8C-83A1-F6EECF244321}">
                <p14:modId xmlns:p14="http://schemas.microsoft.com/office/powerpoint/2010/main" val="2797735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EAC8FC7A-F332-4DB6-9B91-DDD432B703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a:xfrm>
            <a:off x="1833980" y="590202"/>
            <a:ext cx="7130579" cy="5145365"/>
          </a:xfrm>
        </p:spPr>
        <p:txBody>
          <a:bodyPr vert="horz"/>
          <a:lstStyle/>
          <a:p>
            <a:r>
              <a:rPr lang="en-US" b="1" dirty="0">
                <a:solidFill>
                  <a:srgbClr val="343C3F"/>
                </a:solidFill>
              </a:rPr>
              <a:t>SWIFT Go</a:t>
            </a:r>
            <a:br>
              <a:rPr lang="en-US" dirty="0">
                <a:solidFill>
                  <a:srgbClr val="343C3F"/>
                </a:solidFill>
              </a:rPr>
            </a:br>
            <a:br>
              <a:rPr lang="en-US" sz="2000" dirty="0">
                <a:solidFill>
                  <a:srgbClr val="343C3F"/>
                </a:solidFill>
              </a:rPr>
            </a:br>
            <a:r>
              <a:rPr lang="en-US" sz="2000" b="0" dirty="0">
                <a:solidFill>
                  <a:srgbClr val="343C3F"/>
                </a:solidFill>
              </a:rPr>
              <a:t>New solution for simple, low-value cross-border SME/SMB and consumer payments</a:t>
            </a:r>
            <a:endParaRPr lang="en-GB" sz="2000" dirty="0">
              <a:solidFill>
                <a:srgbClr val="343C3F"/>
              </a:solidFill>
            </a:endParaRPr>
          </a:p>
        </p:txBody>
      </p:sp>
    </p:spTree>
    <p:extLst>
      <p:ext uri="{BB962C8B-B14F-4D97-AF65-F5344CB8AC3E}">
        <p14:creationId xmlns:p14="http://schemas.microsoft.com/office/powerpoint/2010/main" val="252869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AC9F13-5864-40A6-B49F-A65BB9F328EE}"/>
              </a:ext>
            </a:extLst>
          </p:cNvPr>
          <p:cNvGraphicFramePr>
            <a:graphicFrameLocks noChangeAspect="1"/>
          </p:cNvGraphicFramePr>
          <p:nvPr>
            <p:custDataLst>
              <p:tags r:id="rId2"/>
            </p:custDataLst>
            <p:extLst>
              <p:ext uri="{D42A27DB-BD31-4B8C-83A1-F6EECF244321}">
                <p14:modId xmlns:p14="http://schemas.microsoft.com/office/powerpoint/2010/main" val="1744228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B5AC9F13-5864-40A6-B49F-A65BB9F328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 Placeholder 6">
            <a:extLst>
              <a:ext uri="{FF2B5EF4-FFF2-40B4-BE49-F238E27FC236}">
                <a16:creationId xmlns:a16="http://schemas.microsoft.com/office/drawing/2014/main" id="{129228DE-0D14-4900-AD29-1A121D898A83}"/>
              </a:ext>
            </a:extLst>
          </p:cNvPr>
          <p:cNvSpPr>
            <a:spLocks noGrp="1"/>
          </p:cNvSpPr>
          <p:nvPr>
            <p:ph type="body" sz="quarter" idx="14"/>
          </p:nvPr>
        </p:nvSpPr>
        <p:spPr>
          <a:xfrm>
            <a:off x="1800275" y="454982"/>
            <a:ext cx="7877391" cy="4115100"/>
          </a:xfrm>
        </p:spPr>
        <p:txBody>
          <a:bodyPr/>
          <a:lstStyle/>
          <a:p>
            <a:r>
              <a:rPr lang="en-GB" b="1" dirty="0"/>
              <a:t>SWIFT Go all in one place</a:t>
            </a:r>
          </a:p>
        </p:txBody>
      </p:sp>
      <p:sp>
        <p:nvSpPr>
          <p:cNvPr id="4" name="Footer Placeholder 3">
            <a:extLst>
              <a:ext uri="{FF2B5EF4-FFF2-40B4-BE49-F238E27FC236}">
                <a16:creationId xmlns:a16="http://schemas.microsoft.com/office/drawing/2014/main" id="{218B1FA0-3456-4210-8DB3-0A3077988FE1}"/>
              </a:ext>
            </a:extLst>
          </p:cNvPr>
          <p:cNvSpPr>
            <a:spLocks noGrp="1"/>
          </p:cNvSpPr>
          <p:nvPr>
            <p:ph type="ftr" sz="quarter" idx="16"/>
          </p:nvPr>
        </p:nvSpPr>
        <p:spPr/>
        <p:txBody>
          <a:bodyPr/>
          <a:lstStyle/>
          <a:p>
            <a:r>
              <a:rPr lang="en-US"/>
              <a:t>Global webinar for third-party providers</a:t>
            </a:r>
            <a:endParaRPr lang="en-GB" dirty="0"/>
          </a:p>
        </p:txBody>
      </p:sp>
      <p:pic>
        <p:nvPicPr>
          <p:cNvPr id="6" name="Picture 5">
            <a:extLst>
              <a:ext uri="{FF2B5EF4-FFF2-40B4-BE49-F238E27FC236}">
                <a16:creationId xmlns:a16="http://schemas.microsoft.com/office/drawing/2014/main" id="{596EC602-F525-4CD1-B8C6-1E98B7F55AB7}"/>
              </a:ext>
            </a:extLst>
          </p:cNvPr>
          <p:cNvPicPr>
            <a:picLocks noChangeAspect="1"/>
          </p:cNvPicPr>
          <p:nvPr/>
        </p:nvPicPr>
        <p:blipFill rotWithShape="1">
          <a:blip r:embed="rId6"/>
          <a:srcRect t="9705" r="4001" b="6149"/>
          <a:stretch/>
        </p:blipFill>
        <p:spPr>
          <a:xfrm>
            <a:off x="2664371" y="1768877"/>
            <a:ext cx="4680520" cy="2307739"/>
          </a:xfrm>
          <a:prstGeom prst="rect">
            <a:avLst/>
          </a:prstGeom>
        </p:spPr>
      </p:pic>
      <p:pic>
        <p:nvPicPr>
          <p:cNvPr id="9" name="Picture 8">
            <a:extLst>
              <a:ext uri="{FF2B5EF4-FFF2-40B4-BE49-F238E27FC236}">
                <a16:creationId xmlns:a16="http://schemas.microsoft.com/office/drawing/2014/main" id="{AA59CDFB-F1D1-44DA-B9ED-51DEF522709A}"/>
              </a:ext>
            </a:extLst>
          </p:cNvPr>
          <p:cNvPicPr>
            <a:picLocks noChangeAspect="1"/>
          </p:cNvPicPr>
          <p:nvPr/>
        </p:nvPicPr>
        <p:blipFill rotWithShape="1">
          <a:blip r:embed="rId7"/>
          <a:srcRect t="10889" r="4001" b="6149"/>
          <a:stretch/>
        </p:blipFill>
        <p:spPr>
          <a:xfrm>
            <a:off x="3354364" y="3290499"/>
            <a:ext cx="4464496" cy="2170225"/>
          </a:xfrm>
          <a:prstGeom prst="rect">
            <a:avLst/>
          </a:prstGeom>
        </p:spPr>
      </p:pic>
      <p:sp>
        <p:nvSpPr>
          <p:cNvPr id="15" name="TextBox 14">
            <a:extLst>
              <a:ext uri="{FF2B5EF4-FFF2-40B4-BE49-F238E27FC236}">
                <a16:creationId xmlns:a16="http://schemas.microsoft.com/office/drawing/2014/main" id="{76406F73-A223-43BD-871D-69DA110BEA15}"/>
              </a:ext>
            </a:extLst>
          </p:cNvPr>
          <p:cNvSpPr txBox="1"/>
          <p:nvPr/>
        </p:nvSpPr>
        <p:spPr>
          <a:xfrm>
            <a:off x="7870668" y="4553737"/>
            <a:ext cx="3024411" cy="307777"/>
          </a:xfrm>
          <a:prstGeom prst="rect">
            <a:avLst/>
          </a:prstGeom>
          <a:noFill/>
        </p:spPr>
        <p:txBody>
          <a:bodyPr wrap="square">
            <a:spAutoFit/>
          </a:bodyPr>
          <a:lstStyle/>
          <a:p>
            <a:r>
              <a:rPr lang="en-US" sz="1400" dirty="0">
                <a:hlinkClick r:id="rId8"/>
              </a:rPr>
              <a:t>SWIFT Go for third-party providers</a:t>
            </a:r>
            <a:endParaRPr lang="en-GB" sz="1400" dirty="0"/>
          </a:p>
        </p:txBody>
      </p:sp>
      <p:sp>
        <p:nvSpPr>
          <p:cNvPr id="16" name="Rectangle 15">
            <a:extLst>
              <a:ext uri="{FF2B5EF4-FFF2-40B4-BE49-F238E27FC236}">
                <a16:creationId xmlns:a16="http://schemas.microsoft.com/office/drawing/2014/main" id="{92F1CA0A-086B-4911-B7EA-17D6EE1DEE51}"/>
              </a:ext>
            </a:extLst>
          </p:cNvPr>
          <p:cNvSpPr/>
          <p:nvPr/>
        </p:nvSpPr>
        <p:spPr bwMode="auto">
          <a:xfrm>
            <a:off x="1800275" y="969214"/>
            <a:ext cx="10102080" cy="492443"/>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600"/>
              </a:spcAft>
              <a:buClrTx/>
              <a:buSzTx/>
              <a:tabLst/>
              <a:defRPr/>
            </a:pPr>
            <a:r>
              <a:rPr kumimoji="0" lang="en-GB" sz="1600" b="0" i="0" u="none" strike="noStrike" kern="1200" cap="none" spc="0" normalizeH="0" baseline="0" noProof="0" dirty="0">
                <a:ln>
                  <a:noFill/>
                </a:ln>
                <a:effectLst/>
                <a:uLnTx/>
                <a:uFillTx/>
                <a:latin typeface="+mj-lt"/>
                <a:ea typeface="+mn-ea"/>
                <a:cs typeface="+mn-cs"/>
              </a:rPr>
              <a:t>Page on SWIFT.com </a:t>
            </a:r>
            <a:r>
              <a:rPr lang="en-GB" sz="1600" dirty="0">
                <a:latin typeface="+mj-lt"/>
              </a:rPr>
              <a:t>has been published to provider a single source of all the information, tools, </a:t>
            </a:r>
            <a:br>
              <a:rPr lang="en-GB" sz="1600" dirty="0">
                <a:latin typeface="+mj-lt"/>
              </a:rPr>
            </a:br>
            <a:r>
              <a:rPr lang="en-GB" sz="1600" dirty="0">
                <a:latin typeface="+mj-lt"/>
              </a:rPr>
              <a:t>and resources you need to support SWIFT Go.</a:t>
            </a:r>
          </a:p>
        </p:txBody>
      </p:sp>
      <p:sp>
        <p:nvSpPr>
          <p:cNvPr id="18" name="TextBox 17">
            <a:extLst>
              <a:ext uri="{FF2B5EF4-FFF2-40B4-BE49-F238E27FC236}">
                <a16:creationId xmlns:a16="http://schemas.microsoft.com/office/drawing/2014/main" id="{9B01A8A1-793C-4F1C-8E8C-9D9E264F80BF}"/>
              </a:ext>
            </a:extLst>
          </p:cNvPr>
          <p:cNvSpPr txBox="1"/>
          <p:nvPr/>
        </p:nvSpPr>
        <p:spPr>
          <a:xfrm>
            <a:off x="7818860" y="2571640"/>
            <a:ext cx="2010676" cy="307777"/>
          </a:xfrm>
          <a:prstGeom prst="rect">
            <a:avLst/>
          </a:prstGeom>
          <a:noFill/>
        </p:spPr>
        <p:txBody>
          <a:bodyPr wrap="square">
            <a:spAutoFit/>
          </a:bodyPr>
          <a:lstStyle/>
          <a:p>
            <a:r>
              <a:rPr lang="en-GB" sz="1400" dirty="0">
                <a:hlinkClick r:id="rId9"/>
              </a:rPr>
              <a:t>What is SWIFT Go?</a:t>
            </a:r>
            <a:endParaRPr lang="en-GB" sz="1400" dirty="0"/>
          </a:p>
        </p:txBody>
      </p:sp>
    </p:spTree>
    <p:extLst>
      <p:ext uri="{BB962C8B-B14F-4D97-AF65-F5344CB8AC3E}">
        <p14:creationId xmlns:p14="http://schemas.microsoft.com/office/powerpoint/2010/main" val="1871732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AC9F13-5864-40A6-B49F-A65BB9F328EE}"/>
              </a:ext>
            </a:extLst>
          </p:cNvPr>
          <p:cNvGraphicFramePr>
            <a:graphicFrameLocks noChangeAspect="1"/>
          </p:cNvGraphicFramePr>
          <p:nvPr>
            <p:custDataLst>
              <p:tags r:id="rId2"/>
            </p:custDataLst>
            <p:extLst>
              <p:ext uri="{D42A27DB-BD31-4B8C-83A1-F6EECF244321}">
                <p14:modId xmlns:p14="http://schemas.microsoft.com/office/powerpoint/2010/main" val="350816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B5AC9F13-5864-40A6-B49F-A65BB9F328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23ECAE70-1798-451C-A6DE-13232B3EFF01}"/>
              </a:ext>
            </a:extLst>
          </p:cNvPr>
          <p:cNvSpPr>
            <a:spLocks noGrp="1"/>
          </p:cNvSpPr>
          <p:nvPr>
            <p:ph type="body" sz="quarter" idx="13"/>
          </p:nvPr>
        </p:nvSpPr>
        <p:spPr>
          <a:xfrm>
            <a:off x="1800275" y="492222"/>
            <a:ext cx="7877391" cy="718968"/>
          </a:xfrm>
        </p:spPr>
        <p:txBody>
          <a:bodyPr/>
          <a:lstStyle/>
          <a:p>
            <a:r>
              <a:rPr lang="en-GB" dirty="0"/>
              <a:t>Congratulations! First application providers to self-attest as ‘SWIFT Go ready’</a:t>
            </a:r>
          </a:p>
        </p:txBody>
      </p:sp>
      <p:sp>
        <p:nvSpPr>
          <p:cNvPr id="4" name="Footer Placeholder 3">
            <a:extLst>
              <a:ext uri="{FF2B5EF4-FFF2-40B4-BE49-F238E27FC236}">
                <a16:creationId xmlns:a16="http://schemas.microsoft.com/office/drawing/2014/main" id="{218B1FA0-3456-4210-8DB3-0A3077988FE1}"/>
              </a:ext>
            </a:extLst>
          </p:cNvPr>
          <p:cNvSpPr>
            <a:spLocks noGrp="1"/>
          </p:cNvSpPr>
          <p:nvPr>
            <p:ph type="ftr" sz="quarter" idx="16"/>
          </p:nvPr>
        </p:nvSpPr>
        <p:spPr/>
        <p:txBody>
          <a:bodyPr/>
          <a:lstStyle/>
          <a:p>
            <a:r>
              <a:rPr lang="en-US"/>
              <a:t>Global webinar for third-party providers</a:t>
            </a:r>
            <a:endParaRPr lang="en-GB" dirty="0"/>
          </a:p>
        </p:txBody>
      </p:sp>
      <p:pic>
        <p:nvPicPr>
          <p:cNvPr id="19" name="Picture 18">
            <a:extLst>
              <a:ext uri="{FF2B5EF4-FFF2-40B4-BE49-F238E27FC236}">
                <a16:creationId xmlns:a16="http://schemas.microsoft.com/office/drawing/2014/main" id="{18C56B4D-4711-4F43-A10A-5560BA1AFDE5}"/>
              </a:ext>
            </a:extLst>
          </p:cNvPr>
          <p:cNvPicPr>
            <a:picLocks noChangeAspect="1"/>
          </p:cNvPicPr>
          <p:nvPr/>
        </p:nvPicPr>
        <p:blipFill>
          <a:blip r:embed="rId6"/>
          <a:stretch>
            <a:fillRect/>
          </a:stretch>
        </p:blipFill>
        <p:spPr>
          <a:xfrm>
            <a:off x="4913000" y="1035904"/>
            <a:ext cx="1373218" cy="1080120"/>
          </a:xfrm>
          <a:prstGeom prst="rect">
            <a:avLst/>
          </a:prstGeom>
        </p:spPr>
      </p:pic>
      <p:pic>
        <p:nvPicPr>
          <p:cNvPr id="10" name="Picture 9">
            <a:extLst>
              <a:ext uri="{FF2B5EF4-FFF2-40B4-BE49-F238E27FC236}">
                <a16:creationId xmlns:a16="http://schemas.microsoft.com/office/drawing/2014/main" id="{4917263D-1117-4D8E-AD21-AFBFC3CC1F34}"/>
              </a:ext>
            </a:extLst>
          </p:cNvPr>
          <p:cNvPicPr>
            <a:picLocks noChangeAspect="1"/>
          </p:cNvPicPr>
          <p:nvPr/>
        </p:nvPicPr>
        <p:blipFill>
          <a:blip r:embed="rId7"/>
          <a:stretch>
            <a:fillRect/>
          </a:stretch>
        </p:blipFill>
        <p:spPr>
          <a:xfrm>
            <a:off x="2334965" y="3262476"/>
            <a:ext cx="2232248" cy="703643"/>
          </a:xfrm>
          <a:prstGeom prst="rect">
            <a:avLst/>
          </a:prstGeom>
        </p:spPr>
      </p:pic>
      <p:pic>
        <p:nvPicPr>
          <p:cNvPr id="12" name="Picture 11">
            <a:extLst>
              <a:ext uri="{FF2B5EF4-FFF2-40B4-BE49-F238E27FC236}">
                <a16:creationId xmlns:a16="http://schemas.microsoft.com/office/drawing/2014/main" id="{8DBCCEA6-A1C7-478D-96EF-F0953D75D92C}"/>
              </a:ext>
            </a:extLst>
          </p:cNvPr>
          <p:cNvPicPr>
            <a:picLocks noChangeAspect="1"/>
          </p:cNvPicPr>
          <p:nvPr/>
        </p:nvPicPr>
        <p:blipFill>
          <a:blip r:embed="rId8"/>
          <a:stretch>
            <a:fillRect/>
          </a:stretch>
        </p:blipFill>
        <p:spPr>
          <a:xfrm>
            <a:off x="7849738" y="3219010"/>
            <a:ext cx="2609850" cy="866775"/>
          </a:xfrm>
          <a:prstGeom prst="rect">
            <a:avLst/>
          </a:prstGeom>
        </p:spPr>
      </p:pic>
      <p:pic>
        <p:nvPicPr>
          <p:cNvPr id="6" name="Picture 5">
            <a:extLst>
              <a:ext uri="{FF2B5EF4-FFF2-40B4-BE49-F238E27FC236}">
                <a16:creationId xmlns:a16="http://schemas.microsoft.com/office/drawing/2014/main" id="{30395B24-98F8-4165-9C8B-8D53F08C40E1}"/>
              </a:ext>
            </a:extLst>
          </p:cNvPr>
          <p:cNvPicPr>
            <a:picLocks noChangeAspect="1"/>
          </p:cNvPicPr>
          <p:nvPr/>
        </p:nvPicPr>
        <p:blipFill>
          <a:blip r:embed="rId9"/>
          <a:stretch>
            <a:fillRect/>
          </a:stretch>
        </p:blipFill>
        <p:spPr>
          <a:xfrm>
            <a:off x="5157141" y="2243974"/>
            <a:ext cx="2457230" cy="1228615"/>
          </a:xfrm>
          <a:prstGeom prst="rect">
            <a:avLst/>
          </a:prstGeom>
        </p:spPr>
      </p:pic>
      <p:sp>
        <p:nvSpPr>
          <p:cNvPr id="13" name="TextBox 12">
            <a:extLst>
              <a:ext uri="{FF2B5EF4-FFF2-40B4-BE49-F238E27FC236}">
                <a16:creationId xmlns:a16="http://schemas.microsoft.com/office/drawing/2014/main" id="{027280FE-2B14-4C61-BAC5-F4EE533C5849}"/>
              </a:ext>
            </a:extLst>
          </p:cNvPr>
          <p:cNvSpPr txBox="1"/>
          <p:nvPr/>
        </p:nvSpPr>
        <p:spPr>
          <a:xfrm>
            <a:off x="1800275" y="5035932"/>
            <a:ext cx="8280920"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GB" sz="1400" dirty="0">
                <a:latin typeface="+mj-lt"/>
              </a:rPr>
              <a:t>SWIFT Go on SWIFT.com p</a:t>
            </a:r>
            <a:r>
              <a:rPr kumimoji="0" lang="en-GB" sz="1400" b="0" i="0" u="none" strike="noStrike" kern="1200" cap="none" spc="0" normalizeH="0" baseline="0" noProof="0" dirty="0">
                <a:ln>
                  <a:noFill/>
                </a:ln>
                <a:effectLst/>
                <a:uLnTx/>
                <a:uFillTx/>
                <a:latin typeface="+mj-lt"/>
                <a:ea typeface="+mn-ea"/>
                <a:cs typeface="+mn-cs"/>
              </a:rPr>
              <a:t>age will be enhanced to list all the application providers that self-attest as ‘SWIFT Go ready’. The page on SWIFT.com will be promoted to banks and financial institutions so they know who they can work with to benefit from SWIFT Go</a:t>
            </a:r>
          </a:p>
        </p:txBody>
      </p:sp>
      <p:pic>
        <p:nvPicPr>
          <p:cNvPr id="16" name="Picture 15" descr="Logo&#10;&#10;Description automatically generated with low confidence">
            <a:extLst>
              <a:ext uri="{FF2B5EF4-FFF2-40B4-BE49-F238E27FC236}">
                <a16:creationId xmlns:a16="http://schemas.microsoft.com/office/drawing/2014/main" id="{013857CD-4ECA-4953-AE48-5B99A0912B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3349" y="1462189"/>
            <a:ext cx="2786746" cy="1119587"/>
          </a:xfrm>
          <a:prstGeom prst="rect">
            <a:avLst/>
          </a:prstGeom>
        </p:spPr>
      </p:pic>
      <p:pic>
        <p:nvPicPr>
          <p:cNvPr id="18" name="Picture 17" descr="Text&#10;&#10;Description automatically generated">
            <a:extLst>
              <a:ext uri="{FF2B5EF4-FFF2-40B4-BE49-F238E27FC236}">
                <a16:creationId xmlns:a16="http://schemas.microsoft.com/office/drawing/2014/main" id="{D581F214-D1A9-48AC-B282-0364774A2D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4829" y="4240690"/>
            <a:ext cx="3415997" cy="485432"/>
          </a:xfrm>
          <a:prstGeom prst="rect">
            <a:avLst/>
          </a:prstGeom>
        </p:spPr>
      </p:pic>
      <p:pic>
        <p:nvPicPr>
          <p:cNvPr id="23" name="Picture 22">
            <a:extLst>
              <a:ext uri="{FF2B5EF4-FFF2-40B4-BE49-F238E27FC236}">
                <a16:creationId xmlns:a16="http://schemas.microsoft.com/office/drawing/2014/main" id="{9BCAFEB7-C94C-45B9-B659-0C0D9A8903F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2143" l="486" r="96434">
                        <a14:foregroundMark x1="16694" y1="45000" x2="16694" y2="45000"/>
                        <a14:foregroundMark x1="16209" y1="22968" x2="16045" y2="12143"/>
                        <a14:foregroundMark x1="16532" y1="44286" x2="16350" y2="32260"/>
                        <a14:foregroundMark x1="10302" y1="24978" x2="9400" y2="30000"/>
                        <a14:foregroundMark x1="12480" y1="12857" x2="10305" y2="24965"/>
                        <a14:foregroundMark x1="10049" y1="41429" x2="10049" y2="41429"/>
                        <a14:foregroundMark x1="4700" y1="58572" x2="4700" y2="66429"/>
                        <a14:foregroundMark x1="4700" y1="32143" x2="4700" y2="46387"/>
                        <a14:foregroundMark x1="1135" y1="47857" x2="810" y2="52857"/>
                        <a14:foregroundMark x1="10535" y1="92857" x2="12804" y2="92143"/>
                        <a14:foregroundMark x1="25608" y1="36429" x2="24797" y2="50714"/>
                        <a14:foregroundMark x1="31442" y1="38571" x2="26904" y2="36429"/>
                        <a14:foregroundMark x1="25608" y1="55000" x2="29498" y2="69286"/>
                        <a14:foregroundMark x1="36078" y1="38022" x2="35981" y2="41429"/>
                        <a14:foregroundMark x1="47812" y1="39286" x2="80875" y2="32143"/>
                        <a14:foregroundMark x1="65445" y1="60115" x2="58023" y2="73571"/>
                        <a14:foregroundMark x1="80875" y1="32143" x2="70162" y2="51565"/>
                        <a14:foregroundMark x1="44326" y1="74767" x2="41653" y2="75000"/>
                        <a14:foregroundMark x1="50511" y1="74227" x2="45246" y2="74686"/>
                        <a14:foregroundMark x1="58023" y1="73571" x2="50563" y2="74222"/>
                        <a14:foregroundMark x1="41653" y1="75000" x2="35332" y2="57857"/>
                        <a14:foregroundMark x1="36625" y1="41814" x2="30146" y2="33571"/>
                        <a14:foregroundMark x1="44739" y1="52136" x2="38611" y2="44340"/>
                        <a14:foregroundMark x1="30146" y1="33571" x2="37277" y2="53571"/>
                        <a14:foregroundMark x1="77349" y1="58815" x2="72123" y2="70000"/>
                        <a14:foregroundMark x1="89141" y1="33571" x2="80705" y2="51629"/>
                        <a14:foregroundMark x1="72123" y1="70000" x2="63620" y2="60885"/>
                        <a14:foregroundMark x1="78241" y1="64369" x2="74230" y2="70000"/>
                        <a14:foregroundMark x1="84738" y1="55249" x2="81990" y2="59107"/>
                        <a14:foregroundMark x1="96110" y1="39286" x2="92801" y2="43932"/>
                        <a14:foregroundMark x1="83419" y1="68522" x2="96434" y2="66429"/>
                        <a14:foregroundMark x1="74230" y1="70000" x2="79022" y2="69229"/>
                        <a14:foregroundMark x1="17990" y1="60714" x2="16532" y2="84286"/>
                        <a14:backgroundMark x1="51702" y1="90714" x2="51702" y2="90000"/>
                        <a14:backgroundMark x1="53485" y1="46429" x2="53485" y2="46429"/>
                        <a14:backgroundMark x1="59481" y1="44286" x2="59481" y2="44286"/>
                        <a14:backgroundMark x1="59968" y1="47857" x2="59481" y2="59286"/>
                        <a14:backgroundMark x1="67099" y1="46429" x2="65802" y2="60714"/>
                        <a14:backgroundMark x1="79579" y1="52857" x2="78606" y2="59286"/>
                        <a14:backgroundMark x1="88655" y1="44286" x2="88979" y2="59286"/>
                        <a14:backgroundMark x1="81361" y1="55714" x2="77310" y2="58571"/>
                        <a14:backgroundMark x1="38088" y1="40714" x2="36467" y2="40714"/>
                        <a14:backgroundMark x1="44408" y1="53571" x2="47812" y2="63571"/>
                        <a14:backgroundMark x1="14425" y1="23571" x2="14587" y2="32857"/>
                        <a14:backgroundMark x1="7618" y1="47143" x2="7455" y2="59286"/>
                      </a14:backgroundRemoval>
                    </a14:imgEffect>
                  </a14:imgLayer>
                </a14:imgProps>
              </a:ext>
              <a:ext uri="{28A0092B-C50C-407E-A947-70E740481C1C}">
                <a14:useLocalDpi xmlns:a14="http://schemas.microsoft.com/office/drawing/2010/main" val="0"/>
              </a:ext>
            </a:extLst>
          </a:blip>
          <a:stretch>
            <a:fillRect/>
          </a:stretch>
        </p:blipFill>
        <p:spPr>
          <a:xfrm>
            <a:off x="7416899" y="1611649"/>
            <a:ext cx="2786746" cy="632325"/>
          </a:xfrm>
          <a:prstGeom prst="rect">
            <a:avLst/>
          </a:prstGeom>
        </p:spPr>
      </p:pic>
    </p:spTree>
    <p:extLst>
      <p:ext uri="{BB962C8B-B14F-4D97-AF65-F5344CB8AC3E}">
        <p14:creationId xmlns:p14="http://schemas.microsoft.com/office/powerpoint/2010/main" val="3170416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82796E25-74D6-43AC-B1C5-6C4B1D110335}"/>
              </a:ext>
            </a:extLst>
          </p:cNvPr>
          <p:cNvGraphicFramePr>
            <a:graphicFrameLocks noChangeAspect="1"/>
          </p:cNvGraphicFramePr>
          <p:nvPr>
            <p:custDataLst>
              <p:tags r:id="rId2"/>
            </p:custDataLst>
            <p:extLst>
              <p:ext uri="{D42A27DB-BD31-4B8C-83A1-F6EECF244321}">
                <p14:modId xmlns:p14="http://schemas.microsoft.com/office/powerpoint/2010/main" val="1188154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5" imgW="592" imgH="591" progId="TCLayout.ActiveDocument.1">
                  <p:embed/>
                </p:oleObj>
              </mc:Choice>
              <mc:Fallback>
                <p:oleObj name="think-cell Slide" r:id="rId5" imgW="592" imgH="591" progId="TCLayout.ActiveDocument.1">
                  <p:embed/>
                  <p:pic>
                    <p:nvPicPr>
                      <p:cNvPr id="10" name="Object 9" hidden="1">
                        <a:extLst>
                          <a:ext uri="{FF2B5EF4-FFF2-40B4-BE49-F238E27FC236}">
                            <a16:creationId xmlns:a16="http://schemas.microsoft.com/office/drawing/2014/main" id="{82796E25-74D6-43AC-B1C5-6C4B1D11033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 name="Freeform 40">
            <a:extLst>
              <a:ext uri="{FF2B5EF4-FFF2-40B4-BE49-F238E27FC236}">
                <a16:creationId xmlns:a16="http://schemas.microsoft.com/office/drawing/2014/main" id="{770AF443-5E90-C146-9C93-D7C3509A2265}"/>
              </a:ext>
            </a:extLst>
          </p:cNvPr>
          <p:cNvSpPr/>
          <p:nvPr/>
        </p:nvSpPr>
        <p:spPr bwMode="auto">
          <a:xfrm>
            <a:off x="5554936" y="2"/>
            <a:ext cx="5246414" cy="6082085"/>
          </a:xfrm>
          <a:custGeom>
            <a:avLst/>
            <a:gdLst>
              <a:gd name="connsiteX0" fmla="*/ 1562010 w 5246414"/>
              <a:gd name="connsiteY0" fmla="*/ 0 h 6082085"/>
              <a:gd name="connsiteX1" fmla="*/ 5246414 w 5246414"/>
              <a:gd name="connsiteY1" fmla="*/ 0 h 6082085"/>
              <a:gd name="connsiteX2" fmla="*/ 5246414 w 5246414"/>
              <a:gd name="connsiteY2" fmla="*/ 6082085 h 6082085"/>
              <a:gd name="connsiteX3" fmla="*/ 1568877 w 5246414"/>
              <a:gd name="connsiteY3" fmla="*/ 6082085 h 6082085"/>
              <a:gd name="connsiteX4" fmla="*/ 1362620 w 5246414"/>
              <a:gd name="connsiteY4" fmla="*/ 5927848 h 6082085"/>
              <a:gd name="connsiteX5" fmla="*/ 0 w 5246414"/>
              <a:gd name="connsiteY5" fmla="*/ 3038475 h 6082085"/>
              <a:gd name="connsiteX6" fmla="*/ 1362620 w 5246414"/>
              <a:gd name="connsiteY6" fmla="*/ 149102 h 6082085"/>
              <a:gd name="connsiteX7" fmla="*/ 1562010 w 5246414"/>
              <a:gd name="connsiteY7" fmla="*/ 0 h 608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6414" h="6082085">
                <a:moveTo>
                  <a:pt x="1562010" y="0"/>
                </a:moveTo>
                <a:lnTo>
                  <a:pt x="5246414" y="0"/>
                </a:lnTo>
                <a:lnTo>
                  <a:pt x="5246414" y="6082085"/>
                </a:lnTo>
                <a:lnTo>
                  <a:pt x="1568877" y="6082085"/>
                </a:lnTo>
                <a:lnTo>
                  <a:pt x="1362620" y="5927848"/>
                </a:lnTo>
                <a:cubicBezTo>
                  <a:pt x="530433" y="5241068"/>
                  <a:pt x="0" y="4201716"/>
                  <a:pt x="0" y="3038475"/>
                </a:cubicBezTo>
                <a:cubicBezTo>
                  <a:pt x="0" y="1875234"/>
                  <a:pt x="530433" y="835883"/>
                  <a:pt x="1362620" y="149102"/>
                </a:cubicBezTo>
                <a:lnTo>
                  <a:pt x="1562010" y="0"/>
                </a:lnTo>
                <a:close/>
              </a:path>
            </a:pathLst>
          </a:custGeom>
          <a:solidFill>
            <a:srgbClr val="88D0C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88D0C8"/>
              </a:solidFill>
              <a:effectLst/>
              <a:uLnTx/>
              <a:uFillTx/>
              <a:latin typeface="Arial" charset="0"/>
              <a:ea typeface="+mn-ea"/>
              <a:cs typeface="+mn-cs"/>
            </a:endParaRPr>
          </a:p>
        </p:txBody>
      </p:sp>
      <p:sp>
        <p:nvSpPr>
          <p:cNvPr id="2" name="Footer Placeholder 1">
            <a:extLst>
              <a:ext uri="{FF2B5EF4-FFF2-40B4-BE49-F238E27FC236}">
                <a16:creationId xmlns:a16="http://schemas.microsoft.com/office/drawing/2014/main" id="{1453800F-1245-A14A-9C8B-5989D6A4EE01}"/>
              </a:ext>
            </a:extLst>
          </p:cNvPr>
          <p:cNvSpPr>
            <a:spLocks noGrp="1"/>
          </p:cNvSpPr>
          <p:nvPr>
            <p:ph type="ftr" sz="quarter" idx="19"/>
          </p:nvPr>
        </p:nvSpPr>
        <p:spPr/>
        <p:txBody>
          <a:bodyPr/>
          <a:lstStyle/>
          <a:p>
            <a:pPr lvl="0"/>
            <a:r>
              <a:rPr lang="en-US" noProof="0"/>
              <a:t>Global webinar for third-party providers</a:t>
            </a:r>
            <a:endParaRPr lang="en-GB" noProof="0" dirty="0"/>
          </a:p>
        </p:txBody>
      </p:sp>
      <p:sp>
        <p:nvSpPr>
          <p:cNvPr id="5" name="Title 4"/>
          <p:cNvSpPr>
            <a:spLocks noGrp="1"/>
          </p:cNvSpPr>
          <p:nvPr>
            <p:ph type="title" idx="4294967295"/>
          </p:nvPr>
        </p:nvSpPr>
        <p:spPr>
          <a:xfrm>
            <a:off x="424194" y="458676"/>
            <a:ext cx="5113338" cy="1179513"/>
          </a:xfrm>
        </p:spPr>
        <p:txBody>
          <a:bodyPr vert="horz"/>
          <a:lstStyle/>
          <a:p>
            <a:r>
              <a:rPr lang="en-US" sz="2000" dirty="0">
                <a:solidFill>
                  <a:srgbClr val="88D0C8"/>
                </a:solidFill>
              </a:rPr>
              <a:t>SWIFT Go </a:t>
            </a:r>
            <a:br>
              <a:rPr lang="en-US" dirty="0"/>
            </a:br>
            <a:r>
              <a:rPr lang="en-US" dirty="0"/>
              <a:t>Making simple, low-value cross-border payments as easy, predictable, transparent and low cost as domestic payments</a:t>
            </a: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a:stretch/>
        </p:blipFill>
        <p:spPr>
          <a:xfrm>
            <a:off x="6669645" y="1867160"/>
            <a:ext cx="1569962" cy="3150394"/>
          </a:xfrm>
          <a:prstGeom prst="rect">
            <a:avLst/>
          </a:prstGeom>
        </p:spPr>
      </p:pic>
      <p:grpSp>
        <p:nvGrpSpPr>
          <p:cNvPr id="12" name="Group 11">
            <a:extLst>
              <a:ext uri="{FF2B5EF4-FFF2-40B4-BE49-F238E27FC236}">
                <a16:creationId xmlns:a16="http://schemas.microsoft.com/office/drawing/2014/main" id="{1BDF9792-B56A-2746-87E2-7007D3176E9D}"/>
              </a:ext>
            </a:extLst>
          </p:cNvPr>
          <p:cNvGrpSpPr/>
          <p:nvPr/>
        </p:nvGrpSpPr>
        <p:grpSpPr>
          <a:xfrm>
            <a:off x="8497019" y="2568969"/>
            <a:ext cx="1910631" cy="1515943"/>
            <a:chOff x="8374712" y="2030363"/>
            <a:chExt cx="1910631" cy="1515943"/>
          </a:xfrm>
        </p:grpSpPr>
        <p:sp>
          <p:nvSpPr>
            <p:cNvPr id="3" name="Rectangle 2">
              <a:extLst>
                <a:ext uri="{FF2B5EF4-FFF2-40B4-BE49-F238E27FC236}">
                  <a16:creationId xmlns:a16="http://schemas.microsoft.com/office/drawing/2014/main" id="{F23F1A88-A809-504B-85F7-9AE90FEC448F}"/>
                </a:ext>
              </a:extLst>
            </p:cNvPr>
            <p:cNvSpPr/>
            <p:nvPr/>
          </p:nvSpPr>
          <p:spPr>
            <a:xfrm>
              <a:off x="8374712" y="3038475"/>
              <a:ext cx="1910631" cy="507831"/>
            </a:xfrm>
            <a:prstGeom prst="rect">
              <a:avLst/>
            </a:prstGeom>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charset="0"/>
                  <a:ea typeface="+mn-ea"/>
                  <a:cs typeface="+mn-cs"/>
                </a:rPr>
                <a:t>This initiative includes a legal stream to ensure compliance with EU competition laws</a:t>
              </a:r>
            </a:p>
          </p:txBody>
        </p:sp>
        <p:grpSp>
          <p:nvGrpSpPr>
            <p:cNvPr id="11" name="Group 10">
              <a:extLst>
                <a:ext uri="{FF2B5EF4-FFF2-40B4-BE49-F238E27FC236}">
                  <a16:creationId xmlns:a16="http://schemas.microsoft.com/office/drawing/2014/main" id="{1822CA66-FDF9-214A-BE5D-FA6D2E3DD67F}"/>
                </a:ext>
              </a:extLst>
            </p:cNvPr>
            <p:cNvGrpSpPr/>
            <p:nvPr/>
          </p:nvGrpSpPr>
          <p:grpSpPr>
            <a:xfrm>
              <a:off x="8374712" y="2030363"/>
              <a:ext cx="1728192" cy="643368"/>
              <a:chOff x="2376339" y="2642459"/>
              <a:chExt cx="1728192" cy="643368"/>
            </a:xfrm>
          </p:grpSpPr>
          <p:grpSp>
            <p:nvGrpSpPr>
              <p:cNvPr id="9" name="Group 8">
                <a:extLst>
                  <a:ext uri="{FF2B5EF4-FFF2-40B4-BE49-F238E27FC236}">
                    <a16:creationId xmlns:a16="http://schemas.microsoft.com/office/drawing/2014/main" id="{5EAE674D-DBC4-EB4B-A796-3F0F0B8A0ADA}"/>
                  </a:ext>
                </a:extLst>
              </p:cNvPr>
              <p:cNvGrpSpPr/>
              <p:nvPr/>
            </p:nvGrpSpPr>
            <p:grpSpPr>
              <a:xfrm>
                <a:off x="2376339" y="2642459"/>
                <a:ext cx="720080" cy="252000"/>
                <a:chOff x="2376339" y="2583925"/>
                <a:chExt cx="720080" cy="252000"/>
              </a:xfrm>
            </p:grpSpPr>
            <p:sp>
              <p:nvSpPr>
                <p:cNvPr id="6" name="Rectangle 5">
                  <a:extLst>
                    <a:ext uri="{FF2B5EF4-FFF2-40B4-BE49-F238E27FC236}">
                      <a16:creationId xmlns:a16="http://schemas.microsoft.com/office/drawing/2014/main" id="{571BC11E-5757-4F4B-9AF9-D6636E3E2A99}"/>
                    </a:ext>
                  </a:extLst>
                </p:cNvPr>
                <p:cNvSpPr/>
                <p:nvPr/>
              </p:nvSpPr>
              <p:spPr>
                <a:xfrm>
                  <a:off x="2700338" y="2602203"/>
                  <a:ext cx="396081" cy="215444"/>
                </a:xfrm>
                <a:prstGeom prst="rect">
                  <a:avLst/>
                </a:prstGeom>
              </p:spPr>
              <p:txBody>
                <a:bodyPr wrap="square" lIns="0" tIns="0" rIns="0" bIns="0" anchor="ctr" anchorCtr="0">
                  <a:spAutoFit/>
                </a:bodyPr>
                <a:lstStyle/>
                <a:p>
                  <a:pPr marL="0" marR="0" lvl="0" indent="0" algn="l" defTabSz="914400" rtl="0" eaLnBrk="0" fontAlgn="base" latinLnBrk="0" hangingPunct="0">
                    <a:lnSpc>
                      <a:spcPct val="100000"/>
                    </a:lnSpc>
                    <a:spcBef>
                      <a:spcPct val="0"/>
                    </a:spcBef>
                    <a:spcAft>
                      <a:spcPct val="0"/>
                    </a:spcAft>
                    <a:buClr>
                      <a:srgbClr val="0070C0"/>
                    </a:buClr>
                    <a:buSzPct val="133000"/>
                    <a:buFontTx/>
                    <a:buNone/>
                    <a:tabLst/>
                    <a:defRPr/>
                  </a:pPr>
                  <a:r>
                    <a:rPr kumimoji="0" lang="en-GB" sz="1400" b="1" i="0" u="none" strike="noStrike" kern="1200" cap="none" spc="0" normalizeH="0" baseline="0" noProof="0" dirty="0">
                      <a:ln>
                        <a:noFill/>
                      </a:ln>
                      <a:solidFill>
                        <a:prstClr val="white"/>
                      </a:solidFill>
                      <a:effectLst/>
                      <a:uLnTx/>
                      <a:uFillTx/>
                      <a:latin typeface="Arial" charset="0"/>
                      <a:ea typeface="+mn-ea"/>
                      <a:cs typeface="+mn-cs"/>
                    </a:rPr>
                    <a:t>SME</a:t>
                  </a:r>
                </a:p>
              </p:txBody>
            </p:sp>
            <p:sp>
              <p:nvSpPr>
                <p:cNvPr id="21" name="Freeform 9">
                  <a:extLst>
                    <a:ext uri="{FF2B5EF4-FFF2-40B4-BE49-F238E27FC236}">
                      <a16:creationId xmlns:a16="http://schemas.microsoft.com/office/drawing/2014/main" id="{2F37D27A-F454-7D46-B501-2467269D701B}"/>
                    </a:ext>
                  </a:extLst>
                </p:cNvPr>
                <p:cNvSpPr>
                  <a:spLocks noChangeAspect="1" noEditPoints="1"/>
                </p:cNvSpPr>
                <p:nvPr/>
              </p:nvSpPr>
              <p:spPr bwMode="auto">
                <a:xfrm>
                  <a:off x="2376339" y="2583925"/>
                  <a:ext cx="252000" cy="252000"/>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49 w 117"/>
                    <a:gd name="T11" fmla="*/ 86 h 117"/>
                    <a:gd name="T12" fmla="*/ 49 w 117"/>
                    <a:gd name="T13" fmla="*/ 86 h 117"/>
                    <a:gd name="T14" fmla="*/ 49 w 117"/>
                    <a:gd name="T15" fmla="*/ 86 h 117"/>
                    <a:gd name="T16" fmla="*/ 22 w 117"/>
                    <a:gd name="T17" fmla="*/ 59 h 117"/>
                    <a:gd name="T18" fmla="*/ 31 w 117"/>
                    <a:gd name="T19" fmla="*/ 50 h 117"/>
                    <a:gd name="T20" fmla="*/ 49 w 117"/>
                    <a:gd name="T21" fmla="*/ 68 h 117"/>
                    <a:gd name="T22" fmla="*/ 86 w 117"/>
                    <a:gd name="T23" fmla="*/ 30 h 117"/>
                    <a:gd name="T24" fmla="*/ 95 w 117"/>
                    <a:gd name="T25" fmla="*/ 40 h 117"/>
                    <a:gd name="T26" fmla="*/ 49 w 117"/>
                    <a:gd name="T27"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59" y="0"/>
                      </a:moveTo>
                      <a:cubicBezTo>
                        <a:pt x="26" y="0"/>
                        <a:pt x="0" y="26"/>
                        <a:pt x="0" y="58"/>
                      </a:cubicBezTo>
                      <a:cubicBezTo>
                        <a:pt x="0" y="90"/>
                        <a:pt x="26" y="117"/>
                        <a:pt x="59" y="117"/>
                      </a:cubicBezTo>
                      <a:cubicBezTo>
                        <a:pt x="91" y="117"/>
                        <a:pt x="117" y="90"/>
                        <a:pt x="117" y="58"/>
                      </a:cubicBezTo>
                      <a:cubicBezTo>
                        <a:pt x="117" y="26"/>
                        <a:pt x="91" y="0"/>
                        <a:pt x="59" y="0"/>
                      </a:cubicBezTo>
                      <a:close/>
                      <a:moveTo>
                        <a:pt x="49" y="86"/>
                      </a:moveTo>
                      <a:cubicBezTo>
                        <a:pt x="49" y="86"/>
                        <a:pt x="49" y="86"/>
                        <a:pt x="49" y="86"/>
                      </a:cubicBezTo>
                      <a:cubicBezTo>
                        <a:pt x="49" y="86"/>
                        <a:pt x="49" y="86"/>
                        <a:pt x="49" y="86"/>
                      </a:cubicBezTo>
                      <a:cubicBezTo>
                        <a:pt x="22" y="59"/>
                        <a:pt x="22" y="59"/>
                        <a:pt x="22" y="59"/>
                      </a:cubicBezTo>
                      <a:cubicBezTo>
                        <a:pt x="31" y="50"/>
                        <a:pt x="31" y="50"/>
                        <a:pt x="31" y="50"/>
                      </a:cubicBezTo>
                      <a:cubicBezTo>
                        <a:pt x="49" y="68"/>
                        <a:pt x="49" y="68"/>
                        <a:pt x="49" y="68"/>
                      </a:cubicBezTo>
                      <a:cubicBezTo>
                        <a:pt x="86" y="30"/>
                        <a:pt x="86" y="30"/>
                        <a:pt x="86" y="30"/>
                      </a:cubicBezTo>
                      <a:cubicBezTo>
                        <a:pt x="95" y="40"/>
                        <a:pt x="95" y="40"/>
                        <a:pt x="95" y="40"/>
                      </a:cubicBezTo>
                      <a:lnTo>
                        <a:pt x="49"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Arial" charset="0"/>
                    <a:ea typeface="+mn-ea"/>
                    <a:cs typeface="+mn-cs"/>
                  </a:endParaRPr>
                </a:p>
              </p:txBody>
            </p:sp>
          </p:grpSp>
          <p:grpSp>
            <p:nvGrpSpPr>
              <p:cNvPr id="8" name="Group 7">
                <a:extLst>
                  <a:ext uri="{FF2B5EF4-FFF2-40B4-BE49-F238E27FC236}">
                    <a16:creationId xmlns:a16="http://schemas.microsoft.com/office/drawing/2014/main" id="{42BAD9A0-E324-0B44-BE38-B77712F46213}"/>
                  </a:ext>
                </a:extLst>
              </p:cNvPr>
              <p:cNvGrpSpPr/>
              <p:nvPr/>
            </p:nvGrpSpPr>
            <p:grpSpPr>
              <a:xfrm>
                <a:off x="2376339" y="3033827"/>
                <a:ext cx="1728192" cy="252000"/>
                <a:chOff x="2376339" y="3033827"/>
                <a:chExt cx="1728192" cy="252000"/>
              </a:xfrm>
            </p:grpSpPr>
            <p:sp>
              <p:nvSpPr>
                <p:cNvPr id="14" name="Rectangle 13">
                  <a:extLst>
                    <a:ext uri="{FF2B5EF4-FFF2-40B4-BE49-F238E27FC236}">
                      <a16:creationId xmlns:a16="http://schemas.microsoft.com/office/drawing/2014/main" id="{EF6BB40E-D339-5342-9B4E-AEDA1ED07275}"/>
                    </a:ext>
                  </a:extLst>
                </p:cNvPr>
                <p:cNvSpPr/>
                <p:nvPr/>
              </p:nvSpPr>
              <p:spPr>
                <a:xfrm>
                  <a:off x="2700338" y="3052105"/>
                  <a:ext cx="1404193" cy="215444"/>
                </a:xfrm>
                <a:prstGeom prst="rect">
                  <a:avLst/>
                </a:prstGeom>
              </p:spPr>
              <p:txBody>
                <a:bodyPr wrap="square" lIns="0" tIns="0" rIns="0" bIns="0" anchor="ctr" anchorCtr="0">
                  <a:spAutoFit/>
                </a:bodyPr>
                <a:lstStyle/>
                <a:p>
                  <a:pPr marL="0" marR="0" lvl="0" indent="0" algn="l" defTabSz="914400" rtl="0" eaLnBrk="0" fontAlgn="base" latinLnBrk="0" hangingPunct="0">
                    <a:lnSpc>
                      <a:spcPct val="100000"/>
                    </a:lnSpc>
                    <a:spcBef>
                      <a:spcPct val="0"/>
                    </a:spcBef>
                    <a:spcAft>
                      <a:spcPct val="0"/>
                    </a:spcAft>
                    <a:buClr>
                      <a:srgbClr val="0070C0"/>
                    </a:buClr>
                    <a:buSzPct val="133000"/>
                    <a:buFontTx/>
                    <a:buNone/>
                    <a:tabLst/>
                    <a:defRPr/>
                  </a:pPr>
                  <a:r>
                    <a:rPr kumimoji="0" lang="en-GB" sz="1400" b="1" i="0" u="none" strike="noStrike" kern="1200" cap="none" spc="0" normalizeH="0" baseline="0" noProof="0" dirty="0">
                      <a:ln>
                        <a:noFill/>
                      </a:ln>
                      <a:solidFill>
                        <a:prstClr val="white"/>
                      </a:solidFill>
                      <a:effectLst/>
                      <a:uLnTx/>
                      <a:uFillTx/>
                      <a:latin typeface="Arial" charset="0"/>
                      <a:ea typeface="+mn-ea"/>
                      <a:cs typeface="+mn-cs"/>
                    </a:rPr>
                    <a:t>Consumer users</a:t>
                  </a:r>
                </a:p>
              </p:txBody>
            </p:sp>
            <p:sp>
              <p:nvSpPr>
                <p:cNvPr id="24" name="Freeform 9">
                  <a:extLst>
                    <a:ext uri="{FF2B5EF4-FFF2-40B4-BE49-F238E27FC236}">
                      <a16:creationId xmlns:a16="http://schemas.microsoft.com/office/drawing/2014/main" id="{3F2D016B-0E5A-3A4A-9C0B-0F973C45EA92}"/>
                    </a:ext>
                  </a:extLst>
                </p:cNvPr>
                <p:cNvSpPr>
                  <a:spLocks noChangeAspect="1" noEditPoints="1"/>
                </p:cNvSpPr>
                <p:nvPr/>
              </p:nvSpPr>
              <p:spPr bwMode="auto">
                <a:xfrm>
                  <a:off x="2376339" y="3033827"/>
                  <a:ext cx="252000" cy="252000"/>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49 w 117"/>
                    <a:gd name="T11" fmla="*/ 86 h 117"/>
                    <a:gd name="T12" fmla="*/ 49 w 117"/>
                    <a:gd name="T13" fmla="*/ 86 h 117"/>
                    <a:gd name="T14" fmla="*/ 49 w 117"/>
                    <a:gd name="T15" fmla="*/ 86 h 117"/>
                    <a:gd name="T16" fmla="*/ 22 w 117"/>
                    <a:gd name="T17" fmla="*/ 59 h 117"/>
                    <a:gd name="T18" fmla="*/ 31 w 117"/>
                    <a:gd name="T19" fmla="*/ 50 h 117"/>
                    <a:gd name="T20" fmla="*/ 49 w 117"/>
                    <a:gd name="T21" fmla="*/ 68 h 117"/>
                    <a:gd name="T22" fmla="*/ 86 w 117"/>
                    <a:gd name="T23" fmla="*/ 30 h 117"/>
                    <a:gd name="T24" fmla="*/ 95 w 117"/>
                    <a:gd name="T25" fmla="*/ 40 h 117"/>
                    <a:gd name="T26" fmla="*/ 49 w 117"/>
                    <a:gd name="T27" fmla="*/ 8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17">
                      <a:moveTo>
                        <a:pt x="59" y="0"/>
                      </a:moveTo>
                      <a:cubicBezTo>
                        <a:pt x="26" y="0"/>
                        <a:pt x="0" y="26"/>
                        <a:pt x="0" y="58"/>
                      </a:cubicBezTo>
                      <a:cubicBezTo>
                        <a:pt x="0" y="90"/>
                        <a:pt x="26" y="117"/>
                        <a:pt x="59" y="117"/>
                      </a:cubicBezTo>
                      <a:cubicBezTo>
                        <a:pt x="91" y="117"/>
                        <a:pt x="117" y="90"/>
                        <a:pt x="117" y="58"/>
                      </a:cubicBezTo>
                      <a:cubicBezTo>
                        <a:pt x="117" y="26"/>
                        <a:pt x="91" y="0"/>
                        <a:pt x="59" y="0"/>
                      </a:cubicBezTo>
                      <a:close/>
                      <a:moveTo>
                        <a:pt x="49" y="86"/>
                      </a:moveTo>
                      <a:cubicBezTo>
                        <a:pt x="49" y="86"/>
                        <a:pt x="49" y="86"/>
                        <a:pt x="49" y="86"/>
                      </a:cubicBezTo>
                      <a:cubicBezTo>
                        <a:pt x="49" y="86"/>
                        <a:pt x="49" y="86"/>
                        <a:pt x="49" y="86"/>
                      </a:cubicBezTo>
                      <a:cubicBezTo>
                        <a:pt x="22" y="59"/>
                        <a:pt x="22" y="59"/>
                        <a:pt x="22" y="59"/>
                      </a:cubicBezTo>
                      <a:cubicBezTo>
                        <a:pt x="31" y="50"/>
                        <a:pt x="31" y="50"/>
                        <a:pt x="31" y="50"/>
                      </a:cubicBezTo>
                      <a:cubicBezTo>
                        <a:pt x="49" y="68"/>
                        <a:pt x="49" y="68"/>
                        <a:pt x="49" y="68"/>
                      </a:cubicBezTo>
                      <a:cubicBezTo>
                        <a:pt x="86" y="30"/>
                        <a:pt x="86" y="30"/>
                        <a:pt x="86" y="30"/>
                      </a:cubicBezTo>
                      <a:cubicBezTo>
                        <a:pt x="95" y="40"/>
                        <a:pt x="95" y="40"/>
                        <a:pt x="95" y="40"/>
                      </a:cubicBezTo>
                      <a:lnTo>
                        <a:pt x="49"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Arial" charset="0"/>
                    <a:ea typeface="+mn-ea"/>
                    <a:cs typeface="+mn-cs"/>
                  </a:endParaRPr>
                </a:p>
              </p:txBody>
            </p:sp>
          </p:grpSp>
        </p:grpSp>
      </p:grpSp>
      <p:graphicFrame>
        <p:nvGraphicFramePr>
          <p:cNvPr id="25" name="Table 25">
            <a:extLst>
              <a:ext uri="{FF2B5EF4-FFF2-40B4-BE49-F238E27FC236}">
                <a16:creationId xmlns:a16="http://schemas.microsoft.com/office/drawing/2014/main" id="{1E559194-CC30-9140-B592-9A249AA118FA}"/>
              </a:ext>
            </a:extLst>
          </p:cNvPr>
          <p:cNvGraphicFramePr>
            <a:graphicFrameLocks noGrp="1"/>
          </p:cNvGraphicFramePr>
          <p:nvPr>
            <p:extLst>
              <p:ext uri="{D42A27DB-BD31-4B8C-83A1-F6EECF244321}">
                <p14:modId xmlns:p14="http://schemas.microsoft.com/office/powerpoint/2010/main" val="742613201"/>
              </p:ext>
            </p:extLst>
          </p:nvPr>
        </p:nvGraphicFramePr>
        <p:xfrm>
          <a:off x="419255" y="1557969"/>
          <a:ext cx="5006975" cy="3781920"/>
        </p:xfrm>
        <a:graphic>
          <a:graphicData uri="http://schemas.openxmlformats.org/drawingml/2006/table">
            <a:tbl>
              <a:tblPr firstRow="1" bandRow="1">
                <a:tableStyleId>{5C22544A-7EE6-4342-B048-85BDC9FD1C3A}</a:tableStyleId>
              </a:tblPr>
              <a:tblGrid>
                <a:gridCol w="5006975">
                  <a:extLst>
                    <a:ext uri="{9D8B030D-6E8A-4147-A177-3AD203B41FA5}">
                      <a16:colId xmlns:a16="http://schemas.microsoft.com/office/drawing/2014/main" val="572694212"/>
                    </a:ext>
                  </a:extLst>
                </a:gridCol>
              </a:tblGrid>
              <a:tr h="0">
                <a:tc>
                  <a:txBody>
                    <a:bodyPr/>
                    <a:lstStyle/>
                    <a:p>
                      <a:pPr marL="0" marR="0" lvl="0" indent="0" algn="l" defTabSz="1079708"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chemeClr val="accent1">
                              <a:lumMod val="25000"/>
                            </a:schemeClr>
                          </a:solidFill>
                          <a:effectLst/>
                          <a:uLnTx/>
                          <a:uFillTx/>
                          <a:latin typeface="+mn-lt"/>
                          <a:ea typeface="+mn-ea"/>
                          <a:cs typeface="+mn-cs"/>
                        </a:rPr>
                        <a:t>Predictable, upfront, end-to-end</a:t>
                      </a:r>
                      <a:endParaRPr lang="en-GB" sz="1400" dirty="0">
                        <a:solidFill>
                          <a:schemeClr val="accent1">
                            <a:lumMod val="25000"/>
                          </a:schemeClr>
                        </a:solidFill>
                      </a:endParaRPr>
                    </a:p>
                    <a:p>
                      <a:pPr marL="171450" indent="-171450">
                        <a:spcAft>
                          <a:spcPts val="300"/>
                        </a:spcAft>
                        <a:buFont typeface="System Font Regular"/>
                        <a:buChar char="–"/>
                      </a:pPr>
                      <a:r>
                        <a:rPr lang="en-GB" sz="1200" b="0" dirty="0">
                          <a:solidFill>
                            <a:schemeClr val="tx2"/>
                          </a:solidFill>
                        </a:rPr>
                        <a:t>Amount, time, fees and FX (if applicable) known before payment is sent</a:t>
                      </a:r>
                    </a:p>
                    <a:p>
                      <a:pPr marL="171450" indent="-171450">
                        <a:spcAft>
                          <a:spcPts val="300"/>
                        </a:spcAft>
                        <a:buFont typeface="System Font Regular"/>
                        <a:buChar char="–"/>
                      </a:pPr>
                      <a:r>
                        <a:rPr lang="en-GB" sz="1200" b="0" dirty="0">
                          <a:solidFill>
                            <a:schemeClr val="tx2"/>
                          </a:solidFill>
                        </a:rPr>
                        <a:t>Status of the payment available to the end customer (through participant bank)</a:t>
                      </a:r>
                    </a:p>
                  </a:txBody>
                  <a:tcPr marL="36000" marR="36000" marT="36000" marB="144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9208256"/>
                  </a:ext>
                </a:extLst>
              </a:tr>
              <a:tr h="0">
                <a:tc>
                  <a:txBody>
                    <a:bodyPr/>
                    <a:lstStyle/>
                    <a:p>
                      <a:pPr marL="0" marR="0" lvl="0" indent="0" algn="l" defTabSz="1079708"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chemeClr val="accent1">
                              <a:lumMod val="25000"/>
                            </a:schemeClr>
                          </a:solidFill>
                          <a:effectLst/>
                          <a:uLnTx/>
                          <a:uFillTx/>
                          <a:latin typeface="+mn-lt"/>
                          <a:ea typeface="+mn-ea"/>
                          <a:cs typeface="+mn-cs"/>
                        </a:rPr>
                        <a:t>Easy</a:t>
                      </a:r>
                      <a:endParaRPr lang="en-GB" sz="1400" kern="1200" dirty="0">
                        <a:solidFill>
                          <a:schemeClr val="accent1">
                            <a:lumMod val="25000"/>
                          </a:schemeClr>
                        </a:solidFill>
                        <a:latin typeface="+mn-lt"/>
                        <a:ea typeface="+mn-ea"/>
                        <a:cs typeface="+mn-cs"/>
                      </a:endParaRPr>
                    </a:p>
                    <a:p>
                      <a:pPr marL="171450" indent="-171450" algn="l" defTabSz="1079708" rtl="0" eaLnBrk="1" latinLnBrk="0" hangingPunct="1">
                        <a:spcAft>
                          <a:spcPts val="300"/>
                        </a:spcAft>
                        <a:buFont typeface="System Font Regular"/>
                        <a:buChar char="–"/>
                      </a:pPr>
                      <a:r>
                        <a:rPr lang="en-GB" sz="1200" kern="1200" dirty="0">
                          <a:solidFill>
                            <a:schemeClr val="tx2"/>
                          </a:solidFill>
                          <a:latin typeface="+mn-lt"/>
                          <a:ea typeface="+mn-ea"/>
                          <a:cs typeface="+mn-cs"/>
                        </a:rPr>
                        <a:t>SWIFT Go fees pre-agreed bilaterally between the relevant correspondent banks (simple fee options)</a:t>
                      </a:r>
                    </a:p>
                    <a:p>
                      <a:pPr marL="171450" indent="-171450" algn="l" defTabSz="1079708" rtl="0" eaLnBrk="1" latinLnBrk="0" hangingPunct="1">
                        <a:spcAft>
                          <a:spcPts val="300"/>
                        </a:spcAft>
                        <a:buFont typeface="System Font Regular"/>
                        <a:buChar char="–"/>
                      </a:pPr>
                      <a:r>
                        <a:rPr lang="en-GB" sz="1200" kern="1200" dirty="0">
                          <a:solidFill>
                            <a:schemeClr val="tx2"/>
                          </a:solidFill>
                          <a:latin typeface="+mn-lt"/>
                          <a:ea typeface="+mn-ea"/>
                          <a:cs typeface="+mn-cs"/>
                        </a:rPr>
                        <a:t>Single format</a:t>
                      </a:r>
                    </a:p>
                    <a:p>
                      <a:pPr marL="171450" indent="-171450" algn="l" defTabSz="1079708" rtl="0" eaLnBrk="1" latinLnBrk="0" hangingPunct="1">
                        <a:spcAft>
                          <a:spcPts val="300"/>
                        </a:spcAft>
                        <a:buFont typeface="System Font Regular"/>
                        <a:buChar char="–"/>
                      </a:pPr>
                      <a:r>
                        <a:rPr lang="en-GB" sz="1200" kern="1200" dirty="0">
                          <a:solidFill>
                            <a:schemeClr val="tx2"/>
                          </a:solidFill>
                          <a:latin typeface="+mn-lt"/>
                          <a:ea typeface="+mn-ea"/>
                          <a:cs typeface="+mn-cs"/>
                        </a:rPr>
                        <a:t>Rely on payment pre-validation capabilities and other strategic platform capabilities</a:t>
                      </a:r>
                    </a:p>
                  </a:txBody>
                  <a:tcPr marL="36000" marR="36000" marT="36000" marB="144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1951283"/>
                  </a:ext>
                </a:extLst>
              </a:tr>
              <a:tr h="0">
                <a:tc>
                  <a:txBody>
                    <a:bodyPr/>
                    <a:lstStyle/>
                    <a:p>
                      <a:pPr marL="0" marR="0" lvl="0" indent="0" algn="l" defTabSz="1079708"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chemeClr val="accent1">
                              <a:lumMod val="25000"/>
                            </a:schemeClr>
                          </a:solidFill>
                          <a:effectLst/>
                          <a:uLnTx/>
                          <a:uFillTx/>
                          <a:latin typeface="+mn-lt"/>
                          <a:ea typeface="+mn-ea"/>
                          <a:cs typeface="+mn-cs"/>
                        </a:rPr>
                        <a:t>Faster</a:t>
                      </a:r>
                      <a:endParaRPr lang="en-GB" sz="1400" kern="1200" dirty="0">
                        <a:solidFill>
                          <a:schemeClr val="accent1">
                            <a:lumMod val="25000"/>
                          </a:schemeClr>
                        </a:solidFill>
                        <a:latin typeface="+mn-lt"/>
                        <a:ea typeface="+mn-ea"/>
                        <a:cs typeface="+mn-cs"/>
                      </a:endParaRPr>
                    </a:p>
                    <a:p>
                      <a:pPr marL="171450" indent="-171450" algn="l" defTabSz="1079708" rtl="0" eaLnBrk="1" latinLnBrk="0" hangingPunct="1">
                        <a:spcAft>
                          <a:spcPts val="300"/>
                        </a:spcAft>
                        <a:buFont typeface="System Font Regular"/>
                        <a:buChar char="–"/>
                      </a:pPr>
                      <a:r>
                        <a:rPr lang="en-GB" sz="1200" kern="1200" dirty="0">
                          <a:solidFill>
                            <a:schemeClr val="tx2"/>
                          </a:solidFill>
                          <a:latin typeface="+mn-lt"/>
                          <a:ea typeface="+mn-ea"/>
                          <a:cs typeface="+mn-cs"/>
                        </a:rPr>
                        <a:t>Improve current </a:t>
                      </a:r>
                      <a:r>
                        <a:rPr lang="en-GB" sz="1200" kern="1200" dirty="0" err="1">
                          <a:solidFill>
                            <a:schemeClr val="tx2"/>
                          </a:solidFill>
                          <a:latin typeface="+mn-lt"/>
                          <a:ea typeface="+mn-ea"/>
                          <a:cs typeface="+mn-cs"/>
                        </a:rPr>
                        <a:t>gpi</a:t>
                      </a:r>
                      <a:r>
                        <a:rPr lang="en-GB" sz="1200" kern="1200" dirty="0">
                          <a:solidFill>
                            <a:schemeClr val="tx2"/>
                          </a:solidFill>
                          <a:latin typeface="+mn-lt"/>
                          <a:ea typeface="+mn-ea"/>
                          <a:cs typeface="+mn-cs"/>
                        </a:rPr>
                        <a:t> service level on speed</a:t>
                      </a:r>
                    </a:p>
                    <a:p>
                      <a:pPr marL="171450" indent="-171450" algn="l" defTabSz="1079708" rtl="0" eaLnBrk="1" latinLnBrk="0" hangingPunct="1">
                        <a:spcAft>
                          <a:spcPts val="300"/>
                        </a:spcAft>
                        <a:buFont typeface="System Font Regular"/>
                        <a:buChar char="–"/>
                      </a:pPr>
                      <a:r>
                        <a:rPr lang="en-GB" sz="1200" kern="1200" dirty="0">
                          <a:solidFill>
                            <a:schemeClr val="tx2"/>
                          </a:solidFill>
                          <a:latin typeface="+mn-lt"/>
                          <a:ea typeface="+mn-ea"/>
                          <a:cs typeface="+mn-cs"/>
                        </a:rPr>
                        <a:t>Instant where available</a:t>
                      </a:r>
                    </a:p>
                  </a:txBody>
                  <a:tcPr marL="36000" marR="36000" marT="36000" marB="144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5272581"/>
                  </a:ext>
                </a:extLst>
              </a:tr>
              <a:tr h="0">
                <a:tc>
                  <a:txBody>
                    <a:bodyPr/>
                    <a:lstStyle/>
                    <a:p>
                      <a:pPr marL="0" marR="0" lvl="0" indent="0" algn="l" defTabSz="1079708"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chemeClr val="accent1">
                              <a:lumMod val="25000"/>
                            </a:schemeClr>
                          </a:solidFill>
                          <a:effectLst/>
                          <a:uLnTx/>
                          <a:uFillTx/>
                          <a:latin typeface="+mn-lt"/>
                          <a:ea typeface="+mn-ea"/>
                          <a:cs typeface="+mn-cs"/>
                        </a:rPr>
                        <a:t>Competitive prices</a:t>
                      </a:r>
                      <a:endParaRPr lang="en-GB" sz="1400" kern="1200" dirty="0">
                        <a:solidFill>
                          <a:schemeClr val="accent1">
                            <a:lumMod val="25000"/>
                          </a:schemeClr>
                        </a:solidFill>
                        <a:latin typeface="+mn-lt"/>
                        <a:ea typeface="+mn-ea"/>
                        <a:cs typeface="+mn-cs"/>
                      </a:endParaRPr>
                    </a:p>
                    <a:p>
                      <a:pPr marL="171450" indent="-171450" algn="l" defTabSz="1079708" rtl="0" eaLnBrk="1" latinLnBrk="0" hangingPunct="1">
                        <a:spcAft>
                          <a:spcPts val="300"/>
                        </a:spcAft>
                        <a:buFont typeface="System Font Regular"/>
                        <a:buChar char="–"/>
                      </a:pPr>
                      <a:r>
                        <a:rPr lang="en-GB" sz="1200" kern="1200" dirty="0">
                          <a:solidFill>
                            <a:schemeClr val="tx2"/>
                          </a:solidFill>
                          <a:latin typeface="+mn-lt"/>
                          <a:ea typeface="+mn-ea"/>
                          <a:cs typeface="+mn-cs"/>
                        </a:rPr>
                        <a:t>Competitive commercial conditions (fees, FX)</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1110829"/>
                  </a:ext>
                </a:extLst>
              </a:tr>
            </a:tbl>
          </a:graphicData>
        </a:graphic>
      </p:graphicFrame>
      <p:sp>
        <p:nvSpPr>
          <p:cNvPr id="19" name="TextBox 18">
            <a:extLst>
              <a:ext uri="{FF2B5EF4-FFF2-40B4-BE49-F238E27FC236}">
                <a16:creationId xmlns:a16="http://schemas.microsoft.com/office/drawing/2014/main" id="{991E072D-A10C-44CB-8499-4A08C85D39E7}"/>
              </a:ext>
            </a:extLst>
          </p:cNvPr>
          <p:cNvSpPr txBox="1"/>
          <p:nvPr/>
        </p:nvSpPr>
        <p:spPr>
          <a:xfrm>
            <a:off x="6669645" y="5043265"/>
            <a:ext cx="1569963" cy="21544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800" b="0" i="1" u="none" strike="noStrike" kern="1200" cap="none" spc="0" normalizeH="0" baseline="0" noProof="0" dirty="0">
                <a:ln>
                  <a:noFill/>
                </a:ln>
                <a:solidFill>
                  <a:schemeClr val="bg1"/>
                </a:solidFill>
                <a:effectLst/>
                <a:uLnTx/>
                <a:uFillTx/>
                <a:latin typeface="Arial" charset="0"/>
                <a:ea typeface="+mn-ea"/>
                <a:cs typeface="+mn-cs"/>
              </a:rPr>
              <a:t> For illustration purposes only </a:t>
            </a:r>
          </a:p>
        </p:txBody>
      </p:sp>
      <p:pic>
        <p:nvPicPr>
          <p:cNvPr id="23" name="Picture 22">
            <a:extLst>
              <a:ext uri="{FF2B5EF4-FFF2-40B4-BE49-F238E27FC236}">
                <a16:creationId xmlns:a16="http://schemas.microsoft.com/office/drawing/2014/main" id="{B4E8478A-3C97-45AA-91DE-EA7EE3654CB8}"/>
              </a:ext>
            </a:extLst>
          </p:cNvPr>
          <p:cNvPicPr>
            <a:picLocks noChangeAspect="1"/>
          </p:cNvPicPr>
          <p:nvPr/>
        </p:nvPicPr>
        <p:blipFill>
          <a:blip r:embed="rId8"/>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35886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960C5A7-1E37-4530-B04F-F137AF633F37}"/>
              </a:ext>
            </a:extLst>
          </p:cNvPr>
          <p:cNvGraphicFramePr>
            <a:graphicFrameLocks noChangeAspect="1"/>
          </p:cNvGraphicFramePr>
          <p:nvPr>
            <p:custDataLst>
              <p:tags r:id="rId2"/>
            </p:custDataLst>
            <p:extLst>
              <p:ext uri="{D42A27DB-BD31-4B8C-83A1-F6EECF244321}">
                <p14:modId xmlns:p14="http://schemas.microsoft.com/office/powerpoint/2010/main" val="156282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9960C5A7-1E37-4530-B04F-F137AF633F3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EC48A0AF-C3B5-4078-92C7-77F1C3614F5C}"/>
              </a:ext>
            </a:extLst>
          </p:cNvPr>
          <p:cNvSpPr>
            <a:spLocks noGrp="1"/>
          </p:cNvSpPr>
          <p:nvPr>
            <p:ph type="body" sz="quarter" idx="13"/>
          </p:nvPr>
        </p:nvSpPr>
        <p:spPr>
          <a:xfrm>
            <a:off x="405135" y="569972"/>
            <a:ext cx="8624203" cy="717750"/>
          </a:xfrm>
        </p:spPr>
        <p:txBody>
          <a:bodyPr/>
          <a:lstStyle/>
          <a:p>
            <a:r>
              <a:rPr lang="en-US" sz="2000" dirty="0">
                <a:solidFill>
                  <a:schemeClr val="tx1"/>
                </a:solidFill>
              </a:rPr>
              <a:t>Helping banks improve their servicing for low value payments</a:t>
            </a:r>
          </a:p>
        </p:txBody>
      </p:sp>
      <p:sp>
        <p:nvSpPr>
          <p:cNvPr id="45" name="Footer Placeholder 1">
            <a:extLst>
              <a:ext uri="{FF2B5EF4-FFF2-40B4-BE49-F238E27FC236}">
                <a16:creationId xmlns:a16="http://schemas.microsoft.com/office/drawing/2014/main" id="{E6EB05B1-FB97-4F44-BA95-FC6410C37958}"/>
              </a:ext>
            </a:extLst>
          </p:cNvPr>
          <p:cNvSpPr>
            <a:spLocks noGrp="1"/>
          </p:cNvSpPr>
          <p:nvPr>
            <p:ph type="ftr" sz="quarter" idx="19"/>
          </p:nvPr>
        </p:nvSpPr>
        <p:spPr/>
        <p:txBody>
          <a:bodyPr/>
          <a:lstStyle/>
          <a:p>
            <a:pPr lvl="0"/>
            <a:r>
              <a:rPr lang="en-US" noProof="0"/>
              <a:t>Global webinar for third-party providers</a:t>
            </a:r>
            <a:endParaRPr lang="en-GB" noProof="0" dirty="0"/>
          </a:p>
        </p:txBody>
      </p:sp>
      <p:sp>
        <p:nvSpPr>
          <p:cNvPr id="11" name="Rounded Rectangle 10">
            <a:extLst>
              <a:ext uri="{FF2B5EF4-FFF2-40B4-BE49-F238E27FC236}">
                <a16:creationId xmlns:a16="http://schemas.microsoft.com/office/drawing/2014/main" id="{13425BC2-97AF-284C-9118-2CD178272CF7}"/>
              </a:ext>
            </a:extLst>
          </p:cNvPr>
          <p:cNvSpPr/>
          <p:nvPr/>
        </p:nvSpPr>
        <p:spPr bwMode="auto">
          <a:xfrm>
            <a:off x="1296219" y="1821051"/>
            <a:ext cx="2952328" cy="454148"/>
          </a:xfrm>
          <a:prstGeom prst="roundRect">
            <a:avLst>
              <a:gd name="adj" fmla="val 31351"/>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0" tIns="72000" rIns="72000" bIns="7200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srgbClr val="88D0C8"/>
                </a:solidFill>
                <a:effectLst/>
                <a:uLnTx/>
                <a:uFillTx/>
                <a:latin typeface="+mn-lt"/>
                <a:ea typeface="+mn-ea"/>
                <a:cs typeface="+mn-cs"/>
              </a:rPr>
              <a:t>Enhanced customer offer</a:t>
            </a:r>
          </a:p>
        </p:txBody>
      </p:sp>
      <p:sp>
        <p:nvSpPr>
          <p:cNvPr id="9" name="Rectangle 8">
            <a:extLst>
              <a:ext uri="{FF2B5EF4-FFF2-40B4-BE49-F238E27FC236}">
                <a16:creationId xmlns:a16="http://schemas.microsoft.com/office/drawing/2014/main" id="{3FC1B5CC-87AE-A84F-841A-C776C48B6709}"/>
              </a:ext>
            </a:extLst>
          </p:cNvPr>
          <p:cNvSpPr/>
          <p:nvPr/>
        </p:nvSpPr>
        <p:spPr bwMode="auto">
          <a:xfrm>
            <a:off x="4464571" y="1648016"/>
            <a:ext cx="5935142" cy="80021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Full predictability of payment conditions (time, fees, amount)</a:t>
            </a:r>
          </a:p>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Full payment value delivered to end customers through SWIFT Go banks</a:t>
            </a:r>
          </a:p>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Reduced processing times, instant where available</a:t>
            </a:r>
          </a:p>
        </p:txBody>
      </p:sp>
      <p:sp>
        <p:nvSpPr>
          <p:cNvPr id="101" name="Rectangle 100">
            <a:extLst>
              <a:ext uri="{FF2B5EF4-FFF2-40B4-BE49-F238E27FC236}">
                <a16:creationId xmlns:a16="http://schemas.microsoft.com/office/drawing/2014/main" id="{E47116E4-0083-5744-8F95-CAE9134289CE}"/>
              </a:ext>
            </a:extLst>
          </p:cNvPr>
          <p:cNvSpPr/>
          <p:nvPr/>
        </p:nvSpPr>
        <p:spPr bwMode="auto">
          <a:xfrm>
            <a:off x="4440501" y="2812053"/>
            <a:ext cx="5959212" cy="93871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Aim to provide a single format (common currency guide for SWIFT Go banks)</a:t>
            </a:r>
          </a:p>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Simplified fee options help banks bilaterally agree, implement and calculate </a:t>
            </a:r>
            <a:br>
              <a:rPr kumimoji="0" lang="en-GB" sz="1400" b="0" i="0" u="none" strike="noStrike" kern="1200" cap="none" spc="0" normalizeH="0" baseline="0" noProof="0" dirty="0">
                <a:ln>
                  <a:noFill/>
                </a:ln>
                <a:effectLst/>
                <a:uLnTx/>
                <a:uFillTx/>
                <a:latin typeface="+mj-lt"/>
                <a:ea typeface="+mn-ea"/>
                <a:cs typeface="+mn-cs"/>
              </a:rPr>
            </a:br>
            <a:r>
              <a:rPr kumimoji="0" lang="en-GB" sz="1400" b="0" i="0" u="none" strike="noStrike" kern="1200" cap="none" spc="0" normalizeH="0" baseline="0" noProof="0" dirty="0">
                <a:ln>
                  <a:noFill/>
                </a:ln>
                <a:effectLst/>
                <a:uLnTx/>
                <a:uFillTx/>
                <a:latin typeface="+mj-lt"/>
                <a:ea typeface="+mn-ea"/>
                <a:cs typeface="+mn-cs"/>
              </a:rPr>
              <a:t>the commercial conditions for SWIFT Go</a:t>
            </a:r>
          </a:p>
        </p:txBody>
      </p:sp>
      <p:sp>
        <p:nvSpPr>
          <p:cNvPr id="137" name="Rounded Rectangle 136">
            <a:extLst>
              <a:ext uri="{FF2B5EF4-FFF2-40B4-BE49-F238E27FC236}">
                <a16:creationId xmlns:a16="http://schemas.microsoft.com/office/drawing/2014/main" id="{DC44BD9E-ED70-B540-8A1C-CF711CEFF00D}"/>
              </a:ext>
            </a:extLst>
          </p:cNvPr>
          <p:cNvSpPr/>
          <p:nvPr/>
        </p:nvSpPr>
        <p:spPr bwMode="auto">
          <a:xfrm>
            <a:off x="1296219" y="3054338"/>
            <a:ext cx="2952328" cy="454148"/>
          </a:xfrm>
          <a:prstGeom prst="roundRect">
            <a:avLst>
              <a:gd name="adj" fmla="val 31351"/>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0" tIns="72000" rIns="72000" bIns="7200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srgbClr val="88D0C8"/>
                </a:solidFill>
                <a:effectLst/>
                <a:uLnTx/>
                <a:uFillTx/>
                <a:latin typeface="+mn-lt"/>
                <a:ea typeface="+mn-ea"/>
                <a:cs typeface="+mn-cs"/>
              </a:rPr>
              <a:t>Standardisation</a:t>
            </a:r>
          </a:p>
        </p:txBody>
      </p:sp>
      <p:sp>
        <p:nvSpPr>
          <p:cNvPr id="120" name="Rectangle 119">
            <a:extLst>
              <a:ext uri="{FF2B5EF4-FFF2-40B4-BE49-F238E27FC236}">
                <a16:creationId xmlns:a16="http://schemas.microsoft.com/office/drawing/2014/main" id="{A2672956-36BE-A944-81CC-162BFFFE9F71}"/>
              </a:ext>
            </a:extLst>
          </p:cNvPr>
          <p:cNvSpPr/>
          <p:nvPr/>
        </p:nvSpPr>
        <p:spPr bwMode="auto">
          <a:xfrm>
            <a:off x="4464571" y="4045340"/>
            <a:ext cx="5935142" cy="938719"/>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Higher STP thanks to a common currency guide and a stricter network validation, also include a roadmap towards full STP</a:t>
            </a:r>
          </a:p>
          <a:p>
            <a:pPr marL="223838" marR="0" lvl="0" indent="-223838" algn="l" defTabSz="914400" rtl="0" eaLnBrk="0" fontAlgn="base" latinLnBrk="0" hangingPunct="0">
              <a:lnSpc>
                <a:spcPct val="100000"/>
              </a:lnSpc>
              <a:spcBef>
                <a:spcPct val="0"/>
              </a:spcBef>
              <a:spcAft>
                <a:spcPts val="600"/>
              </a:spcAft>
              <a:buClrTx/>
              <a:buSzTx/>
              <a:buFont typeface="System Font Regular"/>
              <a:buChar char="–"/>
              <a:tabLst/>
              <a:defRPr/>
            </a:pPr>
            <a:r>
              <a:rPr kumimoji="0" lang="en-GB" sz="1400" b="0" i="0" u="none" strike="noStrike" kern="1200" cap="none" spc="0" normalizeH="0" baseline="0" noProof="0" dirty="0">
                <a:ln>
                  <a:noFill/>
                </a:ln>
                <a:effectLst/>
                <a:uLnTx/>
                <a:uFillTx/>
                <a:latin typeface="+mj-lt"/>
                <a:ea typeface="+mn-ea"/>
                <a:cs typeface="+mn-cs"/>
              </a:rPr>
              <a:t>Central Reporting Engine delivered by SWIFT, to help with reconciliation </a:t>
            </a:r>
            <a:br>
              <a:rPr kumimoji="0" lang="en-GB" sz="1400" b="0" i="0" u="none" strike="noStrike" kern="1200" cap="none" spc="0" normalizeH="0" baseline="0" noProof="0" dirty="0">
                <a:ln>
                  <a:noFill/>
                </a:ln>
                <a:effectLst/>
                <a:uLnTx/>
                <a:uFillTx/>
                <a:latin typeface="+mj-lt"/>
                <a:ea typeface="+mn-ea"/>
                <a:cs typeface="+mn-cs"/>
              </a:rPr>
            </a:br>
            <a:r>
              <a:rPr kumimoji="0" lang="en-GB" sz="1400" b="0" i="0" u="none" strike="noStrike" kern="1200" cap="none" spc="0" normalizeH="0" baseline="0" noProof="0" dirty="0">
                <a:ln>
                  <a:noFill/>
                </a:ln>
                <a:effectLst/>
                <a:uLnTx/>
                <a:uFillTx/>
                <a:latin typeface="+mj-lt"/>
                <a:ea typeface="+mn-ea"/>
                <a:cs typeface="+mn-cs"/>
              </a:rPr>
              <a:t>and bilateral billing between correspondents</a:t>
            </a:r>
          </a:p>
        </p:txBody>
      </p:sp>
      <p:sp>
        <p:nvSpPr>
          <p:cNvPr id="138" name="Rounded Rectangle 137">
            <a:extLst>
              <a:ext uri="{FF2B5EF4-FFF2-40B4-BE49-F238E27FC236}">
                <a16:creationId xmlns:a16="http://schemas.microsoft.com/office/drawing/2014/main" id="{D123E22C-28AD-8241-A492-EE27512D7952}"/>
              </a:ext>
            </a:extLst>
          </p:cNvPr>
          <p:cNvSpPr/>
          <p:nvPr/>
        </p:nvSpPr>
        <p:spPr bwMode="auto">
          <a:xfrm>
            <a:off x="1296219" y="4287625"/>
            <a:ext cx="2952328" cy="454148"/>
          </a:xfrm>
          <a:prstGeom prst="roundRect">
            <a:avLst>
              <a:gd name="adj" fmla="val 31351"/>
            </a:avLst>
          </a:prstGeom>
          <a:solidFill>
            <a:schemeClr val="bg1">
              <a:lumMod val="95000"/>
            </a:schemeClr>
          </a:solidFill>
          <a:ln w="9525" cap="flat" cmpd="sng" algn="ctr">
            <a:noFill/>
            <a:prstDash val="solid"/>
            <a:round/>
            <a:headEnd type="none" w="med" len="med"/>
            <a:tailEnd type="none" w="med" len="med"/>
          </a:ln>
          <a:effectLst/>
        </p:spPr>
        <p:txBody>
          <a:bodyPr vert="horz" wrap="square" lIns="360000" tIns="72000" rIns="72000" bIns="72000" numCol="1" rtlCol="0"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solidFill>
                  <a:srgbClr val="88D0C8"/>
                </a:solidFill>
                <a:effectLst/>
                <a:uLnTx/>
                <a:uFillTx/>
                <a:latin typeface="+mn-lt"/>
                <a:ea typeface="+mn-ea"/>
                <a:cs typeface="+mn-cs"/>
              </a:rPr>
              <a:t>Cost reduction</a:t>
            </a:r>
          </a:p>
        </p:txBody>
      </p:sp>
      <p:grpSp>
        <p:nvGrpSpPr>
          <p:cNvPr id="7" name="Group 6">
            <a:extLst>
              <a:ext uri="{FF2B5EF4-FFF2-40B4-BE49-F238E27FC236}">
                <a16:creationId xmlns:a16="http://schemas.microsoft.com/office/drawing/2014/main" id="{FEBC8EF2-E039-784F-8626-64BC305BEA29}"/>
              </a:ext>
            </a:extLst>
          </p:cNvPr>
          <p:cNvGrpSpPr/>
          <p:nvPr/>
        </p:nvGrpSpPr>
        <p:grpSpPr>
          <a:xfrm>
            <a:off x="393700" y="3974699"/>
            <a:ext cx="1080000" cy="1080000"/>
            <a:chOff x="393700" y="3974699"/>
            <a:chExt cx="1080000" cy="1080000"/>
          </a:xfrm>
        </p:grpSpPr>
        <p:sp>
          <p:nvSpPr>
            <p:cNvPr id="132" name="Oval 131">
              <a:extLst>
                <a:ext uri="{FF2B5EF4-FFF2-40B4-BE49-F238E27FC236}">
                  <a16:creationId xmlns:a16="http://schemas.microsoft.com/office/drawing/2014/main" id="{7FBAD83F-3864-284B-A0DC-AF14B9E0D3F2}"/>
                </a:ext>
              </a:extLst>
            </p:cNvPr>
            <p:cNvSpPr/>
            <p:nvPr/>
          </p:nvSpPr>
          <p:spPr bwMode="auto">
            <a:xfrm rot="5400000">
              <a:off x="393700" y="3974699"/>
              <a:ext cx="1080000" cy="1080000"/>
            </a:xfrm>
            <a:prstGeom prst="ellipse">
              <a:avLst/>
            </a:prstGeom>
            <a:solidFill>
              <a:srgbClr val="88D0C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33" name="Freeform 70">
              <a:extLst>
                <a:ext uri="{FF2B5EF4-FFF2-40B4-BE49-F238E27FC236}">
                  <a16:creationId xmlns:a16="http://schemas.microsoft.com/office/drawing/2014/main" id="{9C1D7DD8-C137-0045-A4F8-B58A1ADA1A95}"/>
                </a:ext>
              </a:extLst>
            </p:cNvPr>
            <p:cNvSpPr>
              <a:spLocks noChangeAspect="1" noEditPoints="1"/>
            </p:cNvSpPr>
            <p:nvPr/>
          </p:nvSpPr>
          <p:spPr bwMode="auto">
            <a:xfrm rot="5400000">
              <a:off x="705780" y="4316699"/>
              <a:ext cx="455840" cy="396000"/>
            </a:xfrm>
            <a:custGeom>
              <a:avLst/>
              <a:gdLst>
                <a:gd name="T0" fmla="*/ 259 w 259"/>
                <a:gd name="T1" fmla="*/ 111 h 225"/>
                <a:gd name="T2" fmla="*/ 151 w 259"/>
                <a:gd name="T3" fmla="*/ 0 h 225"/>
                <a:gd name="T4" fmla="*/ 120 w 259"/>
                <a:gd name="T5" fmla="*/ 31 h 225"/>
                <a:gd name="T6" fmla="*/ 200 w 259"/>
                <a:gd name="T7" fmla="*/ 114 h 225"/>
                <a:gd name="T8" fmla="*/ 120 w 259"/>
                <a:gd name="T9" fmla="*/ 194 h 225"/>
                <a:gd name="T10" fmla="*/ 151 w 259"/>
                <a:gd name="T11" fmla="*/ 225 h 225"/>
                <a:gd name="T12" fmla="*/ 259 w 259"/>
                <a:gd name="T13" fmla="*/ 114 h 225"/>
                <a:gd name="T14" fmla="*/ 259 w 259"/>
                <a:gd name="T15" fmla="*/ 114 h 225"/>
                <a:gd name="T16" fmla="*/ 259 w 259"/>
                <a:gd name="T17" fmla="*/ 111 h 225"/>
                <a:gd name="T18" fmla="*/ 139 w 259"/>
                <a:gd name="T19" fmla="*/ 114 h 225"/>
                <a:gd name="T20" fmla="*/ 141 w 259"/>
                <a:gd name="T21" fmla="*/ 111 h 225"/>
                <a:gd name="T22" fmla="*/ 30 w 259"/>
                <a:gd name="T23" fmla="*/ 0 h 225"/>
                <a:gd name="T24" fmla="*/ 0 w 259"/>
                <a:gd name="T25" fmla="*/ 31 h 225"/>
                <a:gd name="T26" fmla="*/ 80 w 259"/>
                <a:gd name="T27" fmla="*/ 114 h 225"/>
                <a:gd name="T28" fmla="*/ 0 w 259"/>
                <a:gd name="T29" fmla="*/ 194 h 225"/>
                <a:gd name="T30" fmla="*/ 30 w 259"/>
                <a:gd name="T31" fmla="*/ 225 h 225"/>
                <a:gd name="T32" fmla="*/ 141 w 259"/>
                <a:gd name="T33" fmla="*/ 114 h 225"/>
                <a:gd name="T34" fmla="*/ 139 w 259"/>
                <a:gd name="T35" fmla="*/ 1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9" h="225">
                  <a:moveTo>
                    <a:pt x="259" y="111"/>
                  </a:moveTo>
                  <a:lnTo>
                    <a:pt x="151" y="0"/>
                  </a:lnTo>
                  <a:lnTo>
                    <a:pt x="120" y="31"/>
                  </a:lnTo>
                  <a:lnTo>
                    <a:pt x="200" y="114"/>
                  </a:lnTo>
                  <a:lnTo>
                    <a:pt x="120" y="194"/>
                  </a:lnTo>
                  <a:lnTo>
                    <a:pt x="151" y="225"/>
                  </a:lnTo>
                  <a:lnTo>
                    <a:pt x="259" y="114"/>
                  </a:lnTo>
                  <a:lnTo>
                    <a:pt x="259" y="114"/>
                  </a:lnTo>
                  <a:lnTo>
                    <a:pt x="259" y="111"/>
                  </a:lnTo>
                  <a:close/>
                  <a:moveTo>
                    <a:pt x="139" y="114"/>
                  </a:moveTo>
                  <a:lnTo>
                    <a:pt x="141" y="111"/>
                  </a:lnTo>
                  <a:lnTo>
                    <a:pt x="30" y="0"/>
                  </a:lnTo>
                  <a:lnTo>
                    <a:pt x="0" y="31"/>
                  </a:lnTo>
                  <a:lnTo>
                    <a:pt x="80" y="114"/>
                  </a:lnTo>
                  <a:lnTo>
                    <a:pt x="0" y="194"/>
                  </a:lnTo>
                  <a:lnTo>
                    <a:pt x="30" y="225"/>
                  </a:lnTo>
                  <a:lnTo>
                    <a:pt x="141" y="114"/>
                  </a:lnTo>
                  <a:lnTo>
                    <a:pt x="139"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3" name="Group 2">
            <a:extLst>
              <a:ext uri="{FF2B5EF4-FFF2-40B4-BE49-F238E27FC236}">
                <a16:creationId xmlns:a16="http://schemas.microsoft.com/office/drawing/2014/main" id="{C9C93C60-F6E0-8743-A30C-945A427581DB}"/>
              </a:ext>
            </a:extLst>
          </p:cNvPr>
          <p:cNvGrpSpPr/>
          <p:nvPr/>
        </p:nvGrpSpPr>
        <p:grpSpPr>
          <a:xfrm>
            <a:off x="393700" y="1508125"/>
            <a:ext cx="1080000" cy="1080000"/>
            <a:chOff x="2736379" y="734219"/>
            <a:chExt cx="1080000" cy="1080000"/>
          </a:xfrm>
        </p:grpSpPr>
        <p:sp>
          <p:nvSpPr>
            <p:cNvPr id="36" name="Oval 35">
              <a:extLst>
                <a:ext uri="{FF2B5EF4-FFF2-40B4-BE49-F238E27FC236}">
                  <a16:creationId xmlns:a16="http://schemas.microsoft.com/office/drawing/2014/main" id="{D00999B6-0FEA-0B4A-81D5-16ACF3C9D391}"/>
                </a:ext>
              </a:extLst>
            </p:cNvPr>
            <p:cNvSpPr/>
            <p:nvPr/>
          </p:nvSpPr>
          <p:spPr bwMode="auto">
            <a:xfrm>
              <a:off x="2736379" y="734219"/>
              <a:ext cx="1080000" cy="1080000"/>
            </a:xfrm>
            <a:prstGeom prst="ellipse">
              <a:avLst/>
            </a:prstGeom>
            <a:solidFill>
              <a:srgbClr val="88D0C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7" name="Group 36">
              <a:extLst>
                <a:ext uri="{FF2B5EF4-FFF2-40B4-BE49-F238E27FC236}">
                  <a16:creationId xmlns:a16="http://schemas.microsoft.com/office/drawing/2014/main" id="{0BC552AF-D743-D744-83B1-6BC02B938216}"/>
                </a:ext>
              </a:extLst>
            </p:cNvPr>
            <p:cNvGrpSpPr>
              <a:grpSpLocks noChangeAspect="1"/>
            </p:cNvGrpSpPr>
            <p:nvPr/>
          </p:nvGrpSpPr>
          <p:grpSpPr>
            <a:xfrm>
              <a:off x="2933076" y="1076219"/>
              <a:ext cx="686606" cy="396000"/>
              <a:chOff x="1077370" y="2462475"/>
              <a:chExt cx="1872661" cy="1080056"/>
            </a:xfrm>
            <a:solidFill>
              <a:schemeClr val="bg1"/>
            </a:solidFill>
          </p:grpSpPr>
          <p:grpSp>
            <p:nvGrpSpPr>
              <p:cNvPr id="38" name="Group 37">
                <a:extLst>
                  <a:ext uri="{FF2B5EF4-FFF2-40B4-BE49-F238E27FC236}">
                    <a16:creationId xmlns:a16="http://schemas.microsoft.com/office/drawing/2014/main" id="{C0856902-6700-F54B-AFE2-522BC4A7C786}"/>
                  </a:ext>
                </a:extLst>
              </p:cNvPr>
              <p:cNvGrpSpPr/>
              <p:nvPr/>
            </p:nvGrpSpPr>
            <p:grpSpPr>
              <a:xfrm>
                <a:off x="1077370" y="2462475"/>
                <a:ext cx="1872661" cy="488928"/>
                <a:chOff x="2520355" y="-1786061"/>
                <a:chExt cx="1480192" cy="386460"/>
              </a:xfrm>
              <a:grpFill/>
            </p:grpSpPr>
            <p:sp>
              <p:nvSpPr>
                <p:cNvPr id="42" name="Freeform 96">
                  <a:extLst>
                    <a:ext uri="{FF2B5EF4-FFF2-40B4-BE49-F238E27FC236}">
                      <a16:creationId xmlns:a16="http://schemas.microsoft.com/office/drawing/2014/main" id="{640D682A-8E0E-A147-A30D-1E4FBD1ED9DC}"/>
                    </a:ext>
                  </a:extLst>
                </p:cNvPr>
                <p:cNvSpPr>
                  <a:spLocks/>
                </p:cNvSpPr>
                <p:nvPr/>
              </p:nvSpPr>
              <p:spPr bwMode="auto">
                <a:xfrm>
                  <a:off x="2520355" y="-1786061"/>
                  <a:ext cx="409675" cy="386460"/>
                </a:xfrm>
                <a:custGeom>
                  <a:avLst/>
                  <a:gdLst>
                    <a:gd name="T0" fmla="*/ 57 w 300"/>
                    <a:gd name="T1" fmla="*/ 283 h 283"/>
                    <a:gd name="T2" fmla="*/ 149 w 300"/>
                    <a:gd name="T3" fmla="*/ 236 h 283"/>
                    <a:gd name="T4" fmla="*/ 241 w 300"/>
                    <a:gd name="T5" fmla="*/ 283 h 283"/>
                    <a:gd name="T6" fmla="*/ 225 w 300"/>
                    <a:gd name="T7" fmla="*/ 182 h 283"/>
                    <a:gd name="T8" fmla="*/ 300 w 300"/>
                    <a:gd name="T9" fmla="*/ 109 h 283"/>
                    <a:gd name="T10" fmla="*/ 196 w 300"/>
                    <a:gd name="T11" fmla="*/ 94 h 283"/>
                    <a:gd name="T12" fmla="*/ 149 w 300"/>
                    <a:gd name="T13" fmla="*/ 0 h 283"/>
                    <a:gd name="T14" fmla="*/ 104 w 300"/>
                    <a:gd name="T15" fmla="*/ 94 h 283"/>
                    <a:gd name="T16" fmla="*/ 0 w 300"/>
                    <a:gd name="T17" fmla="*/ 109 h 283"/>
                    <a:gd name="T18" fmla="*/ 76 w 300"/>
                    <a:gd name="T19" fmla="*/ 182 h 283"/>
                    <a:gd name="T20" fmla="*/ 57 w 300"/>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83">
                      <a:moveTo>
                        <a:pt x="57" y="283"/>
                      </a:moveTo>
                      <a:lnTo>
                        <a:pt x="149" y="236"/>
                      </a:lnTo>
                      <a:lnTo>
                        <a:pt x="241" y="283"/>
                      </a:lnTo>
                      <a:lnTo>
                        <a:pt x="225" y="182"/>
                      </a:lnTo>
                      <a:lnTo>
                        <a:pt x="300" y="109"/>
                      </a:lnTo>
                      <a:lnTo>
                        <a:pt x="196" y="94"/>
                      </a:lnTo>
                      <a:lnTo>
                        <a:pt x="149" y="0"/>
                      </a:lnTo>
                      <a:lnTo>
                        <a:pt x="104" y="94"/>
                      </a:lnTo>
                      <a:lnTo>
                        <a:pt x="0" y="109"/>
                      </a:lnTo>
                      <a:lnTo>
                        <a:pt x="76" y="182"/>
                      </a:lnTo>
                      <a:lnTo>
                        <a:pt x="57" y="28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3" name="Freeform 96">
                  <a:extLst>
                    <a:ext uri="{FF2B5EF4-FFF2-40B4-BE49-F238E27FC236}">
                      <a16:creationId xmlns:a16="http://schemas.microsoft.com/office/drawing/2014/main" id="{52FD288D-78DD-924C-A954-5D10325561BF}"/>
                    </a:ext>
                  </a:extLst>
                </p:cNvPr>
                <p:cNvSpPr>
                  <a:spLocks/>
                </p:cNvSpPr>
                <p:nvPr/>
              </p:nvSpPr>
              <p:spPr bwMode="auto">
                <a:xfrm>
                  <a:off x="3055614" y="-1786061"/>
                  <a:ext cx="409675" cy="386460"/>
                </a:xfrm>
                <a:custGeom>
                  <a:avLst/>
                  <a:gdLst>
                    <a:gd name="T0" fmla="*/ 57 w 300"/>
                    <a:gd name="T1" fmla="*/ 283 h 283"/>
                    <a:gd name="T2" fmla="*/ 149 w 300"/>
                    <a:gd name="T3" fmla="*/ 236 h 283"/>
                    <a:gd name="T4" fmla="*/ 241 w 300"/>
                    <a:gd name="T5" fmla="*/ 283 h 283"/>
                    <a:gd name="T6" fmla="*/ 225 w 300"/>
                    <a:gd name="T7" fmla="*/ 182 h 283"/>
                    <a:gd name="T8" fmla="*/ 300 w 300"/>
                    <a:gd name="T9" fmla="*/ 109 h 283"/>
                    <a:gd name="T10" fmla="*/ 196 w 300"/>
                    <a:gd name="T11" fmla="*/ 94 h 283"/>
                    <a:gd name="T12" fmla="*/ 149 w 300"/>
                    <a:gd name="T13" fmla="*/ 0 h 283"/>
                    <a:gd name="T14" fmla="*/ 104 w 300"/>
                    <a:gd name="T15" fmla="*/ 94 h 283"/>
                    <a:gd name="T16" fmla="*/ 0 w 300"/>
                    <a:gd name="T17" fmla="*/ 109 h 283"/>
                    <a:gd name="T18" fmla="*/ 76 w 300"/>
                    <a:gd name="T19" fmla="*/ 182 h 283"/>
                    <a:gd name="T20" fmla="*/ 57 w 300"/>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83">
                      <a:moveTo>
                        <a:pt x="57" y="283"/>
                      </a:moveTo>
                      <a:lnTo>
                        <a:pt x="149" y="236"/>
                      </a:lnTo>
                      <a:lnTo>
                        <a:pt x="241" y="283"/>
                      </a:lnTo>
                      <a:lnTo>
                        <a:pt x="225" y="182"/>
                      </a:lnTo>
                      <a:lnTo>
                        <a:pt x="300" y="109"/>
                      </a:lnTo>
                      <a:lnTo>
                        <a:pt x="196" y="94"/>
                      </a:lnTo>
                      <a:lnTo>
                        <a:pt x="149" y="0"/>
                      </a:lnTo>
                      <a:lnTo>
                        <a:pt x="104" y="94"/>
                      </a:lnTo>
                      <a:lnTo>
                        <a:pt x="0" y="109"/>
                      </a:lnTo>
                      <a:lnTo>
                        <a:pt x="76" y="182"/>
                      </a:lnTo>
                      <a:lnTo>
                        <a:pt x="57" y="28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4" name="Freeform 96">
                  <a:extLst>
                    <a:ext uri="{FF2B5EF4-FFF2-40B4-BE49-F238E27FC236}">
                      <a16:creationId xmlns:a16="http://schemas.microsoft.com/office/drawing/2014/main" id="{DC7BF1FE-C016-E842-8D68-789E901FC9DC}"/>
                    </a:ext>
                  </a:extLst>
                </p:cNvPr>
                <p:cNvSpPr>
                  <a:spLocks/>
                </p:cNvSpPr>
                <p:nvPr/>
              </p:nvSpPr>
              <p:spPr bwMode="auto">
                <a:xfrm>
                  <a:off x="3590872" y="-1786061"/>
                  <a:ext cx="409675" cy="386460"/>
                </a:xfrm>
                <a:custGeom>
                  <a:avLst/>
                  <a:gdLst>
                    <a:gd name="T0" fmla="*/ 57 w 300"/>
                    <a:gd name="T1" fmla="*/ 283 h 283"/>
                    <a:gd name="T2" fmla="*/ 149 w 300"/>
                    <a:gd name="T3" fmla="*/ 236 h 283"/>
                    <a:gd name="T4" fmla="*/ 241 w 300"/>
                    <a:gd name="T5" fmla="*/ 283 h 283"/>
                    <a:gd name="T6" fmla="*/ 225 w 300"/>
                    <a:gd name="T7" fmla="*/ 182 h 283"/>
                    <a:gd name="T8" fmla="*/ 300 w 300"/>
                    <a:gd name="T9" fmla="*/ 109 h 283"/>
                    <a:gd name="T10" fmla="*/ 196 w 300"/>
                    <a:gd name="T11" fmla="*/ 94 h 283"/>
                    <a:gd name="T12" fmla="*/ 149 w 300"/>
                    <a:gd name="T13" fmla="*/ 0 h 283"/>
                    <a:gd name="T14" fmla="*/ 104 w 300"/>
                    <a:gd name="T15" fmla="*/ 94 h 283"/>
                    <a:gd name="T16" fmla="*/ 0 w 300"/>
                    <a:gd name="T17" fmla="*/ 109 h 283"/>
                    <a:gd name="T18" fmla="*/ 76 w 300"/>
                    <a:gd name="T19" fmla="*/ 182 h 283"/>
                    <a:gd name="T20" fmla="*/ 57 w 300"/>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83">
                      <a:moveTo>
                        <a:pt x="57" y="283"/>
                      </a:moveTo>
                      <a:lnTo>
                        <a:pt x="149" y="236"/>
                      </a:lnTo>
                      <a:lnTo>
                        <a:pt x="241" y="283"/>
                      </a:lnTo>
                      <a:lnTo>
                        <a:pt x="225" y="182"/>
                      </a:lnTo>
                      <a:lnTo>
                        <a:pt x="300" y="109"/>
                      </a:lnTo>
                      <a:lnTo>
                        <a:pt x="196" y="94"/>
                      </a:lnTo>
                      <a:lnTo>
                        <a:pt x="149" y="0"/>
                      </a:lnTo>
                      <a:lnTo>
                        <a:pt x="104" y="94"/>
                      </a:lnTo>
                      <a:lnTo>
                        <a:pt x="0" y="109"/>
                      </a:lnTo>
                      <a:lnTo>
                        <a:pt x="76" y="182"/>
                      </a:lnTo>
                      <a:lnTo>
                        <a:pt x="57" y="28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39" name="Group 38">
                <a:extLst>
                  <a:ext uri="{FF2B5EF4-FFF2-40B4-BE49-F238E27FC236}">
                    <a16:creationId xmlns:a16="http://schemas.microsoft.com/office/drawing/2014/main" id="{3B71901F-4A9A-4E4E-BBF5-D65A17BD3BAB}"/>
                  </a:ext>
                </a:extLst>
              </p:cNvPr>
              <p:cNvGrpSpPr/>
              <p:nvPr/>
            </p:nvGrpSpPr>
            <p:grpSpPr>
              <a:xfrm>
                <a:off x="1415961" y="3053603"/>
                <a:ext cx="1195479" cy="488928"/>
                <a:chOff x="3055614" y="-1786061"/>
                <a:chExt cx="944933" cy="386460"/>
              </a:xfrm>
              <a:grpFill/>
            </p:grpSpPr>
            <p:sp>
              <p:nvSpPr>
                <p:cNvPr id="40" name="Freeform 96">
                  <a:extLst>
                    <a:ext uri="{FF2B5EF4-FFF2-40B4-BE49-F238E27FC236}">
                      <a16:creationId xmlns:a16="http://schemas.microsoft.com/office/drawing/2014/main" id="{F26E5040-CE96-C44C-B399-7972A1FAC06C}"/>
                    </a:ext>
                  </a:extLst>
                </p:cNvPr>
                <p:cNvSpPr>
                  <a:spLocks/>
                </p:cNvSpPr>
                <p:nvPr/>
              </p:nvSpPr>
              <p:spPr bwMode="auto">
                <a:xfrm>
                  <a:off x="3055614" y="-1786061"/>
                  <a:ext cx="409675" cy="386460"/>
                </a:xfrm>
                <a:custGeom>
                  <a:avLst/>
                  <a:gdLst>
                    <a:gd name="T0" fmla="*/ 57 w 300"/>
                    <a:gd name="T1" fmla="*/ 283 h 283"/>
                    <a:gd name="T2" fmla="*/ 149 w 300"/>
                    <a:gd name="T3" fmla="*/ 236 h 283"/>
                    <a:gd name="T4" fmla="*/ 241 w 300"/>
                    <a:gd name="T5" fmla="*/ 283 h 283"/>
                    <a:gd name="T6" fmla="*/ 225 w 300"/>
                    <a:gd name="T7" fmla="*/ 182 h 283"/>
                    <a:gd name="T8" fmla="*/ 300 w 300"/>
                    <a:gd name="T9" fmla="*/ 109 h 283"/>
                    <a:gd name="T10" fmla="*/ 196 w 300"/>
                    <a:gd name="T11" fmla="*/ 94 h 283"/>
                    <a:gd name="T12" fmla="*/ 149 w 300"/>
                    <a:gd name="T13" fmla="*/ 0 h 283"/>
                    <a:gd name="T14" fmla="*/ 104 w 300"/>
                    <a:gd name="T15" fmla="*/ 94 h 283"/>
                    <a:gd name="T16" fmla="*/ 0 w 300"/>
                    <a:gd name="T17" fmla="*/ 109 h 283"/>
                    <a:gd name="T18" fmla="*/ 76 w 300"/>
                    <a:gd name="T19" fmla="*/ 182 h 283"/>
                    <a:gd name="T20" fmla="*/ 57 w 300"/>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83">
                      <a:moveTo>
                        <a:pt x="57" y="283"/>
                      </a:moveTo>
                      <a:lnTo>
                        <a:pt x="149" y="236"/>
                      </a:lnTo>
                      <a:lnTo>
                        <a:pt x="241" y="283"/>
                      </a:lnTo>
                      <a:lnTo>
                        <a:pt x="225" y="182"/>
                      </a:lnTo>
                      <a:lnTo>
                        <a:pt x="300" y="109"/>
                      </a:lnTo>
                      <a:lnTo>
                        <a:pt x="196" y="94"/>
                      </a:lnTo>
                      <a:lnTo>
                        <a:pt x="149" y="0"/>
                      </a:lnTo>
                      <a:lnTo>
                        <a:pt x="104" y="94"/>
                      </a:lnTo>
                      <a:lnTo>
                        <a:pt x="0" y="109"/>
                      </a:lnTo>
                      <a:lnTo>
                        <a:pt x="76" y="182"/>
                      </a:lnTo>
                      <a:lnTo>
                        <a:pt x="57" y="28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 name="Freeform 96">
                  <a:extLst>
                    <a:ext uri="{FF2B5EF4-FFF2-40B4-BE49-F238E27FC236}">
                      <a16:creationId xmlns:a16="http://schemas.microsoft.com/office/drawing/2014/main" id="{78B6A8DC-9DF3-344B-94A4-16778A98A5B0}"/>
                    </a:ext>
                  </a:extLst>
                </p:cNvPr>
                <p:cNvSpPr>
                  <a:spLocks/>
                </p:cNvSpPr>
                <p:nvPr/>
              </p:nvSpPr>
              <p:spPr bwMode="auto">
                <a:xfrm>
                  <a:off x="3590872" y="-1786061"/>
                  <a:ext cx="409675" cy="386460"/>
                </a:xfrm>
                <a:custGeom>
                  <a:avLst/>
                  <a:gdLst>
                    <a:gd name="T0" fmla="*/ 57 w 300"/>
                    <a:gd name="T1" fmla="*/ 283 h 283"/>
                    <a:gd name="T2" fmla="*/ 149 w 300"/>
                    <a:gd name="T3" fmla="*/ 236 h 283"/>
                    <a:gd name="T4" fmla="*/ 241 w 300"/>
                    <a:gd name="T5" fmla="*/ 283 h 283"/>
                    <a:gd name="T6" fmla="*/ 225 w 300"/>
                    <a:gd name="T7" fmla="*/ 182 h 283"/>
                    <a:gd name="T8" fmla="*/ 300 w 300"/>
                    <a:gd name="T9" fmla="*/ 109 h 283"/>
                    <a:gd name="T10" fmla="*/ 196 w 300"/>
                    <a:gd name="T11" fmla="*/ 94 h 283"/>
                    <a:gd name="T12" fmla="*/ 149 w 300"/>
                    <a:gd name="T13" fmla="*/ 0 h 283"/>
                    <a:gd name="T14" fmla="*/ 104 w 300"/>
                    <a:gd name="T15" fmla="*/ 94 h 283"/>
                    <a:gd name="T16" fmla="*/ 0 w 300"/>
                    <a:gd name="T17" fmla="*/ 109 h 283"/>
                    <a:gd name="T18" fmla="*/ 76 w 300"/>
                    <a:gd name="T19" fmla="*/ 182 h 283"/>
                    <a:gd name="T20" fmla="*/ 57 w 300"/>
                    <a:gd name="T21"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83">
                      <a:moveTo>
                        <a:pt x="57" y="283"/>
                      </a:moveTo>
                      <a:lnTo>
                        <a:pt x="149" y="236"/>
                      </a:lnTo>
                      <a:lnTo>
                        <a:pt x="241" y="283"/>
                      </a:lnTo>
                      <a:lnTo>
                        <a:pt x="225" y="182"/>
                      </a:lnTo>
                      <a:lnTo>
                        <a:pt x="300" y="109"/>
                      </a:lnTo>
                      <a:lnTo>
                        <a:pt x="196" y="94"/>
                      </a:lnTo>
                      <a:lnTo>
                        <a:pt x="149" y="0"/>
                      </a:lnTo>
                      <a:lnTo>
                        <a:pt x="104" y="94"/>
                      </a:lnTo>
                      <a:lnTo>
                        <a:pt x="0" y="109"/>
                      </a:lnTo>
                      <a:lnTo>
                        <a:pt x="76" y="182"/>
                      </a:lnTo>
                      <a:lnTo>
                        <a:pt x="57" y="28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grpSp>
        </p:grpSp>
      </p:grpSp>
      <p:grpSp>
        <p:nvGrpSpPr>
          <p:cNvPr id="6" name="Group 5">
            <a:extLst>
              <a:ext uri="{FF2B5EF4-FFF2-40B4-BE49-F238E27FC236}">
                <a16:creationId xmlns:a16="http://schemas.microsoft.com/office/drawing/2014/main" id="{A9C51C8E-9ACC-C543-8599-F209BBB26AA4}"/>
              </a:ext>
            </a:extLst>
          </p:cNvPr>
          <p:cNvGrpSpPr>
            <a:grpSpLocks noChangeAspect="1"/>
          </p:cNvGrpSpPr>
          <p:nvPr/>
        </p:nvGrpSpPr>
        <p:grpSpPr>
          <a:xfrm>
            <a:off x="393700" y="2741412"/>
            <a:ext cx="1080000" cy="1080000"/>
            <a:chOff x="2160315" y="-2389100"/>
            <a:chExt cx="3240000" cy="3240000"/>
          </a:xfrm>
        </p:grpSpPr>
        <p:sp>
          <p:nvSpPr>
            <p:cNvPr id="46" name="Oval 45">
              <a:extLst>
                <a:ext uri="{FF2B5EF4-FFF2-40B4-BE49-F238E27FC236}">
                  <a16:creationId xmlns:a16="http://schemas.microsoft.com/office/drawing/2014/main" id="{A9B0FDEB-531A-C04D-9099-F106FEC23291}"/>
                </a:ext>
              </a:extLst>
            </p:cNvPr>
            <p:cNvSpPr/>
            <p:nvPr/>
          </p:nvSpPr>
          <p:spPr bwMode="auto">
            <a:xfrm>
              <a:off x="2160315" y="-2389100"/>
              <a:ext cx="3240000" cy="3240000"/>
            </a:xfrm>
            <a:prstGeom prst="ellipse">
              <a:avLst/>
            </a:prstGeom>
            <a:solidFill>
              <a:srgbClr val="88D0C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47" name="Group 46">
              <a:extLst>
                <a:ext uri="{FF2B5EF4-FFF2-40B4-BE49-F238E27FC236}">
                  <a16:creationId xmlns:a16="http://schemas.microsoft.com/office/drawing/2014/main" id="{B9DAB710-6C72-964D-A616-D8A338E76F11}"/>
                </a:ext>
              </a:extLst>
            </p:cNvPr>
            <p:cNvGrpSpPr>
              <a:grpSpLocks noChangeAspect="1"/>
            </p:cNvGrpSpPr>
            <p:nvPr/>
          </p:nvGrpSpPr>
          <p:grpSpPr>
            <a:xfrm>
              <a:off x="2937314" y="-1579100"/>
              <a:ext cx="1686002" cy="1620000"/>
              <a:chOff x="7885541" y="1621049"/>
              <a:chExt cx="446088" cy="428624"/>
            </a:xfrm>
            <a:solidFill>
              <a:schemeClr val="bg1"/>
            </a:solidFill>
          </p:grpSpPr>
          <p:sp>
            <p:nvSpPr>
              <p:cNvPr id="48" name="Freeform 12">
                <a:extLst>
                  <a:ext uri="{FF2B5EF4-FFF2-40B4-BE49-F238E27FC236}">
                    <a16:creationId xmlns:a16="http://schemas.microsoft.com/office/drawing/2014/main" id="{1FF6DD18-0B5D-F24D-AE69-F4681A97E124}"/>
                  </a:ext>
                </a:extLst>
              </p:cNvPr>
              <p:cNvSpPr>
                <a:spLocks noEditPoints="1"/>
              </p:cNvSpPr>
              <p:nvPr/>
            </p:nvSpPr>
            <p:spPr bwMode="auto">
              <a:xfrm>
                <a:off x="7885541" y="1621049"/>
                <a:ext cx="107950" cy="109537"/>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2 w 29"/>
                  <a:gd name="T11" fmla="*/ 22 h 29"/>
                  <a:gd name="T12" fmla="*/ 12 w 29"/>
                  <a:gd name="T13" fmla="*/ 22 h 29"/>
                  <a:gd name="T14" fmla="*/ 12 w 29"/>
                  <a:gd name="T15" fmla="*/ 22 h 29"/>
                  <a:gd name="T16" fmla="*/ 5 w 29"/>
                  <a:gd name="T17" fmla="*/ 15 h 29"/>
                  <a:gd name="T18" fmla="*/ 8 w 29"/>
                  <a:gd name="T19" fmla="*/ 13 h 29"/>
                  <a:gd name="T20" fmla="*/ 12 w 29"/>
                  <a:gd name="T21" fmla="*/ 17 h 29"/>
                  <a:gd name="T22" fmla="*/ 21 w 29"/>
                  <a:gd name="T23" fmla="*/ 8 h 29"/>
                  <a:gd name="T24" fmla="*/ 24 w 29"/>
                  <a:gd name="T25" fmla="*/ 10 h 29"/>
                  <a:gd name="T26" fmla="*/ 12 w 29"/>
                  <a:gd name="T2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4" y="0"/>
                    </a:moveTo>
                    <a:cubicBezTo>
                      <a:pt x="6" y="0"/>
                      <a:pt x="0" y="7"/>
                      <a:pt x="0" y="15"/>
                    </a:cubicBezTo>
                    <a:cubicBezTo>
                      <a:pt x="0" y="23"/>
                      <a:pt x="6" y="29"/>
                      <a:pt x="14" y="29"/>
                    </a:cubicBezTo>
                    <a:cubicBezTo>
                      <a:pt x="23" y="29"/>
                      <a:pt x="29" y="23"/>
                      <a:pt x="29" y="15"/>
                    </a:cubicBezTo>
                    <a:cubicBezTo>
                      <a:pt x="29" y="7"/>
                      <a:pt x="23" y="0"/>
                      <a:pt x="14" y="0"/>
                    </a:cubicBezTo>
                    <a:close/>
                    <a:moveTo>
                      <a:pt x="12" y="22"/>
                    </a:moveTo>
                    <a:cubicBezTo>
                      <a:pt x="12" y="22"/>
                      <a:pt x="12" y="22"/>
                      <a:pt x="12" y="22"/>
                    </a:cubicBezTo>
                    <a:cubicBezTo>
                      <a:pt x="12" y="22"/>
                      <a:pt x="12" y="22"/>
                      <a:pt x="12" y="22"/>
                    </a:cubicBezTo>
                    <a:cubicBezTo>
                      <a:pt x="5" y="15"/>
                      <a:pt x="5" y="15"/>
                      <a:pt x="5" y="15"/>
                    </a:cubicBezTo>
                    <a:cubicBezTo>
                      <a:pt x="8" y="13"/>
                      <a:pt x="8" y="13"/>
                      <a:pt x="8" y="13"/>
                    </a:cubicBezTo>
                    <a:cubicBezTo>
                      <a:pt x="12" y="17"/>
                      <a:pt x="12" y="17"/>
                      <a:pt x="12" y="17"/>
                    </a:cubicBezTo>
                    <a:cubicBezTo>
                      <a:pt x="21" y="8"/>
                      <a:pt x="21" y="8"/>
                      <a:pt x="21" y="8"/>
                    </a:cubicBezTo>
                    <a:cubicBezTo>
                      <a:pt x="24" y="10"/>
                      <a:pt x="24" y="10"/>
                      <a:pt x="24" y="10"/>
                    </a:cubicBez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9" name="Freeform 13">
                <a:extLst>
                  <a:ext uri="{FF2B5EF4-FFF2-40B4-BE49-F238E27FC236}">
                    <a16:creationId xmlns:a16="http://schemas.microsoft.com/office/drawing/2014/main" id="{E38EBFB3-2A39-E445-9CD8-20A5AB3AD07F}"/>
                  </a:ext>
                </a:extLst>
              </p:cNvPr>
              <p:cNvSpPr>
                <a:spLocks noEditPoints="1"/>
              </p:cNvSpPr>
              <p:nvPr/>
            </p:nvSpPr>
            <p:spPr bwMode="auto">
              <a:xfrm>
                <a:off x="7885541" y="1782974"/>
                <a:ext cx="107950" cy="112712"/>
              </a:xfrm>
              <a:custGeom>
                <a:avLst/>
                <a:gdLst>
                  <a:gd name="T0" fmla="*/ 14 w 29"/>
                  <a:gd name="T1" fmla="*/ 0 h 30"/>
                  <a:gd name="T2" fmla="*/ 0 w 29"/>
                  <a:gd name="T3" fmla="*/ 15 h 30"/>
                  <a:gd name="T4" fmla="*/ 14 w 29"/>
                  <a:gd name="T5" fmla="*/ 30 h 30"/>
                  <a:gd name="T6" fmla="*/ 29 w 29"/>
                  <a:gd name="T7" fmla="*/ 15 h 30"/>
                  <a:gd name="T8" fmla="*/ 14 w 29"/>
                  <a:gd name="T9" fmla="*/ 0 h 30"/>
                  <a:gd name="T10" fmla="*/ 12 w 29"/>
                  <a:gd name="T11" fmla="*/ 22 h 30"/>
                  <a:gd name="T12" fmla="*/ 12 w 29"/>
                  <a:gd name="T13" fmla="*/ 22 h 30"/>
                  <a:gd name="T14" fmla="*/ 12 w 29"/>
                  <a:gd name="T15" fmla="*/ 22 h 30"/>
                  <a:gd name="T16" fmla="*/ 5 w 29"/>
                  <a:gd name="T17" fmla="*/ 15 h 30"/>
                  <a:gd name="T18" fmla="*/ 8 w 29"/>
                  <a:gd name="T19" fmla="*/ 13 h 30"/>
                  <a:gd name="T20" fmla="*/ 12 w 29"/>
                  <a:gd name="T21" fmla="*/ 17 h 30"/>
                  <a:gd name="T22" fmla="*/ 21 w 29"/>
                  <a:gd name="T23" fmla="*/ 8 h 30"/>
                  <a:gd name="T24" fmla="*/ 24 w 29"/>
                  <a:gd name="T25" fmla="*/ 10 h 30"/>
                  <a:gd name="T26" fmla="*/ 12 w 29"/>
                  <a:gd name="T2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0">
                    <a:moveTo>
                      <a:pt x="14" y="0"/>
                    </a:moveTo>
                    <a:cubicBezTo>
                      <a:pt x="6" y="0"/>
                      <a:pt x="0" y="7"/>
                      <a:pt x="0" y="15"/>
                    </a:cubicBezTo>
                    <a:cubicBezTo>
                      <a:pt x="0" y="23"/>
                      <a:pt x="6" y="30"/>
                      <a:pt x="14" y="30"/>
                    </a:cubicBezTo>
                    <a:cubicBezTo>
                      <a:pt x="23" y="30"/>
                      <a:pt x="29" y="23"/>
                      <a:pt x="29" y="15"/>
                    </a:cubicBezTo>
                    <a:cubicBezTo>
                      <a:pt x="29" y="7"/>
                      <a:pt x="23" y="0"/>
                      <a:pt x="14" y="0"/>
                    </a:cubicBezTo>
                    <a:close/>
                    <a:moveTo>
                      <a:pt x="12" y="22"/>
                    </a:moveTo>
                    <a:cubicBezTo>
                      <a:pt x="12" y="22"/>
                      <a:pt x="12" y="22"/>
                      <a:pt x="12" y="22"/>
                    </a:cubicBezTo>
                    <a:cubicBezTo>
                      <a:pt x="12" y="22"/>
                      <a:pt x="12" y="22"/>
                      <a:pt x="12" y="22"/>
                    </a:cubicBezTo>
                    <a:cubicBezTo>
                      <a:pt x="5" y="15"/>
                      <a:pt x="5" y="15"/>
                      <a:pt x="5" y="15"/>
                    </a:cubicBezTo>
                    <a:cubicBezTo>
                      <a:pt x="8" y="13"/>
                      <a:pt x="8" y="13"/>
                      <a:pt x="8" y="13"/>
                    </a:cubicBezTo>
                    <a:cubicBezTo>
                      <a:pt x="12" y="17"/>
                      <a:pt x="12" y="17"/>
                      <a:pt x="12" y="17"/>
                    </a:cubicBezTo>
                    <a:cubicBezTo>
                      <a:pt x="21" y="8"/>
                      <a:pt x="21" y="8"/>
                      <a:pt x="21" y="8"/>
                    </a:cubicBezTo>
                    <a:cubicBezTo>
                      <a:pt x="24" y="10"/>
                      <a:pt x="24" y="10"/>
                      <a:pt x="24" y="10"/>
                    </a:cubicBezTo>
                    <a:lnTo>
                      <a:pt x="1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0" name="Freeform 14">
                <a:extLst>
                  <a:ext uri="{FF2B5EF4-FFF2-40B4-BE49-F238E27FC236}">
                    <a16:creationId xmlns:a16="http://schemas.microsoft.com/office/drawing/2014/main" id="{F124194C-80D8-094B-A6E8-840911A9EA1F}"/>
                  </a:ext>
                </a:extLst>
              </p:cNvPr>
              <p:cNvSpPr>
                <a:spLocks noEditPoints="1"/>
              </p:cNvSpPr>
              <p:nvPr/>
            </p:nvSpPr>
            <p:spPr bwMode="auto">
              <a:xfrm>
                <a:off x="7885541" y="1940136"/>
                <a:ext cx="107950" cy="109537"/>
              </a:xfrm>
              <a:custGeom>
                <a:avLst/>
                <a:gdLst>
                  <a:gd name="T0" fmla="*/ 14 w 29"/>
                  <a:gd name="T1" fmla="*/ 0 h 29"/>
                  <a:gd name="T2" fmla="*/ 0 w 29"/>
                  <a:gd name="T3" fmla="*/ 14 h 29"/>
                  <a:gd name="T4" fmla="*/ 14 w 29"/>
                  <a:gd name="T5" fmla="*/ 29 h 29"/>
                  <a:gd name="T6" fmla="*/ 29 w 29"/>
                  <a:gd name="T7" fmla="*/ 14 h 29"/>
                  <a:gd name="T8" fmla="*/ 14 w 29"/>
                  <a:gd name="T9" fmla="*/ 0 h 29"/>
                  <a:gd name="T10" fmla="*/ 12 w 29"/>
                  <a:gd name="T11" fmla="*/ 21 h 29"/>
                  <a:gd name="T12" fmla="*/ 12 w 29"/>
                  <a:gd name="T13" fmla="*/ 21 h 29"/>
                  <a:gd name="T14" fmla="*/ 12 w 29"/>
                  <a:gd name="T15" fmla="*/ 21 h 29"/>
                  <a:gd name="T16" fmla="*/ 5 w 29"/>
                  <a:gd name="T17" fmla="*/ 15 h 29"/>
                  <a:gd name="T18" fmla="*/ 8 w 29"/>
                  <a:gd name="T19" fmla="*/ 12 h 29"/>
                  <a:gd name="T20" fmla="*/ 12 w 29"/>
                  <a:gd name="T21" fmla="*/ 17 h 29"/>
                  <a:gd name="T22" fmla="*/ 21 w 29"/>
                  <a:gd name="T23" fmla="*/ 7 h 29"/>
                  <a:gd name="T24" fmla="*/ 24 w 29"/>
                  <a:gd name="T25" fmla="*/ 10 h 29"/>
                  <a:gd name="T26" fmla="*/ 12 w 29"/>
                  <a:gd name="T2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4" y="0"/>
                    </a:moveTo>
                    <a:cubicBezTo>
                      <a:pt x="6" y="0"/>
                      <a:pt x="0" y="6"/>
                      <a:pt x="0" y="14"/>
                    </a:cubicBezTo>
                    <a:cubicBezTo>
                      <a:pt x="0" y="23"/>
                      <a:pt x="6" y="29"/>
                      <a:pt x="14" y="29"/>
                    </a:cubicBezTo>
                    <a:cubicBezTo>
                      <a:pt x="23" y="29"/>
                      <a:pt x="29" y="23"/>
                      <a:pt x="29" y="14"/>
                    </a:cubicBezTo>
                    <a:cubicBezTo>
                      <a:pt x="29" y="6"/>
                      <a:pt x="23" y="0"/>
                      <a:pt x="14" y="0"/>
                    </a:cubicBezTo>
                    <a:close/>
                    <a:moveTo>
                      <a:pt x="12" y="21"/>
                    </a:moveTo>
                    <a:cubicBezTo>
                      <a:pt x="12" y="21"/>
                      <a:pt x="12" y="21"/>
                      <a:pt x="12" y="21"/>
                    </a:cubicBezTo>
                    <a:cubicBezTo>
                      <a:pt x="12" y="21"/>
                      <a:pt x="12" y="21"/>
                      <a:pt x="12" y="21"/>
                    </a:cubicBezTo>
                    <a:cubicBezTo>
                      <a:pt x="5" y="15"/>
                      <a:pt x="5" y="15"/>
                      <a:pt x="5" y="15"/>
                    </a:cubicBezTo>
                    <a:cubicBezTo>
                      <a:pt x="8" y="12"/>
                      <a:pt x="8" y="12"/>
                      <a:pt x="8" y="12"/>
                    </a:cubicBezTo>
                    <a:cubicBezTo>
                      <a:pt x="12" y="17"/>
                      <a:pt x="12" y="17"/>
                      <a:pt x="12" y="17"/>
                    </a:cubicBezTo>
                    <a:cubicBezTo>
                      <a:pt x="21" y="7"/>
                      <a:pt x="21" y="7"/>
                      <a:pt x="21" y="7"/>
                    </a:cubicBezTo>
                    <a:cubicBezTo>
                      <a:pt x="24" y="10"/>
                      <a:pt x="24" y="10"/>
                      <a:pt x="24" y="10"/>
                    </a:cubicBezTo>
                    <a:lnTo>
                      <a:pt x="1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1" name="Rectangle 15">
                <a:extLst>
                  <a:ext uri="{FF2B5EF4-FFF2-40B4-BE49-F238E27FC236}">
                    <a16:creationId xmlns:a16="http://schemas.microsoft.com/office/drawing/2014/main" id="{259AF72B-22F8-3040-9B44-48CA83EB4B5A}"/>
                  </a:ext>
                </a:extLst>
              </p:cNvPr>
              <p:cNvSpPr>
                <a:spLocks noChangeArrowheads="1"/>
              </p:cNvSpPr>
              <p:nvPr/>
            </p:nvSpPr>
            <p:spPr bwMode="auto">
              <a:xfrm>
                <a:off x="8031591" y="1651211"/>
                <a:ext cx="3000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2" name="Rectangle 16">
                <a:extLst>
                  <a:ext uri="{FF2B5EF4-FFF2-40B4-BE49-F238E27FC236}">
                    <a16:creationId xmlns:a16="http://schemas.microsoft.com/office/drawing/2014/main" id="{71FF4719-E3F5-5A48-9F18-B6E3CF1B91A6}"/>
                  </a:ext>
                </a:extLst>
              </p:cNvPr>
              <p:cNvSpPr>
                <a:spLocks noChangeArrowheads="1"/>
              </p:cNvSpPr>
              <p:nvPr/>
            </p:nvSpPr>
            <p:spPr bwMode="auto">
              <a:xfrm>
                <a:off x="8031591" y="1686136"/>
                <a:ext cx="149225" cy="1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3" name="Rectangle 17">
                <a:extLst>
                  <a:ext uri="{FF2B5EF4-FFF2-40B4-BE49-F238E27FC236}">
                    <a16:creationId xmlns:a16="http://schemas.microsoft.com/office/drawing/2014/main" id="{B0FBD656-CEA0-8348-A66B-46FB6B50EE48}"/>
                  </a:ext>
                </a:extLst>
              </p:cNvPr>
              <p:cNvSpPr>
                <a:spLocks noChangeArrowheads="1"/>
              </p:cNvSpPr>
              <p:nvPr/>
            </p:nvSpPr>
            <p:spPr bwMode="auto">
              <a:xfrm>
                <a:off x="8031591" y="1813136"/>
                <a:ext cx="3000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4" name="Rectangle 18">
                <a:extLst>
                  <a:ext uri="{FF2B5EF4-FFF2-40B4-BE49-F238E27FC236}">
                    <a16:creationId xmlns:a16="http://schemas.microsoft.com/office/drawing/2014/main" id="{94769CD2-3E27-8247-9134-2398F898A20C}"/>
                  </a:ext>
                </a:extLst>
              </p:cNvPr>
              <p:cNvSpPr>
                <a:spLocks noChangeArrowheads="1"/>
              </p:cNvSpPr>
              <p:nvPr/>
            </p:nvSpPr>
            <p:spPr bwMode="auto">
              <a:xfrm>
                <a:off x="8031591" y="1846474"/>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5" name="Rectangle 19">
                <a:extLst>
                  <a:ext uri="{FF2B5EF4-FFF2-40B4-BE49-F238E27FC236}">
                    <a16:creationId xmlns:a16="http://schemas.microsoft.com/office/drawing/2014/main" id="{84C0EC09-0D76-AA46-B543-A85379E23EEA}"/>
                  </a:ext>
                </a:extLst>
              </p:cNvPr>
              <p:cNvSpPr>
                <a:spLocks noChangeArrowheads="1"/>
              </p:cNvSpPr>
              <p:nvPr/>
            </p:nvSpPr>
            <p:spPr bwMode="auto">
              <a:xfrm>
                <a:off x="8031591" y="1970299"/>
                <a:ext cx="300038" cy="14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6" name="Rectangle 20">
                <a:extLst>
                  <a:ext uri="{FF2B5EF4-FFF2-40B4-BE49-F238E27FC236}">
                    <a16:creationId xmlns:a16="http://schemas.microsoft.com/office/drawing/2014/main" id="{3C58144E-5DF6-A246-B746-DF668CBCB947}"/>
                  </a:ext>
                </a:extLst>
              </p:cNvPr>
              <p:cNvSpPr>
                <a:spLocks noChangeArrowheads="1"/>
              </p:cNvSpPr>
              <p:nvPr/>
            </p:nvSpPr>
            <p:spPr bwMode="auto">
              <a:xfrm>
                <a:off x="8031591" y="2003636"/>
                <a:ext cx="25558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charset="0"/>
                  <a:ea typeface="+mn-ea"/>
                  <a:cs typeface="+mn-cs"/>
                </a:endParaRPr>
              </a:p>
            </p:txBody>
          </p:sp>
        </p:grpSp>
      </p:grpSp>
      <p:pic>
        <p:nvPicPr>
          <p:cNvPr id="57" name="Picture 56">
            <a:extLst>
              <a:ext uri="{FF2B5EF4-FFF2-40B4-BE49-F238E27FC236}">
                <a16:creationId xmlns:a16="http://schemas.microsoft.com/office/drawing/2014/main" id="{B57127C9-5552-4443-B077-EDE04DA7A1A5}"/>
              </a:ext>
            </a:extLst>
          </p:cNvPr>
          <p:cNvPicPr>
            <a:picLocks noChangeAspect="1"/>
          </p:cNvPicPr>
          <p:nvPr/>
        </p:nvPicPr>
        <p:blipFill>
          <a:blip r:embed="rId6"/>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366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FAF6C1-8881-46BC-B470-EEB9B518DADE}"/>
              </a:ext>
            </a:extLst>
          </p:cNvPr>
          <p:cNvGraphicFramePr>
            <a:graphicFrameLocks noChangeAspect="1"/>
          </p:cNvGraphicFramePr>
          <p:nvPr>
            <p:custDataLst>
              <p:tags r:id="rId2"/>
            </p:custDataLst>
            <p:extLst>
              <p:ext uri="{D42A27DB-BD31-4B8C-83A1-F6EECF244321}">
                <p14:modId xmlns:p14="http://schemas.microsoft.com/office/powerpoint/2010/main" val="58053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7"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BCFAF6C1-8881-46BC-B470-EEB9B518DA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3"/>
          </p:nvPr>
        </p:nvSpPr>
        <p:spPr>
          <a:xfrm>
            <a:off x="1944291" y="1598315"/>
            <a:ext cx="7877391" cy="718968"/>
          </a:xfrm>
        </p:spPr>
        <p:txBody>
          <a:bodyPr/>
          <a:lstStyle/>
          <a:p>
            <a:pPr marL="285750" indent="-285750">
              <a:spcAft>
                <a:spcPts val="600"/>
              </a:spcAft>
              <a:buFont typeface="Arial" panose="020B0604020202020204" pitchFamily="34" charset="0"/>
              <a:buChar char="•"/>
            </a:pPr>
            <a:r>
              <a:rPr lang="en-GB" sz="1400" b="0" dirty="0">
                <a:latin typeface="+mj-lt"/>
              </a:rPr>
              <a:t>Providers that support payment initiation:</a:t>
            </a:r>
          </a:p>
          <a:p>
            <a:pPr marL="812485" lvl="1" indent="-285750">
              <a:buFont typeface="Arial" panose="020B0604020202020204" pitchFamily="34" charset="0"/>
              <a:buChar char="•"/>
            </a:pPr>
            <a:r>
              <a:rPr lang="en-GB" sz="1400" b="0" dirty="0">
                <a:latin typeface="+mj-lt"/>
              </a:rPr>
              <a:t>Third-party applications that generate/send/receive/process an MT 103 and/or pacs.008 </a:t>
            </a:r>
            <a:r>
              <a:rPr lang="en-US" sz="1400" b="0" dirty="0">
                <a:latin typeface="+mj-lt"/>
              </a:rPr>
              <a:t>must support the </a:t>
            </a:r>
            <a:r>
              <a:rPr lang="en-US" sz="1400" b="0" dirty="0">
                <a:solidFill>
                  <a:srgbClr val="01A990"/>
                </a:solidFill>
                <a:latin typeface="+mj-lt"/>
                <a:hlinkClick r:id="rId6">
                  <a:extLst>
                    <a:ext uri="{A12FA001-AC4F-418D-AE19-62706E023703}">
                      <ahyp:hlinkClr xmlns:ahyp="http://schemas.microsoft.com/office/drawing/2018/hyperlinkcolor" val="tx"/>
                    </a:ext>
                  </a:extLst>
                </a:hlinkClick>
              </a:rPr>
              <a:t>SWIFT Go Single Format;</a:t>
            </a:r>
            <a:r>
              <a:rPr lang="en-US" sz="1400" b="0" dirty="0">
                <a:solidFill>
                  <a:srgbClr val="01A990"/>
                </a:solidFill>
                <a:latin typeface="+mj-lt"/>
              </a:rPr>
              <a:t> </a:t>
            </a:r>
            <a:r>
              <a:rPr lang="en-US" sz="1400" b="0" dirty="0">
                <a:latin typeface="+mj-lt"/>
              </a:rPr>
              <a:t>this includes but is not limited to:</a:t>
            </a:r>
          </a:p>
          <a:p>
            <a:pPr marL="1157493" lvl="3" indent="-285750">
              <a:buFont typeface="Courier New" panose="02070309020205020404" pitchFamily="49" charset="0"/>
              <a:buChar char="o"/>
            </a:pPr>
            <a:r>
              <a:rPr lang="en-US" sz="1400" dirty="0">
                <a:solidFill>
                  <a:schemeClr val="tx1"/>
                </a:solidFill>
                <a:latin typeface="+mj-lt"/>
              </a:rPr>
              <a:t>U</a:t>
            </a:r>
            <a:r>
              <a:rPr lang="en-US" sz="1400" b="0" dirty="0">
                <a:solidFill>
                  <a:schemeClr val="tx1"/>
                </a:solidFill>
                <a:latin typeface="+mj-lt"/>
              </a:rPr>
              <a:t>se </a:t>
            </a:r>
            <a:r>
              <a:rPr lang="en-US" sz="1400" dirty="0">
                <a:solidFill>
                  <a:schemeClr val="tx1"/>
                </a:solidFill>
                <a:latin typeface="+mj-lt"/>
              </a:rPr>
              <a:t>of correct s</a:t>
            </a:r>
            <a:r>
              <a:rPr lang="en-US" sz="1400" b="0" dirty="0">
                <a:solidFill>
                  <a:schemeClr val="tx1"/>
                </a:solidFill>
                <a:latin typeface="+mj-lt"/>
              </a:rPr>
              <a:t>ervice type identifier</a:t>
            </a:r>
          </a:p>
          <a:p>
            <a:pPr marL="1157493" lvl="3" indent="-285750">
              <a:buFont typeface="Courier New" panose="02070309020205020404" pitchFamily="49" charset="0"/>
              <a:buChar char="o"/>
            </a:pPr>
            <a:r>
              <a:rPr lang="en-US" sz="1400" dirty="0">
                <a:solidFill>
                  <a:schemeClr val="tx1"/>
                </a:solidFill>
                <a:latin typeface="+mj-lt"/>
              </a:rPr>
              <a:t>No fees on the message itself</a:t>
            </a:r>
            <a:r>
              <a:rPr lang="en-US" sz="1400" b="0" dirty="0">
                <a:solidFill>
                  <a:schemeClr val="tx1"/>
                </a:solidFill>
                <a:latin typeface="+mj-lt"/>
              </a:rPr>
              <a:t> (transaction fees are settled outside of payment message)</a:t>
            </a:r>
          </a:p>
          <a:p>
            <a:pPr marL="1157493" lvl="3" indent="-285750">
              <a:buFont typeface="Courier New" panose="02070309020205020404" pitchFamily="49" charset="0"/>
              <a:buChar char="o"/>
            </a:pPr>
            <a:r>
              <a:rPr lang="en-US" sz="1400" b="0" dirty="0">
                <a:solidFill>
                  <a:schemeClr val="tx1"/>
                </a:solidFill>
                <a:latin typeface="+mj-lt"/>
              </a:rPr>
              <a:t>Stricter set of validations around fields/elements</a:t>
            </a:r>
          </a:p>
          <a:p>
            <a:pPr marL="1157493" lvl="3" indent="-285750">
              <a:buFont typeface="Courier New" panose="02070309020205020404" pitchFamily="49" charset="0"/>
              <a:buChar char="o"/>
            </a:pPr>
            <a:r>
              <a:rPr lang="en-US" sz="1400" b="0" dirty="0">
                <a:solidFill>
                  <a:schemeClr val="tx1"/>
                </a:solidFill>
                <a:latin typeface="+mj-lt"/>
              </a:rPr>
              <a:t>Specifically for payments in USD, EUR, and GBP (this currency list can be extended in the future)</a:t>
            </a:r>
          </a:p>
          <a:p>
            <a:pPr marL="1029924" lvl="2" indent="-285750"/>
            <a:r>
              <a:rPr lang="en-US" sz="1400" b="0" dirty="0">
                <a:solidFill>
                  <a:schemeClr val="tx1"/>
                </a:solidFill>
                <a:latin typeface="+mj-lt"/>
              </a:rPr>
              <a:t> </a:t>
            </a:r>
          </a:p>
          <a:p>
            <a:pPr marL="285750" indent="-285750">
              <a:spcAft>
                <a:spcPts val="600"/>
              </a:spcAft>
              <a:buFont typeface="Arial" panose="020B0604020202020204" pitchFamily="34" charset="0"/>
              <a:buChar char="•"/>
            </a:pPr>
            <a:r>
              <a:rPr lang="en-GB" sz="1400" b="0" dirty="0">
                <a:latin typeface="+mj-lt"/>
              </a:rPr>
              <a:t>Providers that support beneficiaries and confirmation:</a:t>
            </a:r>
          </a:p>
          <a:p>
            <a:pPr marL="812485" lvl="1" indent="-285750">
              <a:buFont typeface="Arial" panose="020B0604020202020204" pitchFamily="34" charset="0"/>
              <a:buChar char="•"/>
            </a:pPr>
            <a:r>
              <a:rPr lang="en-GB" sz="1400" b="0" dirty="0">
                <a:latin typeface="+mj-lt"/>
              </a:rPr>
              <a:t>Third-party applications that generate/send gpi confirmation codes </a:t>
            </a:r>
            <a:r>
              <a:rPr lang="en-US" sz="1400" b="0" dirty="0">
                <a:latin typeface="+mj-lt"/>
              </a:rPr>
              <a:t>must adhere to the stricter SLA (4hrs)</a:t>
            </a:r>
          </a:p>
        </p:txBody>
      </p:sp>
      <p:sp>
        <p:nvSpPr>
          <p:cNvPr id="5" name="Footer Placeholder 4"/>
          <p:cNvSpPr>
            <a:spLocks noGrp="1"/>
          </p:cNvSpPr>
          <p:nvPr>
            <p:ph type="ftr" sz="quarter" idx="16"/>
          </p:nvPr>
        </p:nvSpPr>
        <p:spPr/>
        <p:txBody>
          <a:bodyPr/>
          <a:lstStyle/>
          <a:p>
            <a:r>
              <a:rPr lang="en-US" dirty="0"/>
              <a:t>Global webinar for third-party providers</a:t>
            </a:r>
            <a:endParaRPr lang="en-GB" dirty="0"/>
          </a:p>
        </p:txBody>
      </p:sp>
      <p:sp>
        <p:nvSpPr>
          <p:cNvPr id="3" name="Title 2"/>
          <p:cNvSpPr>
            <a:spLocks noGrp="1"/>
          </p:cNvSpPr>
          <p:nvPr>
            <p:ph type="title" idx="4294967295"/>
          </p:nvPr>
        </p:nvSpPr>
        <p:spPr>
          <a:xfrm>
            <a:off x="1833409" y="590203"/>
            <a:ext cx="8605838" cy="463550"/>
          </a:xfrm>
        </p:spPr>
        <p:txBody>
          <a:bodyPr vert="horz"/>
          <a:lstStyle/>
          <a:p>
            <a:r>
              <a:rPr lang="en-US" dirty="0"/>
              <a:t>What do application providers need to do to support SWIFT Go?</a:t>
            </a:r>
            <a:endParaRPr lang="en-GB" dirty="0"/>
          </a:p>
        </p:txBody>
      </p:sp>
    </p:spTree>
    <p:extLst>
      <p:ext uri="{BB962C8B-B14F-4D97-AF65-F5344CB8AC3E}">
        <p14:creationId xmlns:p14="http://schemas.microsoft.com/office/powerpoint/2010/main" val="409249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FAF6C1-8881-46BC-B470-EEB9B518DADE}"/>
              </a:ext>
            </a:extLst>
          </p:cNvPr>
          <p:cNvGraphicFramePr>
            <a:graphicFrameLocks noChangeAspect="1"/>
          </p:cNvGraphicFramePr>
          <p:nvPr>
            <p:custDataLst>
              <p:tags r:id="rId2"/>
            </p:custDataLst>
            <p:extLst>
              <p:ext uri="{D42A27DB-BD31-4B8C-83A1-F6EECF244321}">
                <p14:modId xmlns:p14="http://schemas.microsoft.com/office/powerpoint/2010/main" val="1879445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2"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BCFAF6C1-8881-46BC-B470-EEB9B518DA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19"/>
          </p:nvPr>
        </p:nvSpPr>
        <p:spPr/>
        <p:txBody>
          <a:bodyPr/>
          <a:lstStyle/>
          <a:p>
            <a:r>
              <a:rPr lang="en-US" sz="1200" dirty="0">
                <a:latin typeface="+mj-lt"/>
              </a:rPr>
              <a:t>Global webinar for third-party providers</a:t>
            </a:r>
            <a:endParaRPr lang="en-GB" sz="1200" dirty="0">
              <a:latin typeface="+mj-lt"/>
            </a:endParaRPr>
          </a:p>
        </p:txBody>
      </p:sp>
      <p:sp>
        <p:nvSpPr>
          <p:cNvPr id="3" name="Title 2"/>
          <p:cNvSpPr>
            <a:spLocks noGrp="1"/>
          </p:cNvSpPr>
          <p:nvPr>
            <p:ph type="title" idx="4294967295"/>
          </p:nvPr>
        </p:nvSpPr>
        <p:spPr>
          <a:xfrm>
            <a:off x="406189" y="614549"/>
            <a:ext cx="8605838" cy="463550"/>
          </a:xfrm>
        </p:spPr>
        <p:txBody>
          <a:bodyPr vert="horz"/>
          <a:lstStyle/>
          <a:p>
            <a:r>
              <a:rPr lang="en-US" sz="1600" dirty="0"/>
              <a:t>SWIFT Go: vendor readiness journey (messaging)</a:t>
            </a:r>
            <a:endParaRPr lang="en-GB" sz="1600" dirty="0"/>
          </a:p>
        </p:txBody>
      </p:sp>
      <p:sp>
        <p:nvSpPr>
          <p:cNvPr id="8" name="TextBox 7">
            <a:extLst>
              <a:ext uri="{FF2B5EF4-FFF2-40B4-BE49-F238E27FC236}">
                <a16:creationId xmlns:a16="http://schemas.microsoft.com/office/drawing/2014/main" id="{D33FB271-ED39-4A21-8DA9-45F5F968911A}"/>
              </a:ext>
            </a:extLst>
          </p:cNvPr>
          <p:cNvSpPr txBox="1"/>
          <p:nvPr/>
        </p:nvSpPr>
        <p:spPr>
          <a:xfrm>
            <a:off x="504131" y="1677287"/>
            <a:ext cx="1800000" cy="738664"/>
          </a:xfrm>
          <a:prstGeom prst="rect">
            <a:avLst/>
          </a:prstGeom>
          <a:noFill/>
        </p:spPr>
        <p:txBody>
          <a:bodyPr wrap="square" rtlCol="0">
            <a:spAutoFit/>
          </a:bodyPr>
          <a:lstStyle/>
          <a:p>
            <a:r>
              <a:rPr lang="en-GB" sz="1400" dirty="0">
                <a:latin typeface="+mj-lt"/>
                <a:hlinkClick r:id="rId6">
                  <a:extLst>
                    <a:ext uri="{A12FA001-AC4F-418D-AE19-62706E023703}">
                      <ahyp:hlinkClr xmlns:ahyp="http://schemas.microsoft.com/office/drawing/2018/hyperlinkcolor" val="tx"/>
                    </a:ext>
                  </a:extLst>
                </a:hlinkClick>
              </a:rPr>
              <a:t>Register with SWIFT by joining the </a:t>
            </a:r>
            <a:r>
              <a:rPr lang="en-GB" sz="1400" dirty="0">
                <a:solidFill>
                  <a:srgbClr val="01A990"/>
                </a:solidFill>
                <a:latin typeface="+mj-lt"/>
                <a:hlinkClick r:id="rId6">
                  <a:extLst>
                    <a:ext uri="{A12FA001-AC4F-418D-AE19-62706E023703}">
                      <ahyp:hlinkClr xmlns:ahyp="http://schemas.microsoft.com/office/drawing/2018/hyperlinkcolor" val="tx"/>
                    </a:ext>
                  </a:extLst>
                </a:hlinkClick>
              </a:rPr>
              <a:t>Partner Programme</a:t>
            </a:r>
            <a:endParaRPr lang="en-GB" sz="1400" dirty="0">
              <a:solidFill>
                <a:srgbClr val="01A990"/>
              </a:solidFill>
              <a:latin typeface="+mj-lt"/>
            </a:endParaRPr>
          </a:p>
        </p:txBody>
      </p:sp>
      <p:sp>
        <p:nvSpPr>
          <p:cNvPr id="9" name="TextBox 8">
            <a:extLst>
              <a:ext uri="{FF2B5EF4-FFF2-40B4-BE49-F238E27FC236}">
                <a16:creationId xmlns:a16="http://schemas.microsoft.com/office/drawing/2014/main" id="{A768C849-AC06-4464-87DA-AEF9F0E2DA02}"/>
              </a:ext>
            </a:extLst>
          </p:cNvPr>
          <p:cNvSpPr txBox="1"/>
          <p:nvPr/>
        </p:nvSpPr>
        <p:spPr>
          <a:xfrm>
            <a:off x="2520405" y="1677287"/>
            <a:ext cx="1800000" cy="523220"/>
          </a:xfrm>
          <a:prstGeom prst="rect">
            <a:avLst/>
          </a:prstGeom>
          <a:noFill/>
        </p:spPr>
        <p:txBody>
          <a:bodyPr wrap="square" rtlCol="0">
            <a:spAutoFit/>
          </a:bodyPr>
          <a:lstStyle/>
          <a:p>
            <a:r>
              <a:rPr lang="en-GB" sz="1400" dirty="0">
                <a:solidFill>
                  <a:srgbClr val="333D3E"/>
                </a:solidFill>
                <a:latin typeface="+mj-lt"/>
                <a:hlinkClick r:id="rId7">
                  <a:extLst>
                    <a:ext uri="{A12FA001-AC4F-418D-AE19-62706E023703}">
                      <ahyp:hlinkClr xmlns:ahyp="http://schemas.microsoft.com/office/drawing/2018/hyperlinkcolor" val="tx"/>
                    </a:ext>
                  </a:extLst>
                </a:hlinkClick>
              </a:rPr>
              <a:t>Download the </a:t>
            </a:r>
            <a:r>
              <a:rPr lang="en-GB" sz="1400" dirty="0">
                <a:solidFill>
                  <a:srgbClr val="01A990"/>
                </a:solidFill>
                <a:latin typeface="+mj-lt"/>
                <a:hlinkClick r:id="rId7">
                  <a:extLst>
                    <a:ext uri="{A12FA001-AC4F-418D-AE19-62706E023703}">
                      <ahyp:hlinkClr xmlns:ahyp="http://schemas.microsoft.com/office/drawing/2018/hyperlinkcolor" val="tx"/>
                    </a:ext>
                  </a:extLst>
                </a:hlinkClick>
              </a:rPr>
              <a:t>SWIFT Go rulebook</a:t>
            </a:r>
            <a:endParaRPr lang="en-GB" sz="1400" dirty="0">
              <a:solidFill>
                <a:srgbClr val="01A990"/>
              </a:solidFill>
              <a:latin typeface="+mj-lt"/>
            </a:endParaRPr>
          </a:p>
        </p:txBody>
      </p:sp>
      <p:sp>
        <p:nvSpPr>
          <p:cNvPr id="10" name="TextBox 9">
            <a:extLst>
              <a:ext uri="{FF2B5EF4-FFF2-40B4-BE49-F238E27FC236}">
                <a16:creationId xmlns:a16="http://schemas.microsoft.com/office/drawing/2014/main" id="{9936E311-7C4D-49FC-BA6C-AD53A9E63E1F}"/>
              </a:ext>
            </a:extLst>
          </p:cNvPr>
          <p:cNvSpPr txBox="1"/>
          <p:nvPr/>
        </p:nvSpPr>
        <p:spPr>
          <a:xfrm>
            <a:off x="4536679" y="1677287"/>
            <a:ext cx="1800000" cy="1384995"/>
          </a:xfrm>
          <a:prstGeom prst="rect">
            <a:avLst/>
          </a:prstGeom>
          <a:noFill/>
        </p:spPr>
        <p:txBody>
          <a:bodyPr wrap="square" rtlCol="0">
            <a:spAutoFit/>
          </a:bodyPr>
          <a:lstStyle/>
          <a:p>
            <a:r>
              <a:rPr lang="en-US" sz="1400" dirty="0">
                <a:latin typeface="+mj-lt"/>
              </a:rPr>
              <a:t>Access </a:t>
            </a:r>
            <a:r>
              <a:rPr lang="en-US" sz="1400" dirty="0" err="1">
                <a:latin typeface="+mj-lt"/>
              </a:rPr>
              <a:t>MyStandards</a:t>
            </a:r>
            <a:r>
              <a:rPr lang="en-US" sz="1400" dirty="0">
                <a:latin typeface="+mj-lt"/>
              </a:rPr>
              <a:t> </a:t>
            </a:r>
            <a:r>
              <a:rPr lang="en-US" sz="1400" dirty="0">
                <a:solidFill>
                  <a:srgbClr val="01A990"/>
                </a:solidFill>
                <a:latin typeface="+mj-lt"/>
                <a:hlinkClick r:id="rId8">
                  <a:extLst>
                    <a:ext uri="{A12FA001-AC4F-418D-AE19-62706E023703}">
                      <ahyp:hlinkClr xmlns:ahyp="http://schemas.microsoft.com/office/drawing/2018/hyperlinkcolor" val="tx"/>
                    </a:ext>
                  </a:extLst>
                </a:hlinkClick>
              </a:rPr>
              <a:t>Swift Go for third-party providers</a:t>
            </a:r>
            <a:r>
              <a:rPr lang="en-US" sz="1400" dirty="0">
                <a:solidFill>
                  <a:srgbClr val="01A990"/>
                </a:solidFill>
                <a:latin typeface="+mj-lt"/>
              </a:rPr>
              <a:t> </a:t>
            </a:r>
            <a:r>
              <a:rPr lang="en-US" sz="1400" dirty="0">
                <a:latin typeface="+mj-lt"/>
              </a:rPr>
              <a:t>and develop against the SWIFT Go Single Format specs</a:t>
            </a:r>
          </a:p>
        </p:txBody>
      </p:sp>
      <p:sp>
        <p:nvSpPr>
          <p:cNvPr id="11" name="TextBox 10">
            <a:extLst>
              <a:ext uri="{FF2B5EF4-FFF2-40B4-BE49-F238E27FC236}">
                <a16:creationId xmlns:a16="http://schemas.microsoft.com/office/drawing/2014/main" id="{17FCD3C7-3814-4CA3-BA83-532C2D2B07DA}"/>
              </a:ext>
            </a:extLst>
          </p:cNvPr>
          <p:cNvSpPr txBox="1"/>
          <p:nvPr/>
        </p:nvSpPr>
        <p:spPr>
          <a:xfrm>
            <a:off x="6552953" y="1677287"/>
            <a:ext cx="1800000" cy="954107"/>
          </a:xfrm>
          <a:prstGeom prst="rect">
            <a:avLst/>
          </a:prstGeom>
          <a:noFill/>
        </p:spPr>
        <p:txBody>
          <a:bodyPr wrap="square" rtlCol="0">
            <a:spAutoFit/>
          </a:bodyPr>
          <a:lstStyle/>
          <a:p>
            <a:r>
              <a:rPr lang="en-GB" sz="1400" dirty="0">
                <a:latin typeface="+mj-lt"/>
              </a:rPr>
              <a:t>Test using </a:t>
            </a:r>
            <a:r>
              <a:rPr lang="en-US" sz="1400" b="0" i="0" u="none" strike="noStrike" dirty="0">
                <a:solidFill>
                  <a:srgbClr val="01A990"/>
                </a:solidFill>
                <a:effectLst/>
                <a:latin typeface="+mj-lt"/>
                <a:hlinkClick r:id="rId9">
                  <a:extLst>
                    <a:ext uri="{A12FA001-AC4F-418D-AE19-62706E023703}">
                      <ahyp:hlinkClr xmlns:ahyp="http://schemas.microsoft.com/office/drawing/2018/hyperlinkcolor" val="tx"/>
                    </a:ext>
                  </a:extLst>
                </a:hlinkClick>
              </a:rPr>
              <a:t>SWIFT Go for third-party providers Readiness Portal</a:t>
            </a:r>
            <a:endParaRPr lang="en-GB" sz="1400" dirty="0">
              <a:solidFill>
                <a:srgbClr val="01A990"/>
              </a:solidFill>
              <a:latin typeface="+mj-lt"/>
            </a:endParaRPr>
          </a:p>
        </p:txBody>
      </p:sp>
      <p:sp>
        <p:nvSpPr>
          <p:cNvPr id="12" name="TextBox 11">
            <a:extLst>
              <a:ext uri="{FF2B5EF4-FFF2-40B4-BE49-F238E27FC236}">
                <a16:creationId xmlns:a16="http://schemas.microsoft.com/office/drawing/2014/main" id="{AE2C53F2-32BC-4431-839B-E69F4B900DA7}"/>
              </a:ext>
            </a:extLst>
          </p:cNvPr>
          <p:cNvSpPr txBox="1"/>
          <p:nvPr/>
        </p:nvSpPr>
        <p:spPr>
          <a:xfrm>
            <a:off x="8569227" y="1677287"/>
            <a:ext cx="1800000" cy="523220"/>
          </a:xfrm>
          <a:prstGeom prst="rect">
            <a:avLst/>
          </a:prstGeom>
          <a:noFill/>
        </p:spPr>
        <p:txBody>
          <a:bodyPr wrap="square" rtlCol="0">
            <a:spAutoFit/>
          </a:bodyPr>
          <a:lstStyle/>
          <a:p>
            <a:r>
              <a:rPr lang="en-GB" sz="1400" dirty="0">
                <a:latin typeface="+mj-lt"/>
              </a:rPr>
              <a:t>Self-attest as </a:t>
            </a:r>
            <a:br>
              <a:rPr lang="en-GB" sz="1400" dirty="0">
                <a:solidFill>
                  <a:schemeClr val="tx2"/>
                </a:solidFill>
                <a:latin typeface="+mj-lt"/>
              </a:rPr>
            </a:br>
            <a:r>
              <a:rPr lang="en-GB" sz="1400" dirty="0">
                <a:solidFill>
                  <a:srgbClr val="01A990"/>
                </a:solidFill>
                <a:latin typeface="+mj-lt"/>
              </a:rPr>
              <a:t>SWIFT Go ‘ready’</a:t>
            </a:r>
          </a:p>
        </p:txBody>
      </p:sp>
      <p:sp>
        <p:nvSpPr>
          <p:cNvPr id="13" name="TextBox 12">
            <a:extLst>
              <a:ext uri="{FF2B5EF4-FFF2-40B4-BE49-F238E27FC236}">
                <a16:creationId xmlns:a16="http://schemas.microsoft.com/office/drawing/2014/main" id="{B655EC11-1537-40AB-9D2B-419871C87221}"/>
              </a:ext>
            </a:extLst>
          </p:cNvPr>
          <p:cNvSpPr txBox="1"/>
          <p:nvPr/>
        </p:nvSpPr>
        <p:spPr>
          <a:xfrm>
            <a:off x="1620405" y="5466857"/>
            <a:ext cx="9865096" cy="276999"/>
          </a:xfrm>
          <a:prstGeom prst="rect">
            <a:avLst/>
          </a:prstGeom>
          <a:noFill/>
        </p:spPr>
        <p:txBody>
          <a:bodyPr wrap="square">
            <a:spAutoFit/>
          </a:bodyPr>
          <a:lstStyle/>
          <a:p>
            <a:r>
              <a:rPr lang="en-GB" sz="1200" b="1" dirty="0">
                <a:solidFill>
                  <a:srgbClr val="01A990"/>
                </a:solidFill>
                <a:latin typeface="+mj-lt"/>
              </a:rPr>
              <a:t>Note: </a:t>
            </a:r>
            <a:r>
              <a:rPr lang="en-GB" sz="1200" dirty="0">
                <a:solidFill>
                  <a:schemeClr val="tx2"/>
                </a:solidFill>
                <a:latin typeface="+mj-lt"/>
              </a:rPr>
              <a:t>for API based communication vendors can follow the established </a:t>
            </a:r>
            <a:r>
              <a:rPr lang="en-GB" sz="1200" dirty="0">
                <a:solidFill>
                  <a:schemeClr val="tx2"/>
                </a:solidFill>
                <a:latin typeface="+mj-lt"/>
                <a:hlinkClick r:id="rId10"/>
              </a:rPr>
              <a:t>API readiness journey</a:t>
            </a:r>
            <a:endParaRPr lang="en-GB" sz="1200" dirty="0">
              <a:solidFill>
                <a:schemeClr val="tx2"/>
              </a:solidFill>
              <a:latin typeface="+mj-lt"/>
            </a:endParaRPr>
          </a:p>
        </p:txBody>
      </p:sp>
      <p:sp>
        <p:nvSpPr>
          <p:cNvPr id="14" name="TextBox 13">
            <a:extLst>
              <a:ext uri="{FF2B5EF4-FFF2-40B4-BE49-F238E27FC236}">
                <a16:creationId xmlns:a16="http://schemas.microsoft.com/office/drawing/2014/main" id="{A3C5DCA2-1688-437E-8CA5-FBD532F6BEFC}"/>
              </a:ext>
            </a:extLst>
          </p:cNvPr>
          <p:cNvSpPr txBox="1"/>
          <p:nvPr/>
        </p:nvSpPr>
        <p:spPr>
          <a:xfrm>
            <a:off x="504131" y="1358730"/>
            <a:ext cx="1224136" cy="338554"/>
          </a:xfrm>
          <a:prstGeom prst="rect">
            <a:avLst/>
          </a:prstGeom>
          <a:noFill/>
        </p:spPr>
        <p:txBody>
          <a:bodyPr wrap="square" rtlCol="0">
            <a:spAutoFit/>
          </a:bodyPr>
          <a:lstStyle/>
          <a:p>
            <a:r>
              <a:rPr lang="en-GB" sz="1600" b="1" dirty="0">
                <a:solidFill>
                  <a:srgbClr val="01A990"/>
                </a:solidFill>
                <a:latin typeface="+mn-lt"/>
              </a:rPr>
              <a:t>Step 1</a:t>
            </a:r>
          </a:p>
        </p:txBody>
      </p:sp>
      <p:sp>
        <p:nvSpPr>
          <p:cNvPr id="15" name="TextBox 14">
            <a:extLst>
              <a:ext uri="{FF2B5EF4-FFF2-40B4-BE49-F238E27FC236}">
                <a16:creationId xmlns:a16="http://schemas.microsoft.com/office/drawing/2014/main" id="{C6FD688E-53AF-46DB-9A20-4024C1D78C95}"/>
              </a:ext>
            </a:extLst>
          </p:cNvPr>
          <p:cNvSpPr txBox="1"/>
          <p:nvPr/>
        </p:nvSpPr>
        <p:spPr>
          <a:xfrm>
            <a:off x="2520405" y="1358730"/>
            <a:ext cx="1224136" cy="338554"/>
          </a:xfrm>
          <a:prstGeom prst="rect">
            <a:avLst/>
          </a:prstGeom>
          <a:noFill/>
        </p:spPr>
        <p:txBody>
          <a:bodyPr wrap="square" rtlCol="0">
            <a:spAutoFit/>
          </a:bodyPr>
          <a:lstStyle/>
          <a:p>
            <a:r>
              <a:rPr lang="en-GB" sz="1600" b="1" dirty="0">
                <a:solidFill>
                  <a:srgbClr val="01A990"/>
                </a:solidFill>
                <a:latin typeface="+mn-lt"/>
              </a:rPr>
              <a:t>Step 2</a:t>
            </a:r>
          </a:p>
        </p:txBody>
      </p:sp>
      <p:sp>
        <p:nvSpPr>
          <p:cNvPr id="16" name="TextBox 15">
            <a:extLst>
              <a:ext uri="{FF2B5EF4-FFF2-40B4-BE49-F238E27FC236}">
                <a16:creationId xmlns:a16="http://schemas.microsoft.com/office/drawing/2014/main" id="{E48F0D9F-28A4-4E30-BAAF-F0CC6CE5C6AB}"/>
              </a:ext>
            </a:extLst>
          </p:cNvPr>
          <p:cNvSpPr txBox="1"/>
          <p:nvPr/>
        </p:nvSpPr>
        <p:spPr>
          <a:xfrm>
            <a:off x="4536679" y="1358730"/>
            <a:ext cx="1224136" cy="338554"/>
          </a:xfrm>
          <a:prstGeom prst="rect">
            <a:avLst/>
          </a:prstGeom>
          <a:noFill/>
        </p:spPr>
        <p:txBody>
          <a:bodyPr wrap="square" rtlCol="0">
            <a:spAutoFit/>
          </a:bodyPr>
          <a:lstStyle/>
          <a:p>
            <a:r>
              <a:rPr lang="en-GB" sz="1600" b="1" dirty="0">
                <a:solidFill>
                  <a:srgbClr val="01A990"/>
                </a:solidFill>
                <a:latin typeface="+mn-lt"/>
              </a:rPr>
              <a:t>Step 3</a:t>
            </a:r>
          </a:p>
        </p:txBody>
      </p:sp>
      <p:sp>
        <p:nvSpPr>
          <p:cNvPr id="17" name="TextBox 16">
            <a:extLst>
              <a:ext uri="{FF2B5EF4-FFF2-40B4-BE49-F238E27FC236}">
                <a16:creationId xmlns:a16="http://schemas.microsoft.com/office/drawing/2014/main" id="{D2DC8CFD-660E-48E5-8837-AA462925C470}"/>
              </a:ext>
            </a:extLst>
          </p:cNvPr>
          <p:cNvSpPr txBox="1"/>
          <p:nvPr/>
        </p:nvSpPr>
        <p:spPr>
          <a:xfrm>
            <a:off x="6552953" y="1358730"/>
            <a:ext cx="1224136" cy="338554"/>
          </a:xfrm>
          <a:prstGeom prst="rect">
            <a:avLst/>
          </a:prstGeom>
          <a:noFill/>
        </p:spPr>
        <p:txBody>
          <a:bodyPr wrap="square" rtlCol="0">
            <a:spAutoFit/>
          </a:bodyPr>
          <a:lstStyle/>
          <a:p>
            <a:r>
              <a:rPr lang="en-GB" sz="1600" b="1" dirty="0">
                <a:solidFill>
                  <a:srgbClr val="01A990"/>
                </a:solidFill>
                <a:latin typeface="+mn-lt"/>
              </a:rPr>
              <a:t>Step 4</a:t>
            </a:r>
          </a:p>
        </p:txBody>
      </p:sp>
      <p:sp>
        <p:nvSpPr>
          <p:cNvPr id="18" name="TextBox 17">
            <a:extLst>
              <a:ext uri="{FF2B5EF4-FFF2-40B4-BE49-F238E27FC236}">
                <a16:creationId xmlns:a16="http://schemas.microsoft.com/office/drawing/2014/main" id="{CFC36CF0-E27C-4C84-9129-014DFFDF93B6}"/>
              </a:ext>
            </a:extLst>
          </p:cNvPr>
          <p:cNvSpPr txBox="1"/>
          <p:nvPr/>
        </p:nvSpPr>
        <p:spPr>
          <a:xfrm>
            <a:off x="8569227" y="1358730"/>
            <a:ext cx="1224136" cy="338554"/>
          </a:xfrm>
          <a:prstGeom prst="rect">
            <a:avLst/>
          </a:prstGeom>
          <a:noFill/>
        </p:spPr>
        <p:txBody>
          <a:bodyPr wrap="square" rtlCol="0">
            <a:spAutoFit/>
          </a:bodyPr>
          <a:lstStyle/>
          <a:p>
            <a:r>
              <a:rPr lang="en-GB" sz="1600" b="1" dirty="0">
                <a:solidFill>
                  <a:srgbClr val="01A990"/>
                </a:solidFill>
                <a:latin typeface="+mn-lt"/>
              </a:rPr>
              <a:t>Step 5</a:t>
            </a:r>
          </a:p>
        </p:txBody>
      </p:sp>
      <p:sp>
        <p:nvSpPr>
          <p:cNvPr id="19" name="TextBox 18">
            <a:extLst>
              <a:ext uri="{FF2B5EF4-FFF2-40B4-BE49-F238E27FC236}">
                <a16:creationId xmlns:a16="http://schemas.microsoft.com/office/drawing/2014/main" id="{A2285BF8-6B2E-482A-89F5-47478402A981}"/>
              </a:ext>
            </a:extLst>
          </p:cNvPr>
          <p:cNvSpPr txBox="1"/>
          <p:nvPr/>
        </p:nvSpPr>
        <p:spPr>
          <a:xfrm>
            <a:off x="504131" y="3491276"/>
            <a:ext cx="1800000" cy="738664"/>
          </a:xfrm>
          <a:prstGeom prst="rect">
            <a:avLst/>
          </a:prstGeom>
          <a:noFill/>
        </p:spPr>
        <p:txBody>
          <a:bodyPr wrap="square" rtlCol="0">
            <a:spAutoFit/>
          </a:bodyPr>
          <a:lstStyle/>
          <a:p>
            <a:r>
              <a:rPr lang="en-GB" sz="1400" dirty="0">
                <a:latin typeface="+mj-lt"/>
              </a:rPr>
              <a:t>Required to gain access to Knowledge Centre</a:t>
            </a:r>
          </a:p>
        </p:txBody>
      </p:sp>
      <p:sp>
        <p:nvSpPr>
          <p:cNvPr id="20" name="TextBox 19">
            <a:extLst>
              <a:ext uri="{FF2B5EF4-FFF2-40B4-BE49-F238E27FC236}">
                <a16:creationId xmlns:a16="http://schemas.microsoft.com/office/drawing/2014/main" id="{364F937D-0549-4303-BD90-372D09D9BB7A}"/>
              </a:ext>
            </a:extLst>
          </p:cNvPr>
          <p:cNvSpPr txBox="1"/>
          <p:nvPr/>
        </p:nvSpPr>
        <p:spPr>
          <a:xfrm>
            <a:off x="2520405" y="3491276"/>
            <a:ext cx="1800000" cy="523220"/>
          </a:xfrm>
          <a:prstGeom prst="rect">
            <a:avLst/>
          </a:prstGeom>
          <a:noFill/>
        </p:spPr>
        <p:txBody>
          <a:bodyPr wrap="square" rtlCol="0">
            <a:spAutoFit/>
          </a:bodyPr>
          <a:lstStyle/>
          <a:p>
            <a:r>
              <a:rPr lang="en-GB" sz="1400" dirty="0">
                <a:latin typeface="+mj-lt"/>
              </a:rPr>
              <a:t>Available for all registered partners</a:t>
            </a:r>
          </a:p>
        </p:txBody>
      </p:sp>
      <p:sp>
        <p:nvSpPr>
          <p:cNvPr id="21" name="TextBox 20">
            <a:extLst>
              <a:ext uri="{FF2B5EF4-FFF2-40B4-BE49-F238E27FC236}">
                <a16:creationId xmlns:a16="http://schemas.microsoft.com/office/drawing/2014/main" id="{79240D3D-913E-47EE-BBD0-C8C0EA102BA9}"/>
              </a:ext>
            </a:extLst>
          </p:cNvPr>
          <p:cNvSpPr txBox="1"/>
          <p:nvPr/>
        </p:nvSpPr>
        <p:spPr>
          <a:xfrm>
            <a:off x="4536679" y="3491276"/>
            <a:ext cx="1800000" cy="738664"/>
          </a:xfrm>
          <a:prstGeom prst="rect">
            <a:avLst/>
          </a:prstGeom>
          <a:noFill/>
        </p:spPr>
        <p:txBody>
          <a:bodyPr wrap="square" rtlCol="0">
            <a:spAutoFit/>
          </a:bodyPr>
          <a:lstStyle/>
          <a:p>
            <a:r>
              <a:rPr lang="en-GB" sz="1400" dirty="0">
                <a:latin typeface="+mj-lt"/>
              </a:rPr>
              <a:t>Requires </a:t>
            </a:r>
            <a:r>
              <a:rPr lang="en-GB" sz="1400" dirty="0" err="1">
                <a:latin typeface="+mj-lt"/>
              </a:rPr>
              <a:t>MyStandards</a:t>
            </a:r>
            <a:r>
              <a:rPr lang="en-GB" sz="1400" dirty="0">
                <a:latin typeface="+mj-lt"/>
              </a:rPr>
              <a:t> registration (free)</a:t>
            </a:r>
          </a:p>
        </p:txBody>
      </p:sp>
      <p:sp>
        <p:nvSpPr>
          <p:cNvPr id="22" name="TextBox 21">
            <a:extLst>
              <a:ext uri="{FF2B5EF4-FFF2-40B4-BE49-F238E27FC236}">
                <a16:creationId xmlns:a16="http://schemas.microsoft.com/office/drawing/2014/main" id="{F8B82822-7900-46CB-9D5D-4D7F3D941531}"/>
              </a:ext>
            </a:extLst>
          </p:cNvPr>
          <p:cNvSpPr txBox="1"/>
          <p:nvPr/>
        </p:nvSpPr>
        <p:spPr>
          <a:xfrm>
            <a:off x="6552953" y="3491276"/>
            <a:ext cx="1800000" cy="1384995"/>
          </a:xfrm>
          <a:prstGeom prst="rect">
            <a:avLst/>
          </a:prstGeom>
          <a:noFill/>
        </p:spPr>
        <p:txBody>
          <a:bodyPr wrap="square" rtlCol="0">
            <a:spAutoFit/>
          </a:bodyPr>
          <a:lstStyle/>
          <a:p>
            <a:r>
              <a:rPr lang="en-GB" sz="1400" dirty="0">
                <a:latin typeface="+mj-lt"/>
              </a:rPr>
              <a:t>User-to-application testing of SWIFT Go Single Format compliant MT 103 &amp; 199, pacs.008 &amp; </a:t>
            </a:r>
            <a:r>
              <a:rPr lang="en-GB" sz="1400" dirty="0" err="1">
                <a:latin typeface="+mj-lt"/>
              </a:rPr>
              <a:t>Trck</a:t>
            </a:r>
            <a:r>
              <a:rPr lang="en-GB" sz="1400" dirty="0">
                <a:latin typeface="+mj-lt"/>
              </a:rPr>
              <a:t>. 001 &amp; 002</a:t>
            </a:r>
          </a:p>
        </p:txBody>
      </p:sp>
      <p:sp>
        <p:nvSpPr>
          <p:cNvPr id="23" name="TextBox 22">
            <a:extLst>
              <a:ext uri="{FF2B5EF4-FFF2-40B4-BE49-F238E27FC236}">
                <a16:creationId xmlns:a16="http://schemas.microsoft.com/office/drawing/2014/main" id="{21BE7C34-2854-42D7-8A90-02D491C8BDB2}"/>
              </a:ext>
            </a:extLst>
          </p:cNvPr>
          <p:cNvSpPr txBox="1"/>
          <p:nvPr/>
        </p:nvSpPr>
        <p:spPr>
          <a:xfrm>
            <a:off x="8569227" y="3491276"/>
            <a:ext cx="1800000" cy="1600438"/>
          </a:xfrm>
          <a:prstGeom prst="rect">
            <a:avLst/>
          </a:prstGeom>
          <a:noFill/>
        </p:spPr>
        <p:txBody>
          <a:bodyPr wrap="square" rtlCol="0">
            <a:spAutoFit/>
          </a:bodyPr>
          <a:lstStyle/>
          <a:p>
            <a:r>
              <a:rPr lang="en-GB" sz="1400" dirty="0">
                <a:latin typeface="+mj-lt"/>
              </a:rPr>
              <a:t>List of ‘ready’ Third party providers to be published on SWIFT.com after completing testing and self-attestation declaration</a:t>
            </a:r>
          </a:p>
        </p:txBody>
      </p:sp>
      <p:sp>
        <p:nvSpPr>
          <p:cNvPr id="24" name="TextBox 23">
            <a:extLst>
              <a:ext uri="{FF2B5EF4-FFF2-40B4-BE49-F238E27FC236}">
                <a16:creationId xmlns:a16="http://schemas.microsoft.com/office/drawing/2014/main" id="{989142A1-9799-46ED-A6B5-345DF8FBDBF1}"/>
              </a:ext>
            </a:extLst>
          </p:cNvPr>
          <p:cNvSpPr txBox="1"/>
          <p:nvPr/>
        </p:nvSpPr>
        <p:spPr>
          <a:xfrm>
            <a:off x="271288" y="3218123"/>
            <a:ext cx="1224136" cy="307777"/>
          </a:xfrm>
          <a:prstGeom prst="rect">
            <a:avLst/>
          </a:prstGeom>
          <a:noFill/>
        </p:spPr>
        <p:txBody>
          <a:bodyPr wrap="square" rtlCol="0">
            <a:spAutoFit/>
          </a:bodyPr>
          <a:lstStyle/>
          <a:p>
            <a:r>
              <a:rPr lang="en-GB" sz="1400" b="1" dirty="0">
                <a:solidFill>
                  <a:srgbClr val="01A990"/>
                </a:solidFill>
                <a:latin typeface="+mn-lt"/>
              </a:rPr>
              <a:t>Notes:</a:t>
            </a:r>
          </a:p>
        </p:txBody>
      </p:sp>
      <p:graphicFrame>
        <p:nvGraphicFramePr>
          <p:cNvPr id="6" name="Object 5">
            <a:extLst>
              <a:ext uri="{FF2B5EF4-FFF2-40B4-BE49-F238E27FC236}">
                <a16:creationId xmlns:a16="http://schemas.microsoft.com/office/drawing/2014/main" id="{4B1483B5-8966-4DA0-81CC-84291D7CC3B5}"/>
              </a:ext>
            </a:extLst>
          </p:cNvPr>
          <p:cNvGraphicFramePr>
            <a:graphicFrameLocks noChangeAspect="1"/>
          </p:cNvGraphicFramePr>
          <p:nvPr>
            <p:extLst>
              <p:ext uri="{D42A27DB-BD31-4B8C-83A1-F6EECF244321}">
                <p14:modId xmlns:p14="http://schemas.microsoft.com/office/powerpoint/2010/main" val="564660401"/>
              </p:ext>
            </p:extLst>
          </p:nvPr>
        </p:nvGraphicFramePr>
        <p:xfrm>
          <a:off x="8919854" y="2530976"/>
          <a:ext cx="914400" cy="806450"/>
        </p:xfrm>
        <a:graphic>
          <a:graphicData uri="http://schemas.openxmlformats.org/presentationml/2006/ole">
            <mc:AlternateContent xmlns:mc="http://schemas.openxmlformats.org/markup-compatibility/2006">
              <mc:Choice xmlns:v="urn:schemas-microsoft-com:vml" Requires="v">
                <p:oleObj spid="_x0000_s37893" name="Document" showAsIcon="1" r:id="rId11" imgW="914597" imgH="806406" progId="Word.Document.12">
                  <p:embed/>
                </p:oleObj>
              </mc:Choice>
              <mc:Fallback>
                <p:oleObj name="Document" showAsIcon="1" r:id="rId11" imgW="914597" imgH="806406" progId="Word.Document.12">
                  <p:embed/>
                  <p:pic>
                    <p:nvPicPr>
                      <p:cNvPr id="6" name="Object 5">
                        <a:extLst>
                          <a:ext uri="{FF2B5EF4-FFF2-40B4-BE49-F238E27FC236}">
                            <a16:creationId xmlns:a16="http://schemas.microsoft.com/office/drawing/2014/main" id="{4B1483B5-8966-4DA0-81CC-84291D7CC3B5}"/>
                          </a:ext>
                        </a:extLst>
                      </p:cNvPr>
                      <p:cNvPicPr/>
                      <p:nvPr/>
                    </p:nvPicPr>
                    <p:blipFill>
                      <a:blip r:embed="rId12"/>
                      <a:stretch>
                        <a:fillRect/>
                      </a:stretch>
                    </p:blipFill>
                    <p:spPr>
                      <a:xfrm>
                        <a:off x="8919854" y="2530976"/>
                        <a:ext cx="914400" cy="806450"/>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6137ACCB-7E57-4E81-9AB7-99A9A52D6FE7}"/>
              </a:ext>
            </a:extLst>
          </p:cNvPr>
          <p:cNvPicPr>
            <a:picLocks noChangeAspect="1"/>
          </p:cNvPicPr>
          <p:nvPr/>
        </p:nvPicPr>
        <p:blipFill>
          <a:blip r:embed="rId13"/>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87191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120524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5" imgW="395" imgH="394" progId="TCLayout.ActiveDocument.1">
                  <p:embed/>
                </p:oleObj>
              </mc:Choice>
              <mc:Fallback>
                <p:oleObj name="think-cell Slide" r:id="rId5" imgW="395" imgH="394" progId="TCLayout.ActiveDocument.1">
                  <p:embed/>
                  <p:pic>
                    <p:nvPicPr>
                      <p:cNvPr id="7" name="Objec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endParaRPr kumimoji="0" lang="en-GB" sz="1800" b="1" u="none" strike="noStrike" cap="none" normalizeH="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5" name="Content Placeholder 4"/>
          <p:cNvSpPr>
            <a:spLocks noGrp="1"/>
          </p:cNvSpPr>
          <p:nvPr>
            <p:ph type="body" sz="quarter" idx="13"/>
          </p:nvPr>
        </p:nvSpPr>
        <p:spPr>
          <a:xfrm>
            <a:off x="1872283" y="1022251"/>
            <a:ext cx="7877391" cy="718968"/>
          </a:xfrm>
        </p:spPr>
        <p:txBody>
          <a:bodyPr/>
          <a:lstStyle/>
          <a:p>
            <a:pPr marL="285750" indent="-285750">
              <a:buFont typeface="Wingdings" panose="05000000000000000000" pitchFamily="2" charset="2"/>
              <a:buChar char="§"/>
            </a:pPr>
            <a:r>
              <a:rPr lang="en-GB" sz="1600" b="0" dirty="0">
                <a:latin typeface="+mj-lt"/>
              </a:rPr>
              <a:t>This presentation is being recorded</a:t>
            </a:r>
          </a:p>
          <a:p>
            <a:pPr marL="285750" indent="-285750">
              <a:buFont typeface="Wingdings" panose="05000000000000000000" pitchFamily="2" charset="2"/>
              <a:buChar char="§"/>
            </a:pPr>
            <a:r>
              <a:rPr lang="en-GB" sz="1600" b="0" dirty="0">
                <a:latin typeface="+mj-lt"/>
              </a:rPr>
              <a:t>The content will be published on SWIFT.com </a:t>
            </a:r>
            <a:r>
              <a:rPr lang="en-GB" sz="1600" b="0" dirty="0">
                <a:solidFill>
                  <a:srgbClr val="766C62"/>
                </a:solidFill>
                <a:latin typeface="+mj-lt"/>
              </a:rPr>
              <a:t>(</a:t>
            </a:r>
            <a:r>
              <a:rPr lang="en-US" sz="1600" b="0" dirty="0">
                <a:solidFill>
                  <a:srgbClr val="01A990"/>
                </a:solidFill>
                <a:latin typeface="+mj-lt"/>
                <a:hlinkClick r:id="rId7">
                  <a:extLst>
                    <a:ext uri="{A12FA001-AC4F-418D-AE19-62706E023703}">
                      <ahyp:hlinkClr xmlns:ahyp="http://schemas.microsoft.com/office/drawing/2018/hyperlinkcolor" val="tx"/>
                    </a:ext>
                  </a:extLst>
                </a:hlinkClick>
              </a:rPr>
              <a:t>https://www.swift.com/standards/iso-20022/iso-20022-past-webinars</a:t>
            </a:r>
            <a:r>
              <a:rPr lang="en-GB" sz="1600" b="0" dirty="0">
                <a:solidFill>
                  <a:srgbClr val="766C62"/>
                </a:solidFill>
                <a:latin typeface="+mj-lt"/>
              </a:rPr>
              <a:t>)</a:t>
            </a:r>
          </a:p>
          <a:p>
            <a:pPr marL="285750" indent="-285750">
              <a:buFont typeface="Wingdings" panose="05000000000000000000" pitchFamily="2" charset="2"/>
              <a:buChar char="§"/>
            </a:pPr>
            <a:r>
              <a:rPr lang="en-US" sz="1600" b="0" dirty="0">
                <a:latin typeface="+mj-lt"/>
              </a:rPr>
              <a:t>Global webinar for third-party providers </a:t>
            </a:r>
            <a:r>
              <a:rPr lang="en-GB" sz="1600" b="0" dirty="0">
                <a:latin typeface="+mj-lt"/>
              </a:rPr>
              <a:t>occur the last Thursday of every month and you can register 2 weeks before each event here</a:t>
            </a:r>
            <a:r>
              <a:rPr lang="en-GB" sz="1600" b="0" dirty="0">
                <a:solidFill>
                  <a:srgbClr val="766C62"/>
                </a:solidFill>
                <a:latin typeface="+mj-lt"/>
              </a:rPr>
              <a:t>: </a:t>
            </a:r>
            <a:r>
              <a:rPr lang="en-US" sz="1600" b="0" dirty="0">
                <a:solidFill>
                  <a:srgbClr val="01A990"/>
                </a:solidFill>
                <a:latin typeface="+mj-lt"/>
                <a:hlinkClick r:id="rId8">
                  <a:extLst>
                    <a:ext uri="{A12FA001-AC4F-418D-AE19-62706E023703}">
                      <ahyp:hlinkClr xmlns:ahyp="http://schemas.microsoft.com/office/drawing/2018/hyperlinkcolor" val="tx"/>
                    </a:ext>
                  </a:extLst>
                </a:hlinkClick>
              </a:rPr>
              <a:t>Transaction Management Global Webinar for 3rd Party Providers</a:t>
            </a:r>
            <a:endParaRPr lang="en-GB" sz="1600" b="0" dirty="0">
              <a:solidFill>
                <a:srgbClr val="01A990"/>
              </a:solidFill>
              <a:latin typeface="+mj-lt"/>
            </a:endParaRPr>
          </a:p>
          <a:p>
            <a:pPr marL="285750" indent="-285750">
              <a:buFont typeface="Wingdings" panose="05000000000000000000" pitchFamily="2" charset="2"/>
              <a:buChar char="§"/>
            </a:pPr>
            <a:r>
              <a:rPr lang="en-GB" sz="1600" b="0" dirty="0">
                <a:latin typeface="+mj-lt"/>
              </a:rPr>
              <a:t>To ensure you receive communications from us while we remain GDPR compliant please </a:t>
            </a:r>
            <a:r>
              <a:rPr lang="en-GB" sz="1600" b="0" u="sng" dirty="0">
                <a:solidFill>
                  <a:srgbClr val="01A990"/>
                </a:solidFill>
                <a:latin typeface="+mj-lt"/>
                <a:hlinkClick r:id="rId9">
                  <a:extLst>
                    <a:ext uri="{A12FA001-AC4F-418D-AE19-62706E023703}">
                      <ahyp:hlinkClr xmlns:ahyp="http://schemas.microsoft.com/office/drawing/2018/hyperlinkcolor" val="tx"/>
                    </a:ext>
                  </a:extLst>
                </a:hlinkClick>
              </a:rPr>
              <a:t>update your preferences here</a:t>
            </a:r>
            <a:r>
              <a:rPr lang="en-GB" sz="1600" b="0" dirty="0">
                <a:solidFill>
                  <a:srgbClr val="01A990"/>
                </a:solidFill>
                <a:latin typeface="+mj-lt"/>
              </a:rPr>
              <a:t> </a:t>
            </a:r>
            <a:r>
              <a:rPr lang="en-GB" sz="1600" b="0" dirty="0">
                <a:latin typeface="+mj-lt"/>
              </a:rPr>
              <a:t>(you will need to login to / create your free SWIFT account) to include the interests ‘Payments’ and/or ‘Standards’ and we will ensure we keep you informed about:</a:t>
            </a:r>
          </a:p>
          <a:p>
            <a:pPr marL="812453" lvl="1" indent="-285750">
              <a:buFont typeface="Wingdings" panose="05000000000000000000" pitchFamily="2" charset="2"/>
              <a:buChar char="§"/>
            </a:pPr>
            <a:r>
              <a:rPr lang="en-US" dirty="0">
                <a:latin typeface="+mj-lt"/>
              </a:rPr>
              <a:t>Global webinar for third-party providers </a:t>
            </a:r>
            <a:r>
              <a:rPr lang="en-GB" dirty="0">
                <a:latin typeface="+mj-lt"/>
              </a:rPr>
              <a:t>Invitations</a:t>
            </a:r>
          </a:p>
          <a:p>
            <a:pPr marL="812453" lvl="1" indent="-285750">
              <a:buFont typeface="Wingdings" panose="05000000000000000000" pitchFamily="2" charset="2"/>
              <a:buChar char="§"/>
            </a:pPr>
            <a:r>
              <a:rPr lang="en-GB" dirty="0">
                <a:latin typeface="+mj-lt"/>
              </a:rPr>
              <a:t>Relevant developments on ISO 20022 and Transaction Management</a:t>
            </a:r>
          </a:p>
          <a:p>
            <a:pPr marL="812453" lvl="1" indent="-285750">
              <a:buFont typeface="Wingdings" panose="05000000000000000000" pitchFamily="2" charset="2"/>
              <a:buChar char="§"/>
            </a:pPr>
            <a:r>
              <a:rPr lang="en-GB" dirty="0">
                <a:latin typeface="+mj-lt"/>
              </a:rPr>
              <a:t>Updates from SWIFT’s Market Practice team</a:t>
            </a:r>
          </a:p>
          <a:p>
            <a:pPr marL="812453" lvl="1" indent="-285750">
              <a:buFont typeface="Wingdings" panose="05000000000000000000" pitchFamily="2" charset="2"/>
              <a:buChar char="§"/>
            </a:pPr>
            <a:r>
              <a:rPr lang="en-GB" dirty="0">
                <a:latin typeface="+mj-lt"/>
              </a:rPr>
              <a:t>The latest info on adoption enabling tools and support</a:t>
            </a:r>
          </a:p>
          <a:p>
            <a:pPr marL="285718" indent="-285750">
              <a:buFont typeface="Wingdings" panose="05000000000000000000" pitchFamily="2" charset="2"/>
              <a:buChar char="§"/>
            </a:pPr>
            <a:r>
              <a:rPr kumimoji="0" lang="en-US" sz="1600" b="0" i="0" u="none" strike="noStrike" kern="1200" cap="none" spc="0" normalizeH="0" baseline="0" noProof="0" dirty="0">
                <a:ln>
                  <a:noFill/>
                </a:ln>
                <a:effectLst/>
                <a:uLnTx/>
                <a:uFillTx/>
                <a:latin typeface="+mj-lt"/>
                <a:cs typeface="Calibri" panose="020F0502020204030204" pitchFamily="34" charset="0"/>
              </a:rPr>
              <a:t>Support requests / queries should be raised via the </a:t>
            </a:r>
            <a:r>
              <a:rPr kumimoji="0" lang="en-US" sz="1600" b="0" i="0" u="none" strike="noStrike" kern="1200" cap="none" spc="0" normalizeH="0" baseline="0" noProof="0" dirty="0">
                <a:ln>
                  <a:noFill/>
                </a:ln>
                <a:solidFill>
                  <a:srgbClr val="01A990"/>
                </a:solidFill>
                <a:effectLst/>
                <a:uLnTx/>
                <a:uFillTx/>
                <a:latin typeface="+mj-lt"/>
                <a:cs typeface="Calibri" panose="020F0502020204030204" pitchFamily="34" charset="0"/>
                <a:hlinkClick r:id="rId10">
                  <a:extLst>
                    <a:ext uri="{A12FA001-AC4F-418D-AE19-62706E023703}">
                      <ahyp:hlinkClr xmlns:ahyp="http://schemas.microsoft.com/office/drawing/2018/hyperlinkcolor" val="tx"/>
                    </a:ext>
                  </a:extLst>
                </a:hlinkClick>
              </a:rPr>
              <a:t>Support</a:t>
            </a:r>
            <a:r>
              <a:rPr kumimoji="0" lang="en-US" sz="1600" b="0" i="0" u="none" strike="noStrike" kern="1200" cap="none" spc="0" normalizeH="0" baseline="0" noProof="0" dirty="0">
                <a:ln>
                  <a:noFill/>
                </a:ln>
                <a:solidFill>
                  <a:srgbClr val="01A990"/>
                </a:solidFill>
                <a:effectLst/>
                <a:uLnTx/>
                <a:uFillTx/>
                <a:latin typeface="+mj-lt"/>
                <a:cs typeface="Calibri" panose="020F0502020204030204" pitchFamily="34" charset="0"/>
              </a:rPr>
              <a:t> </a:t>
            </a:r>
            <a:r>
              <a:rPr kumimoji="0" lang="en-US" sz="1600" b="0" i="0" u="none" strike="noStrike" kern="1200" cap="none" spc="0" normalizeH="0" baseline="0" noProof="0" dirty="0">
                <a:ln>
                  <a:noFill/>
                </a:ln>
                <a:effectLst/>
                <a:uLnTx/>
                <a:uFillTx/>
                <a:latin typeface="+mj-lt"/>
                <a:cs typeface="Calibri" panose="020F0502020204030204" pitchFamily="34" charset="0"/>
              </a:rPr>
              <a:t>page </a:t>
            </a:r>
          </a:p>
          <a:p>
            <a:pPr marL="285718" indent="-285750">
              <a:buFont typeface="Wingdings" panose="05000000000000000000" pitchFamily="2" charset="2"/>
              <a:buChar char="§"/>
            </a:pPr>
            <a:r>
              <a:rPr lang="en-US" sz="1600" b="0" kern="1200" dirty="0">
                <a:latin typeface="+mj-lt"/>
                <a:cs typeface="Calibri" panose="020F0502020204030204" pitchFamily="34" charset="0"/>
              </a:rPr>
              <a:t>Queries regarding </a:t>
            </a:r>
            <a:r>
              <a:rPr lang="en-US" sz="1600" b="0" kern="1200" dirty="0" err="1">
                <a:latin typeface="+mj-lt"/>
                <a:cs typeface="Calibri" panose="020F0502020204030204" pitchFamily="34" charset="0"/>
              </a:rPr>
              <a:t>gpi</a:t>
            </a:r>
            <a:r>
              <a:rPr lang="en-US" sz="1600" b="0" kern="1200" dirty="0">
                <a:latin typeface="+mj-lt"/>
                <a:cs typeface="Calibri" panose="020F0502020204030204" pitchFamily="34" charset="0"/>
              </a:rPr>
              <a:t> portfolio certification/ self-attestation processes should be directed to new e-mail address: </a:t>
            </a:r>
            <a:r>
              <a:rPr lang="en-US" sz="1600" b="0" kern="1200" dirty="0">
                <a:solidFill>
                  <a:srgbClr val="01A990"/>
                </a:solidFill>
                <a:latin typeface="+mj-lt"/>
                <a:cs typeface="Calibri" panose="020F0502020204030204" pitchFamily="34" charset="0"/>
              </a:rPr>
              <a:t>provider.readiness@swift.com</a:t>
            </a:r>
            <a:endParaRPr kumimoji="0" lang="en-US" sz="1600" b="0" i="0" u="none" strike="noStrike" kern="1200" cap="none" spc="0" normalizeH="0" baseline="0" noProof="0" dirty="0">
              <a:ln>
                <a:noFill/>
              </a:ln>
              <a:solidFill>
                <a:srgbClr val="01A990"/>
              </a:solidFill>
              <a:effectLst/>
              <a:uLnTx/>
              <a:uFillTx/>
              <a:latin typeface="+mj-lt"/>
              <a:cs typeface="Calibri" panose="020F0502020204030204" pitchFamily="34" charset="0"/>
            </a:endParaRPr>
          </a:p>
          <a:p>
            <a:pPr marL="285718" indent="-285750">
              <a:buFont typeface="Wingdings" panose="05000000000000000000" pitchFamily="2" charset="2"/>
              <a:buChar char="§"/>
            </a:pPr>
            <a:r>
              <a:rPr lang="en-US" sz="1600" kern="1200" dirty="0">
                <a:solidFill>
                  <a:schemeClr val="tx1">
                    <a:lumMod val="75000"/>
                  </a:schemeClr>
                </a:solidFill>
                <a:latin typeface="+mj-lt"/>
                <a:cs typeface="Calibri" panose="020F0502020204030204" pitchFamily="34" charset="0"/>
              </a:rPr>
              <a:t>There will be no webinar in December – enjoy the holiday break</a:t>
            </a:r>
          </a:p>
        </p:txBody>
      </p:sp>
      <p:sp>
        <p:nvSpPr>
          <p:cNvPr id="2" name="Footer Placeholder 1"/>
          <p:cNvSpPr>
            <a:spLocks noGrp="1"/>
          </p:cNvSpPr>
          <p:nvPr>
            <p:ph type="ftr" sz="quarter" idx="16"/>
          </p:nvPr>
        </p:nvSpPr>
        <p:spPr/>
        <p:txBody>
          <a:bodyPr/>
          <a:lstStyle/>
          <a:p>
            <a:r>
              <a:rPr lang="en-US" dirty="0"/>
              <a:t>Global webinar for third-party providers</a:t>
            </a:r>
            <a:endParaRPr lang="en-GB" dirty="0"/>
          </a:p>
        </p:txBody>
      </p:sp>
      <p:sp>
        <p:nvSpPr>
          <p:cNvPr id="4" name="Title 3"/>
          <p:cNvSpPr>
            <a:spLocks noGrp="1"/>
          </p:cNvSpPr>
          <p:nvPr>
            <p:ph type="title" idx="4294967295"/>
          </p:nvPr>
        </p:nvSpPr>
        <p:spPr>
          <a:xfrm>
            <a:off x="1800275" y="539303"/>
            <a:ext cx="8605838" cy="463550"/>
          </a:xfrm>
        </p:spPr>
        <p:txBody>
          <a:bodyPr vert="horz"/>
          <a:lstStyle/>
          <a:p>
            <a:r>
              <a:rPr lang="en-GB" sz="2400" dirty="0">
                <a:latin typeface="Arial Nova (Body)"/>
              </a:rPr>
              <a:t>Admin notices</a:t>
            </a:r>
          </a:p>
        </p:txBody>
      </p:sp>
      <p:sp>
        <p:nvSpPr>
          <p:cNvPr id="3" name="Rectangle 2">
            <a:extLst>
              <a:ext uri="{FF2B5EF4-FFF2-40B4-BE49-F238E27FC236}">
                <a16:creationId xmlns:a16="http://schemas.microsoft.com/office/drawing/2014/main" id="{EECACFA7-51E5-4159-BDF7-41AC6BDDABC3}"/>
              </a:ext>
            </a:extLst>
          </p:cNvPr>
          <p:cNvSpPr/>
          <p:nvPr/>
        </p:nvSpPr>
        <p:spPr>
          <a:xfrm>
            <a:off x="5112643" y="5537647"/>
            <a:ext cx="5544616" cy="376290"/>
          </a:xfrm>
          <a:prstGeom prst="rect">
            <a:avLst/>
          </a:prstGeom>
          <a:solidFill>
            <a:srgbClr val="C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lnSpc>
                <a:spcPct val="98000"/>
              </a:lnSpc>
            </a:pPr>
            <a:r>
              <a:rPr kumimoji="0" lang="en-US" sz="1600" i="0" u="none" strike="noStrike" cap="none" spc="0" normalizeH="0" baseline="0" noProof="0" dirty="0">
                <a:ln>
                  <a:noFill/>
                </a:ln>
                <a:solidFill>
                  <a:schemeClr val="tx1">
                    <a:lumMod val="75000"/>
                  </a:schemeClr>
                </a:solidFill>
                <a:effectLst/>
                <a:uLnTx/>
                <a:uFillTx/>
                <a:latin typeface="+mj-lt"/>
                <a:cs typeface="Calibri" panose="020F0502020204030204" pitchFamily="34" charset="0"/>
              </a:rPr>
              <a:t>Post webinar </a:t>
            </a:r>
            <a:r>
              <a:rPr kumimoji="0" lang="en-US" sz="1600" i="0" u="none" strike="noStrike" cap="none" spc="0" normalizeH="0" baseline="0" noProof="0" dirty="0">
                <a:ln>
                  <a:noFill/>
                </a:ln>
                <a:solidFill>
                  <a:srgbClr val="01A990"/>
                </a:solidFill>
                <a:effectLst/>
                <a:uLnTx/>
                <a:uFillTx/>
                <a:latin typeface="+mj-lt"/>
                <a:cs typeface="Calibri" panose="020F0502020204030204" pitchFamily="34" charset="0"/>
              </a:rPr>
              <a:t>Q&amp;A </a:t>
            </a:r>
            <a:r>
              <a:rPr kumimoji="0" lang="en-US" sz="1600" i="0" u="none" strike="noStrike" cap="none" spc="0" normalizeH="0" baseline="0" noProof="0" dirty="0">
                <a:ln>
                  <a:noFill/>
                </a:ln>
                <a:solidFill>
                  <a:schemeClr val="tx1">
                    <a:lumMod val="75000"/>
                  </a:schemeClr>
                </a:solidFill>
                <a:effectLst/>
                <a:uLnTx/>
                <a:uFillTx/>
                <a:latin typeface="+mj-lt"/>
                <a:cs typeface="Calibri" panose="020F0502020204030204" pitchFamily="34" charset="0"/>
              </a:rPr>
              <a:t>can </a:t>
            </a:r>
            <a:r>
              <a:rPr lang="en-US" sz="1600" spc="0" dirty="0">
                <a:solidFill>
                  <a:schemeClr val="tx1">
                    <a:lumMod val="75000"/>
                  </a:schemeClr>
                </a:solidFill>
                <a:latin typeface="+mj-lt"/>
                <a:cs typeface="Calibri" panose="020F0502020204030204" pitchFamily="34" charset="0"/>
              </a:rPr>
              <a:t>be found in the article </a:t>
            </a:r>
            <a:r>
              <a:rPr lang="en-US" sz="1600" b="1" spc="0" dirty="0">
                <a:solidFill>
                  <a:srgbClr val="01A990"/>
                </a:solidFill>
                <a:latin typeface="+mj-lt"/>
                <a:cs typeface="Calibri" panose="020F0502020204030204" pitchFamily="34" charset="0"/>
                <a:hlinkClick r:id="rId11">
                  <a:extLst>
                    <a:ext uri="{A12FA001-AC4F-418D-AE19-62706E023703}">
                      <ahyp:hlinkClr xmlns:ahyp="http://schemas.microsoft.com/office/drawing/2018/hyperlinkcolor" val="tx"/>
                    </a:ext>
                  </a:extLst>
                </a:hlinkClick>
              </a:rPr>
              <a:t>#000025465</a:t>
            </a:r>
            <a:endParaRPr kumimoji="0" lang="en-US" sz="1600" b="1" i="0" u="none" strike="noStrike" kern="1200" cap="none" spc="0" normalizeH="0" baseline="0" noProof="0" dirty="0">
              <a:ln>
                <a:noFill/>
              </a:ln>
              <a:solidFill>
                <a:srgbClr val="01A990"/>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1555405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459D42A-8977-4A88-BC84-960D7F5747DF}"/>
              </a:ext>
            </a:extLst>
          </p:cNvPr>
          <p:cNvGraphicFramePr>
            <a:graphicFrameLocks noChangeAspect="1"/>
          </p:cNvGraphicFramePr>
          <p:nvPr>
            <p:custDataLst>
              <p:tags r:id="rId2"/>
            </p:custDataLst>
            <p:extLst>
              <p:ext uri="{D42A27DB-BD31-4B8C-83A1-F6EECF244321}">
                <p14:modId xmlns:p14="http://schemas.microsoft.com/office/powerpoint/2010/main" val="3839536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5"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459D42A-8977-4A88-BC84-960D7F5747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DEF661-6BC1-4BB1-9099-348F98ADABA6}"/>
              </a:ext>
            </a:extLst>
          </p:cNvPr>
          <p:cNvSpPr>
            <a:spLocks noGrp="1"/>
          </p:cNvSpPr>
          <p:nvPr>
            <p:ph type="title"/>
          </p:nvPr>
        </p:nvSpPr>
        <p:spPr>
          <a:xfrm>
            <a:off x="1835385" y="558379"/>
            <a:ext cx="7130579" cy="5494734"/>
          </a:xfrm>
        </p:spPr>
        <p:txBody>
          <a:bodyPr vert="horz"/>
          <a:lstStyle/>
          <a:p>
            <a:r>
              <a:rPr lang="en-GB" b="1" dirty="0"/>
              <a:t>Payment Pre-validation</a:t>
            </a:r>
            <a:br>
              <a:rPr lang="en-GB" b="1" dirty="0"/>
            </a:br>
            <a:endParaRPr lang="en-US" b="1" dirty="0"/>
          </a:p>
        </p:txBody>
      </p:sp>
      <p:sp>
        <p:nvSpPr>
          <p:cNvPr id="4" name="Footer Placeholder 3">
            <a:extLst>
              <a:ext uri="{FF2B5EF4-FFF2-40B4-BE49-F238E27FC236}">
                <a16:creationId xmlns:a16="http://schemas.microsoft.com/office/drawing/2014/main" id="{A1C2FD8A-8B65-46E8-A758-00A23B9D02A2}"/>
              </a:ext>
            </a:extLst>
          </p:cNvPr>
          <p:cNvSpPr>
            <a:spLocks noGrp="1"/>
          </p:cNvSpPr>
          <p:nvPr>
            <p:ph type="ftr" sz="quarter" idx="11"/>
          </p:nvPr>
        </p:nvSpPr>
        <p:spPr/>
        <p:txBody>
          <a:bodyPr/>
          <a:lstStyle/>
          <a:p>
            <a:r>
              <a:rPr lang="en-US"/>
              <a:t>Global webinar for third-party providers</a:t>
            </a:r>
            <a:endParaRPr lang="en-GB" dirty="0"/>
          </a:p>
        </p:txBody>
      </p:sp>
    </p:spTree>
    <p:extLst>
      <p:ext uri="{BB962C8B-B14F-4D97-AF65-F5344CB8AC3E}">
        <p14:creationId xmlns:p14="http://schemas.microsoft.com/office/powerpoint/2010/main" val="101072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51" hidden="1">
            <a:extLst>
              <a:ext uri="{FF2B5EF4-FFF2-40B4-BE49-F238E27FC236}">
                <a16:creationId xmlns:a16="http://schemas.microsoft.com/office/drawing/2014/main" id="{55E8F480-0CE6-4C89-B53E-B84443577D7A}"/>
              </a:ext>
            </a:extLst>
          </p:cNvPr>
          <p:cNvGraphicFramePr>
            <a:graphicFrameLocks noChangeAspect="1"/>
          </p:cNvGraphicFramePr>
          <p:nvPr>
            <p:custDataLst>
              <p:tags r:id="rId2"/>
            </p:custDataLst>
            <p:extLst>
              <p:ext uri="{D42A27DB-BD31-4B8C-83A1-F6EECF244321}">
                <p14:modId xmlns:p14="http://schemas.microsoft.com/office/powerpoint/2010/main" val="2692358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9" name="think-cell Slide" r:id="rId4" imgW="395" imgH="394" progId="TCLayout.ActiveDocument.1">
                  <p:embed/>
                </p:oleObj>
              </mc:Choice>
              <mc:Fallback>
                <p:oleObj name="think-cell Slide" r:id="rId4" imgW="395" imgH="394" progId="TCLayout.ActiveDocument.1">
                  <p:embed/>
                  <p:pic>
                    <p:nvPicPr>
                      <p:cNvPr id="52" name="Object 51" hidden="1">
                        <a:extLst>
                          <a:ext uri="{FF2B5EF4-FFF2-40B4-BE49-F238E27FC236}">
                            <a16:creationId xmlns:a16="http://schemas.microsoft.com/office/drawing/2014/main" id="{55E8F480-0CE6-4C89-B53E-B84443577D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E6904A8-F0DD-4210-A9EB-D249143F0DC0}"/>
              </a:ext>
            </a:extLst>
          </p:cNvPr>
          <p:cNvSpPr>
            <a:spLocks noGrp="1"/>
          </p:cNvSpPr>
          <p:nvPr>
            <p:ph type="body" sz="quarter" idx="13"/>
          </p:nvPr>
        </p:nvSpPr>
        <p:spPr>
          <a:xfrm>
            <a:off x="1150724" y="4078126"/>
            <a:ext cx="8624203" cy="717750"/>
          </a:xfrm>
        </p:spPr>
        <p:txBody>
          <a:bodyPr/>
          <a:lstStyle/>
          <a:p>
            <a:pPr marL="285750" indent="-285750">
              <a:buFont typeface="Arial" panose="020B0604020202020204" pitchFamily="34" charset="0"/>
              <a:buChar char="•"/>
            </a:pPr>
            <a:r>
              <a:rPr lang="en-US" sz="1600" b="0" kern="0" dirty="0">
                <a:solidFill>
                  <a:schemeClr val="tx1"/>
                </a:solidFill>
                <a:latin typeface="+mj-lt"/>
              </a:rPr>
              <a:t>More than </a:t>
            </a:r>
            <a:r>
              <a:rPr lang="en-US" sz="1600" kern="0" dirty="0">
                <a:solidFill>
                  <a:srgbClr val="01A990"/>
                </a:solidFill>
                <a:latin typeface="+mj-lt"/>
              </a:rPr>
              <a:t>5% </a:t>
            </a:r>
            <a:r>
              <a:rPr lang="en-US" sz="1600" b="0" kern="0" dirty="0">
                <a:solidFill>
                  <a:schemeClr val="tx1"/>
                </a:solidFill>
                <a:latin typeface="+mj-lt"/>
              </a:rPr>
              <a:t>of sent payment instructions fail STP, costing </a:t>
            </a:r>
            <a:r>
              <a:rPr lang="en-GB" sz="1600" kern="0" dirty="0">
                <a:solidFill>
                  <a:srgbClr val="01A990"/>
                </a:solidFill>
                <a:latin typeface="+mj-lt"/>
              </a:rPr>
              <a:t>2B EUR annually </a:t>
            </a:r>
            <a:r>
              <a:rPr lang="en-GB" sz="1600" kern="0" dirty="0">
                <a:solidFill>
                  <a:schemeClr val="tx1"/>
                </a:solidFill>
                <a:latin typeface="+mj-lt"/>
              </a:rPr>
              <a:t>- </a:t>
            </a:r>
            <a:r>
              <a:rPr lang="en-GB" sz="1600" b="0" kern="0" dirty="0">
                <a:solidFill>
                  <a:schemeClr val="tx1"/>
                </a:solidFill>
                <a:latin typeface="+mj-lt"/>
              </a:rPr>
              <a:t>it represents </a:t>
            </a:r>
            <a:r>
              <a:rPr lang="en-GB" sz="1600" kern="0" dirty="0">
                <a:solidFill>
                  <a:srgbClr val="01A990"/>
                </a:solidFill>
                <a:latin typeface="+mj-lt"/>
              </a:rPr>
              <a:t>more than 35 million </a:t>
            </a:r>
            <a:r>
              <a:rPr lang="en-GB" sz="1600" b="0" kern="0" dirty="0">
                <a:solidFill>
                  <a:schemeClr val="tx1"/>
                </a:solidFill>
                <a:latin typeface="+mj-lt"/>
              </a:rPr>
              <a:t>payment transactions per year</a:t>
            </a:r>
          </a:p>
          <a:p>
            <a:pPr marL="285750" indent="-285750">
              <a:buFont typeface="Arial" panose="020B0604020202020204" pitchFamily="34" charset="0"/>
              <a:buChar char="•"/>
            </a:pPr>
            <a:r>
              <a:rPr lang="en-US" sz="1600" b="0" dirty="0">
                <a:solidFill>
                  <a:schemeClr val="tx1"/>
                </a:solidFill>
                <a:latin typeface="+mj-lt"/>
              </a:rPr>
              <a:t>A</a:t>
            </a:r>
            <a:r>
              <a:rPr lang="en-US" sz="1600" b="0" kern="0" dirty="0">
                <a:solidFill>
                  <a:schemeClr val="tx1"/>
                </a:solidFill>
                <a:latin typeface="+mj-lt"/>
              </a:rPr>
              <a:t> payment not credited on time creates</a:t>
            </a:r>
            <a:r>
              <a:rPr lang="en-US" sz="1600" kern="0" dirty="0">
                <a:solidFill>
                  <a:schemeClr val="tx1"/>
                </a:solidFill>
                <a:latin typeface="+mj-lt"/>
              </a:rPr>
              <a:t> </a:t>
            </a:r>
            <a:r>
              <a:rPr lang="en-US" sz="1600" kern="0" dirty="0">
                <a:solidFill>
                  <a:srgbClr val="01A990"/>
                </a:solidFill>
                <a:latin typeface="+mj-lt"/>
              </a:rPr>
              <a:t>delays </a:t>
            </a:r>
            <a:r>
              <a:rPr lang="en-US" sz="1600" b="0" kern="0" dirty="0">
                <a:solidFill>
                  <a:schemeClr val="tx1"/>
                </a:solidFill>
                <a:latin typeface="+mj-lt"/>
              </a:rPr>
              <a:t>and potentially </a:t>
            </a:r>
            <a:r>
              <a:rPr lang="en-US" sz="1600" kern="0" dirty="0">
                <a:solidFill>
                  <a:srgbClr val="01A990"/>
                </a:solidFill>
                <a:latin typeface="+mj-lt"/>
              </a:rPr>
              <a:t>incurs late fees</a:t>
            </a:r>
            <a:r>
              <a:rPr lang="en-US" sz="1600" b="0" kern="0" dirty="0">
                <a:solidFill>
                  <a:srgbClr val="7A6E67"/>
                </a:solidFill>
                <a:latin typeface="+mj-lt"/>
              </a:rPr>
              <a:t>, </a:t>
            </a:r>
            <a:r>
              <a:rPr lang="en-US" sz="1600" b="0" kern="0" dirty="0">
                <a:solidFill>
                  <a:schemeClr val="tx1"/>
                </a:solidFill>
                <a:latin typeface="+mj-lt"/>
              </a:rPr>
              <a:t>therefore has </a:t>
            </a:r>
            <a:r>
              <a:rPr lang="en-US" sz="1600" kern="0" dirty="0">
                <a:solidFill>
                  <a:srgbClr val="01A990"/>
                </a:solidFill>
                <a:latin typeface="+mj-lt"/>
              </a:rPr>
              <a:t>negative impact </a:t>
            </a:r>
            <a:r>
              <a:rPr lang="en-US" sz="1600" b="0" kern="0" dirty="0">
                <a:solidFill>
                  <a:srgbClr val="7A6E67"/>
                </a:solidFill>
                <a:latin typeface="+mj-lt"/>
              </a:rPr>
              <a:t>on </a:t>
            </a:r>
            <a:r>
              <a:rPr lang="en-GB" sz="1600" kern="0" dirty="0">
                <a:solidFill>
                  <a:srgbClr val="01A990"/>
                </a:solidFill>
                <a:latin typeface="+mj-lt"/>
              </a:rPr>
              <a:t>customer planning </a:t>
            </a:r>
            <a:r>
              <a:rPr lang="en-GB" sz="1600" b="0" kern="0" dirty="0">
                <a:solidFill>
                  <a:schemeClr val="tx1"/>
                </a:solidFill>
                <a:latin typeface="+mj-lt"/>
              </a:rPr>
              <a:t>and</a:t>
            </a:r>
            <a:r>
              <a:rPr lang="en-GB" sz="1600" b="0" kern="0" dirty="0">
                <a:latin typeface="+mj-lt"/>
              </a:rPr>
              <a:t> </a:t>
            </a:r>
            <a:r>
              <a:rPr lang="en-GB" sz="1600" kern="0" dirty="0">
                <a:solidFill>
                  <a:srgbClr val="01A990"/>
                </a:solidFill>
                <a:latin typeface="+mj-lt"/>
              </a:rPr>
              <a:t>satisfaction</a:t>
            </a:r>
          </a:p>
          <a:p>
            <a:pPr marL="285750" indent="-285750">
              <a:buFont typeface="Arial" panose="020B0604020202020204" pitchFamily="34" charset="0"/>
              <a:buChar char="•"/>
            </a:pPr>
            <a:r>
              <a:rPr lang="en-US" sz="1600" b="0" dirty="0">
                <a:solidFill>
                  <a:schemeClr val="tx1"/>
                </a:solidFill>
                <a:latin typeface="+mj-lt"/>
              </a:rPr>
              <a:t>Issues handling, thus reparation costs are often</a:t>
            </a:r>
            <a:r>
              <a:rPr lang="en-US" sz="1600" b="0" dirty="0">
                <a:latin typeface="+mj-lt"/>
              </a:rPr>
              <a:t> </a:t>
            </a:r>
            <a:r>
              <a:rPr lang="en-US" sz="1600" dirty="0">
                <a:solidFill>
                  <a:srgbClr val="01A990"/>
                </a:solidFill>
                <a:latin typeface="+mj-lt"/>
              </a:rPr>
              <a:t>expensive manual processes </a:t>
            </a:r>
            <a:r>
              <a:rPr lang="en-US" sz="1600" b="0" dirty="0">
                <a:solidFill>
                  <a:schemeClr val="tx1"/>
                </a:solidFill>
                <a:latin typeface="+mj-lt"/>
              </a:rPr>
              <a:t>to run and maintain</a:t>
            </a:r>
          </a:p>
          <a:p>
            <a:pPr marL="285750" indent="-285750">
              <a:buFont typeface="Arial" panose="020B0604020202020204" pitchFamily="34" charset="0"/>
              <a:buChar char="•"/>
            </a:pPr>
            <a:endParaRPr lang="en-US" sz="1600" dirty="0">
              <a:solidFill>
                <a:schemeClr val="tx1"/>
              </a:solidFill>
              <a:latin typeface="+mj-lt"/>
            </a:endParaRPr>
          </a:p>
          <a:p>
            <a:pPr marL="285750" indent="-285750">
              <a:buFont typeface="Arial" panose="020B0604020202020204" pitchFamily="34" charset="0"/>
              <a:buChar char="•"/>
            </a:pPr>
            <a:endParaRPr lang="en-US" sz="1600" b="0" dirty="0">
              <a:latin typeface="+mj-lt"/>
            </a:endParaRPr>
          </a:p>
        </p:txBody>
      </p:sp>
      <p:sp>
        <p:nvSpPr>
          <p:cNvPr id="4" name="Footer Placeholder 3"/>
          <p:cNvSpPr>
            <a:spLocks noGrp="1"/>
          </p:cNvSpPr>
          <p:nvPr>
            <p:ph type="ftr" sz="quarter" idx="19"/>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766C62"/>
                </a:solidFill>
                <a:effectLst/>
                <a:uLnTx/>
                <a:uFillTx/>
                <a:latin typeface="Arial" charset="0"/>
                <a:ea typeface="+mn-ea"/>
                <a:cs typeface="+mn-cs"/>
              </a:rPr>
              <a:t>Global webinar for third-party providers</a:t>
            </a:r>
            <a:endParaRPr kumimoji="0" lang="en-GB" sz="800" b="0" i="0" u="none" strike="noStrike" kern="1200" cap="none" spc="0" normalizeH="0" baseline="0" noProof="0" dirty="0">
              <a:ln>
                <a:noFill/>
              </a:ln>
              <a:solidFill>
                <a:srgbClr val="766C62"/>
              </a:solidFill>
              <a:effectLst/>
              <a:uLnTx/>
              <a:uFillTx/>
              <a:latin typeface="Arial" charset="0"/>
              <a:ea typeface="+mn-ea"/>
              <a:cs typeface="+mn-cs"/>
            </a:endParaRPr>
          </a:p>
        </p:txBody>
      </p:sp>
      <p:sp>
        <p:nvSpPr>
          <p:cNvPr id="5" name="Title 4">
            <a:extLst>
              <a:ext uri="{FF2B5EF4-FFF2-40B4-BE49-F238E27FC236}">
                <a16:creationId xmlns:a16="http://schemas.microsoft.com/office/drawing/2014/main" id="{79AE7A42-3D1C-4001-8FFB-7C88BB2250E8}"/>
              </a:ext>
            </a:extLst>
          </p:cNvPr>
          <p:cNvSpPr>
            <a:spLocks noGrp="1"/>
          </p:cNvSpPr>
          <p:nvPr>
            <p:ph type="title" idx="4294967295"/>
          </p:nvPr>
        </p:nvSpPr>
        <p:spPr>
          <a:xfrm>
            <a:off x="379652" y="292620"/>
            <a:ext cx="8605838" cy="463550"/>
          </a:xfrm>
        </p:spPr>
        <p:txBody>
          <a:bodyPr vert="horz"/>
          <a:lstStyle/>
          <a:p>
            <a:r>
              <a:rPr lang="en-US" sz="1800" dirty="0"/>
              <a:t>Payment transactions challenges</a:t>
            </a:r>
          </a:p>
        </p:txBody>
      </p:sp>
      <p:sp>
        <p:nvSpPr>
          <p:cNvPr id="61" name="Rectangle 60">
            <a:extLst>
              <a:ext uri="{FF2B5EF4-FFF2-40B4-BE49-F238E27FC236}">
                <a16:creationId xmlns:a16="http://schemas.microsoft.com/office/drawing/2014/main" id="{43A24AFC-58BB-46B8-A34D-39175E2D4795}"/>
              </a:ext>
            </a:extLst>
          </p:cNvPr>
          <p:cNvSpPr/>
          <p:nvPr/>
        </p:nvSpPr>
        <p:spPr bwMode="auto">
          <a:xfrm>
            <a:off x="161782" y="770287"/>
            <a:ext cx="10477786" cy="3079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4F9CC74E-135D-423E-B8C0-6AE898C4C383}"/>
              </a:ext>
            </a:extLst>
          </p:cNvPr>
          <p:cNvGrpSpPr/>
          <p:nvPr/>
        </p:nvGrpSpPr>
        <p:grpSpPr>
          <a:xfrm>
            <a:off x="7045611" y="2067759"/>
            <a:ext cx="3450739" cy="1814058"/>
            <a:chOff x="5848173" y="4043542"/>
            <a:chExt cx="1869716" cy="982912"/>
          </a:xfrm>
        </p:grpSpPr>
        <p:sp>
          <p:nvSpPr>
            <p:cNvPr id="8" name="TextBox 7">
              <a:extLst>
                <a:ext uri="{FF2B5EF4-FFF2-40B4-BE49-F238E27FC236}">
                  <a16:creationId xmlns:a16="http://schemas.microsoft.com/office/drawing/2014/main" id="{5329E3F1-4F4E-4316-A4A5-247006AC96AB}"/>
                </a:ext>
              </a:extLst>
            </p:cNvPr>
            <p:cNvSpPr txBox="1"/>
            <p:nvPr/>
          </p:nvSpPr>
          <p:spPr>
            <a:xfrm>
              <a:off x="5874595" y="4654498"/>
              <a:ext cx="542450" cy="371956"/>
            </a:xfrm>
            <a:prstGeom prst="rect">
              <a:avLst/>
            </a:prstGeom>
            <a:noFill/>
            <a:ln>
              <a:noFill/>
            </a:ln>
          </p:spPr>
          <p:txBody>
            <a:bodyPr wrap="none" rtlCol="0">
              <a:no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marL="0" marR="0" lvl="0" indent="0" algn="ctr" defTabSz="913682"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tx1"/>
                  </a:solidFill>
                  <a:effectLst/>
                  <a:uLnTx/>
                  <a:uFillTx/>
                  <a:latin typeface="+mj-lt"/>
                </a:rPr>
                <a:t>Creditor</a:t>
              </a:r>
            </a:p>
            <a:p>
              <a:pPr marL="0" marR="0" lvl="0" indent="0" algn="ctr" defTabSz="913682"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tx1"/>
                  </a:solidFill>
                  <a:effectLst/>
                  <a:uLnTx/>
                  <a:uFillTx/>
                  <a:latin typeface="+mj-lt"/>
                </a:rPr>
                <a:t>Agent</a:t>
              </a:r>
            </a:p>
          </p:txBody>
        </p:sp>
        <p:grpSp>
          <p:nvGrpSpPr>
            <p:cNvPr id="9" name="Group 8">
              <a:extLst>
                <a:ext uri="{FF2B5EF4-FFF2-40B4-BE49-F238E27FC236}">
                  <a16:creationId xmlns:a16="http://schemas.microsoft.com/office/drawing/2014/main" id="{664481B1-1696-47FA-B028-EDD9385AED70}"/>
                </a:ext>
              </a:extLst>
            </p:cNvPr>
            <p:cNvGrpSpPr>
              <a:grpSpLocks noChangeAspect="1"/>
            </p:cNvGrpSpPr>
            <p:nvPr/>
          </p:nvGrpSpPr>
          <p:grpSpPr>
            <a:xfrm>
              <a:off x="7132194" y="4043542"/>
              <a:ext cx="585695" cy="585695"/>
              <a:chOff x="7755982" y="2362097"/>
              <a:chExt cx="568889" cy="568889"/>
            </a:xfrm>
          </p:grpSpPr>
          <p:sp>
            <p:nvSpPr>
              <p:cNvPr id="21" name="Oval 20">
                <a:extLst>
                  <a:ext uri="{FF2B5EF4-FFF2-40B4-BE49-F238E27FC236}">
                    <a16:creationId xmlns:a16="http://schemas.microsoft.com/office/drawing/2014/main" id="{69989EDE-0973-4E78-9690-CDD3DCF73060}"/>
                  </a:ext>
                </a:extLst>
              </p:cNvPr>
              <p:cNvSpPr/>
              <p:nvPr/>
            </p:nvSpPr>
            <p:spPr>
              <a:xfrm>
                <a:off x="7755982" y="2362097"/>
                <a:ext cx="568889" cy="568889"/>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3682" rtl="0" eaLnBrk="0" fontAlgn="base" latinLnBrk="0" hangingPunct="0">
                  <a:lnSpc>
                    <a:spcPct val="100000"/>
                  </a:lnSpc>
                  <a:spcBef>
                    <a:spcPct val="0"/>
                  </a:spcBef>
                  <a:spcAft>
                    <a:spcPct val="0"/>
                  </a:spcAft>
                  <a:buClrTx/>
                  <a:buSzTx/>
                  <a:buFontTx/>
                  <a:buNone/>
                  <a:tabLst/>
                  <a:defRPr/>
                </a:pPr>
                <a:endParaRPr kumimoji="0" lang="en-NL" sz="1200" b="0" i="0" u="none" strike="noStrike" kern="1200" cap="none" spc="0" normalizeH="0" baseline="0" noProof="0">
                  <a:ln>
                    <a:noFill/>
                  </a:ln>
                  <a:solidFill>
                    <a:prstClr val="black"/>
                  </a:solidFill>
                  <a:effectLst/>
                  <a:uLnTx/>
                  <a:uFillTx/>
                  <a:latin typeface="Arial"/>
                  <a:ea typeface="+mn-ea"/>
                  <a:cs typeface="+mn-cs"/>
                </a:endParaRPr>
              </a:p>
            </p:txBody>
          </p:sp>
          <p:pic>
            <p:nvPicPr>
              <p:cNvPr id="22" name="Graphic 195">
                <a:extLst>
                  <a:ext uri="{FF2B5EF4-FFF2-40B4-BE49-F238E27FC236}">
                    <a16:creationId xmlns:a16="http://schemas.microsoft.com/office/drawing/2014/main" id="{06DBBF9F-FD00-4C82-A99F-F6E31D10AD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4874" y="2483738"/>
                <a:ext cx="335887" cy="300709"/>
              </a:xfrm>
              <a:prstGeom prst="rect">
                <a:avLst/>
              </a:prstGeom>
            </p:spPr>
          </p:pic>
        </p:grpSp>
        <p:sp>
          <p:nvSpPr>
            <p:cNvPr id="10" name="TextBox 9">
              <a:extLst>
                <a:ext uri="{FF2B5EF4-FFF2-40B4-BE49-F238E27FC236}">
                  <a16:creationId xmlns:a16="http://schemas.microsoft.com/office/drawing/2014/main" id="{3CCD4ED1-1D53-46AE-8C3F-AEA8094BD022}"/>
                </a:ext>
              </a:extLst>
            </p:cNvPr>
            <p:cNvSpPr txBox="1"/>
            <p:nvPr/>
          </p:nvSpPr>
          <p:spPr>
            <a:xfrm>
              <a:off x="7225468" y="4654499"/>
              <a:ext cx="399147" cy="354663"/>
            </a:xfrm>
            <a:prstGeom prst="rect">
              <a:avLst/>
            </a:prstGeom>
            <a:noFill/>
            <a:ln>
              <a:noFill/>
            </a:ln>
          </p:spPr>
          <p:txBody>
            <a:bodyPr wrap="none" rtlCol="0">
              <a:noAutofit/>
            </a:bodyPr>
            <a:lstStyle/>
            <a:p>
              <a:pPr marL="0" marR="0" lvl="0" indent="0" algn="ctr" defTabSz="913682"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effectLst/>
                  <a:uLnTx/>
                  <a:uFillTx/>
                  <a:latin typeface="+mj-lt"/>
                </a:rPr>
                <a:t>Creditor</a:t>
              </a:r>
            </a:p>
          </p:txBody>
        </p:sp>
        <p:grpSp>
          <p:nvGrpSpPr>
            <p:cNvPr id="11" name="Group 10">
              <a:extLst>
                <a:ext uri="{FF2B5EF4-FFF2-40B4-BE49-F238E27FC236}">
                  <a16:creationId xmlns:a16="http://schemas.microsoft.com/office/drawing/2014/main" id="{CB490750-0093-4467-8045-90BAB98291C8}"/>
                </a:ext>
              </a:extLst>
            </p:cNvPr>
            <p:cNvGrpSpPr/>
            <p:nvPr/>
          </p:nvGrpSpPr>
          <p:grpSpPr>
            <a:xfrm>
              <a:off x="5848173" y="4043542"/>
              <a:ext cx="585695" cy="585695"/>
              <a:chOff x="6585848" y="3287284"/>
              <a:chExt cx="407626" cy="407626"/>
            </a:xfrm>
          </p:grpSpPr>
          <p:sp>
            <p:nvSpPr>
              <p:cNvPr id="13" name="Oval 12">
                <a:extLst>
                  <a:ext uri="{FF2B5EF4-FFF2-40B4-BE49-F238E27FC236}">
                    <a16:creationId xmlns:a16="http://schemas.microsoft.com/office/drawing/2014/main" id="{37D8C214-1FA6-4B85-A84D-9D4BAE79F2B5}"/>
                  </a:ext>
                </a:extLst>
              </p:cNvPr>
              <p:cNvSpPr/>
              <p:nvPr/>
            </p:nvSpPr>
            <p:spPr>
              <a:xfrm>
                <a:off x="6585848" y="3287284"/>
                <a:ext cx="407626" cy="407626"/>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3682" rtl="0" eaLnBrk="0" fontAlgn="base" latinLnBrk="0" hangingPunct="0">
                  <a:lnSpc>
                    <a:spcPct val="100000"/>
                  </a:lnSpc>
                  <a:spcBef>
                    <a:spcPct val="0"/>
                  </a:spcBef>
                  <a:spcAft>
                    <a:spcPct val="0"/>
                  </a:spcAft>
                  <a:buClrTx/>
                  <a:buSzTx/>
                  <a:buFontTx/>
                  <a:buNone/>
                  <a:tabLst/>
                  <a:defRPr/>
                </a:pPr>
                <a:endParaRPr kumimoji="0" lang="en-NL"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id="{DE34B2F9-7907-427E-BA1D-FA09C9D1B29F}"/>
                  </a:ext>
                </a:extLst>
              </p:cNvPr>
              <p:cNvGrpSpPr>
                <a:grpSpLocks noChangeAspect="1"/>
              </p:cNvGrpSpPr>
              <p:nvPr/>
            </p:nvGrpSpPr>
            <p:grpSpPr>
              <a:xfrm>
                <a:off x="6674364" y="3384387"/>
                <a:ext cx="233255" cy="211765"/>
                <a:chOff x="4197649" y="2510356"/>
                <a:chExt cx="279028" cy="253323"/>
              </a:xfrm>
            </p:grpSpPr>
            <p:sp>
              <p:nvSpPr>
                <p:cNvPr id="15" name="Freeform: Shape 165">
                  <a:extLst>
                    <a:ext uri="{FF2B5EF4-FFF2-40B4-BE49-F238E27FC236}">
                      <a16:creationId xmlns:a16="http://schemas.microsoft.com/office/drawing/2014/main" id="{F1B98745-3AE2-4D77-95E2-3F2456876FC4}"/>
                    </a:ext>
                  </a:extLst>
                </p:cNvPr>
                <p:cNvSpPr/>
                <p:nvPr/>
              </p:nvSpPr>
              <p:spPr>
                <a:xfrm flipH="1">
                  <a:off x="4197649" y="2510356"/>
                  <a:ext cx="279028" cy="84794"/>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solidFill>
                  <a:schemeClr val="bg1">
                    <a:lumMod val="95000"/>
                  </a:scheme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16" name="Group 15">
                  <a:extLst>
                    <a:ext uri="{FF2B5EF4-FFF2-40B4-BE49-F238E27FC236}">
                      <a16:creationId xmlns:a16="http://schemas.microsoft.com/office/drawing/2014/main" id="{7C0590FF-C527-4132-A708-C445F1B8BC3C}"/>
                    </a:ext>
                  </a:extLst>
                </p:cNvPr>
                <p:cNvGrpSpPr/>
                <p:nvPr/>
              </p:nvGrpSpPr>
              <p:grpSpPr>
                <a:xfrm>
                  <a:off x="4226076" y="2597901"/>
                  <a:ext cx="222175" cy="143225"/>
                  <a:chOff x="4226864" y="2597901"/>
                  <a:chExt cx="222175" cy="143225"/>
                </a:xfrm>
              </p:grpSpPr>
              <p:sp>
                <p:nvSpPr>
                  <p:cNvPr id="18" name="Rectangle 17">
                    <a:extLst>
                      <a:ext uri="{FF2B5EF4-FFF2-40B4-BE49-F238E27FC236}">
                        <a16:creationId xmlns:a16="http://schemas.microsoft.com/office/drawing/2014/main" id="{132A3F85-E7FC-4AB0-A3DB-8221FEF6BD79}"/>
                      </a:ext>
                    </a:extLst>
                  </p:cNvPr>
                  <p:cNvSpPr/>
                  <p:nvPr/>
                </p:nvSpPr>
                <p:spPr>
                  <a:xfrm flipH="1">
                    <a:off x="4226864" y="2597901"/>
                    <a:ext cx="36000" cy="143225"/>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65B7C0D-50F5-4C60-A0B9-F330DB7B129E}"/>
                      </a:ext>
                    </a:extLst>
                  </p:cNvPr>
                  <p:cNvSpPr/>
                  <p:nvPr/>
                </p:nvSpPr>
                <p:spPr>
                  <a:xfrm flipH="1">
                    <a:off x="4413039" y="2597901"/>
                    <a:ext cx="36000" cy="143225"/>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B699419C-B6E5-4161-B84A-D166706DC5BA}"/>
                      </a:ext>
                    </a:extLst>
                  </p:cNvPr>
                  <p:cNvSpPr/>
                  <p:nvPr/>
                </p:nvSpPr>
                <p:spPr>
                  <a:xfrm flipH="1">
                    <a:off x="4319951" y="2597901"/>
                    <a:ext cx="36000" cy="143225"/>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grpSp>
            <p:sp>
              <p:nvSpPr>
                <p:cNvPr id="17" name="Freeform: Shape 172">
                  <a:extLst>
                    <a:ext uri="{FF2B5EF4-FFF2-40B4-BE49-F238E27FC236}">
                      <a16:creationId xmlns:a16="http://schemas.microsoft.com/office/drawing/2014/main" id="{AD1BD4D8-5302-4568-916A-BCEC1CF4C771}"/>
                    </a:ext>
                  </a:extLst>
                </p:cNvPr>
                <p:cNvSpPr/>
                <p:nvPr/>
              </p:nvSpPr>
              <p:spPr>
                <a:xfrm flipH="1">
                  <a:off x="4197649" y="2738241"/>
                  <a:ext cx="279028" cy="25438"/>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solidFill>
                  <a:schemeClr val="bg1">
                    <a:lumMod val="95000"/>
                  </a:scheme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grpSp>
        </p:grpSp>
        <p:cxnSp>
          <p:nvCxnSpPr>
            <p:cNvPr id="12" name="Straight Arrow Connector 11">
              <a:extLst>
                <a:ext uri="{FF2B5EF4-FFF2-40B4-BE49-F238E27FC236}">
                  <a16:creationId xmlns:a16="http://schemas.microsoft.com/office/drawing/2014/main" id="{B487F79F-4E75-498D-81F8-F0EB4C91639C}"/>
                </a:ext>
              </a:extLst>
            </p:cNvPr>
            <p:cNvCxnSpPr>
              <a:cxnSpLocks/>
              <a:stCxn id="13" idx="6"/>
              <a:endCxn id="21" idx="2"/>
            </p:cNvCxnSpPr>
            <p:nvPr/>
          </p:nvCxnSpPr>
          <p:spPr bwMode="auto">
            <a:xfrm>
              <a:off x="6433869" y="4336390"/>
              <a:ext cx="698326" cy="0"/>
            </a:xfrm>
            <a:prstGeom prst="straightConnector1">
              <a:avLst/>
            </a:prstGeom>
            <a:solidFill>
              <a:schemeClr val="accent1"/>
            </a:solidFill>
            <a:ln w="12700" cap="flat" cmpd="sng" algn="ctr">
              <a:solidFill>
                <a:schemeClr val="accent2"/>
              </a:solidFill>
              <a:prstDash val="solid"/>
              <a:round/>
              <a:headEnd type="none" w="med" len="med"/>
              <a:tailEnd type="triangle"/>
            </a:ln>
            <a:effectLst/>
          </p:spPr>
        </p:cxnSp>
      </p:grpSp>
      <p:grpSp>
        <p:nvGrpSpPr>
          <p:cNvPr id="23" name="Group 22">
            <a:extLst>
              <a:ext uri="{FF2B5EF4-FFF2-40B4-BE49-F238E27FC236}">
                <a16:creationId xmlns:a16="http://schemas.microsoft.com/office/drawing/2014/main" id="{999F17E3-847C-47F4-9B99-38A8012FAB46}"/>
              </a:ext>
            </a:extLst>
          </p:cNvPr>
          <p:cNvGrpSpPr/>
          <p:nvPr/>
        </p:nvGrpSpPr>
        <p:grpSpPr>
          <a:xfrm>
            <a:off x="290054" y="2067759"/>
            <a:ext cx="3827789" cy="1814058"/>
            <a:chOff x="1656853" y="4026928"/>
            <a:chExt cx="2074013" cy="982912"/>
          </a:xfrm>
        </p:grpSpPr>
        <p:sp>
          <p:nvSpPr>
            <p:cNvPr id="24" name="TextBox 23">
              <a:extLst>
                <a:ext uri="{FF2B5EF4-FFF2-40B4-BE49-F238E27FC236}">
                  <a16:creationId xmlns:a16="http://schemas.microsoft.com/office/drawing/2014/main" id="{20432D2E-ECBF-41D7-B3DA-3A65C77ED7AA}"/>
                </a:ext>
              </a:extLst>
            </p:cNvPr>
            <p:cNvSpPr txBox="1"/>
            <p:nvPr/>
          </p:nvSpPr>
          <p:spPr>
            <a:xfrm>
              <a:off x="2741943" y="4637884"/>
              <a:ext cx="988923" cy="371956"/>
            </a:xfrm>
            <a:prstGeom prst="rect">
              <a:avLst/>
            </a:prstGeom>
            <a:noFill/>
            <a:ln>
              <a:noFill/>
            </a:ln>
          </p:spPr>
          <p:txBody>
            <a:bodyPr wrap="none" rtlCol="0">
              <a:no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marL="0" marR="0" lvl="0" indent="0" algn="ctr" defTabSz="913682"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tx1"/>
                  </a:solidFill>
                  <a:effectLst/>
                  <a:uLnTx/>
                  <a:uFillTx/>
                  <a:latin typeface="+mj-lt"/>
                </a:rPr>
                <a:t>Debtor</a:t>
              </a:r>
            </a:p>
            <a:p>
              <a:pPr marL="0" marR="0" lvl="0" indent="0" algn="ctr" defTabSz="913682"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tx1"/>
                  </a:solidFill>
                  <a:effectLst/>
                  <a:uLnTx/>
                  <a:uFillTx/>
                  <a:latin typeface="+mj-lt"/>
                </a:rPr>
                <a:t>Agent</a:t>
              </a:r>
            </a:p>
          </p:txBody>
        </p:sp>
        <p:sp>
          <p:nvSpPr>
            <p:cNvPr id="25" name="TextBox 24">
              <a:extLst>
                <a:ext uri="{FF2B5EF4-FFF2-40B4-BE49-F238E27FC236}">
                  <a16:creationId xmlns:a16="http://schemas.microsoft.com/office/drawing/2014/main" id="{3244A97F-EDD4-47A0-A93E-1A289D1E370A}"/>
                </a:ext>
              </a:extLst>
            </p:cNvPr>
            <p:cNvSpPr txBox="1"/>
            <p:nvPr/>
          </p:nvSpPr>
          <p:spPr>
            <a:xfrm>
              <a:off x="1758494" y="4629237"/>
              <a:ext cx="399147" cy="371956"/>
            </a:xfrm>
            <a:prstGeom prst="rect">
              <a:avLst/>
            </a:prstGeom>
            <a:noFill/>
            <a:ln>
              <a:noFill/>
            </a:ln>
          </p:spPr>
          <p:txBody>
            <a:bodyPr wrap="none" rtlCol="0">
              <a:noAutofit/>
            </a:bodyPr>
            <a:lstStyle/>
            <a:p>
              <a:pPr marL="0" marR="0" lvl="0" indent="0" algn="ctr" defTabSz="913682"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effectLst/>
                  <a:uLnTx/>
                  <a:uFillTx/>
                  <a:latin typeface="+mj-lt"/>
                </a:rPr>
                <a:t>Debtor</a:t>
              </a:r>
            </a:p>
          </p:txBody>
        </p:sp>
        <p:grpSp>
          <p:nvGrpSpPr>
            <p:cNvPr id="26" name="Group 25">
              <a:extLst>
                <a:ext uri="{FF2B5EF4-FFF2-40B4-BE49-F238E27FC236}">
                  <a16:creationId xmlns:a16="http://schemas.microsoft.com/office/drawing/2014/main" id="{5D61C597-6DEC-482D-996C-B5377FCD53AB}"/>
                </a:ext>
              </a:extLst>
            </p:cNvPr>
            <p:cNvGrpSpPr/>
            <p:nvPr/>
          </p:nvGrpSpPr>
          <p:grpSpPr>
            <a:xfrm>
              <a:off x="2934446" y="4026928"/>
              <a:ext cx="585695" cy="585695"/>
              <a:chOff x="3788604" y="3287284"/>
              <a:chExt cx="407626" cy="407626"/>
            </a:xfrm>
          </p:grpSpPr>
          <p:sp>
            <p:nvSpPr>
              <p:cNvPr id="31" name="Oval 30">
                <a:extLst>
                  <a:ext uri="{FF2B5EF4-FFF2-40B4-BE49-F238E27FC236}">
                    <a16:creationId xmlns:a16="http://schemas.microsoft.com/office/drawing/2014/main" id="{48C18F0D-58FD-452C-9912-5E4A16CFCD7F}"/>
                  </a:ext>
                </a:extLst>
              </p:cNvPr>
              <p:cNvSpPr/>
              <p:nvPr/>
            </p:nvSpPr>
            <p:spPr>
              <a:xfrm>
                <a:off x="3788604" y="3287284"/>
                <a:ext cx="407626" cy="407626"/>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3682" rtl="0" eaLnBrk="0" fontAlgn="base" latinLnBrk="0" hangingPunct="0">
                  <a:lnSpc>
                    <a:spcPct val="100000"/>
                  </a:lnSpc>
                  <a:spcBef>
                    <a:spcPct val="0"/>
                  </a:spcBef>
                  <a:spcAft>
                    <a:spcPct val="0"/>
                  </a:spcAft>
                  <a:buClrTx/>
                  <a:buSzTx/>
                  <a:buFontTx/>
                  <a:buNone/>
                  <a:tabLst/>
                  <a:defRPr/>
                </a:pPr>
                <a:endParaRPr kumimoji="0" lang="en-NL" sz="12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DAE8E1FD-B620-4D02-AA27-195E925EABEB}"/>
                  </a:ext>
                </a:extLst>
              </p:cNvPr>
              <p:cNvGrpSpPr>
                <a:grpSpLocks noChangeAspect="1"/>
              </p:cNvGrpSpPr>
              <p:nvPr/>
            </p:nvGrpSpPr>
            <p:grpSpPr>
              <a:xfrm>
                <a:off x="3877120" y="3384387"/>
                <a:ext cx="233255" cy="211765"/>
                <a:chOff x="4197649" y="2510356"/>
                <a:chExt cx="279028" cy="253323"/>
              </a:xfrm>
            </p:grpSpPr>
            <p:sp>
              <p:nvSpPr>
                <p:cNvPr id="33" name="Freeform: Shape 165">
                  <a:extLst>
                    <a:ext uri="{FF2B5EF4-FFF2-40B4-BE49-F238E27FC236}">
                      <a16:creationId xmlns:a16="http://schemas.microsoft.com/office/drawing/2014/main" id="{849BEAAE-8BF6-4B1C-818D-DD67F51B7D78}"/>
                    </a:ext>
                  </a:extLst>
                </p:cNvPr>
                <p:cNvSpPr/>
                <p:nvPr/>
              </p:nvSpPr>
              <p:spPr>
                <a:xfrm flipH="1">
                  <a:off x="4197649" y="2510356"/>
                  <a:ext cx="279028" cy="84794"/>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solidFill>
                  <a:schemeClr val="bg1">
                    <a:lumMod val="95000"/>
                  </a:scheme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4" name="Group 33">
                  <a:extLst>
                    <a:ext uri="{FF2B5EF4-FFF2-40B4-BE49-F238E27FC236}">
                      <a16:creationId xmlns:a16="http://schemas.microsoft.com/office/drawing/2014/main" id="{F610E2D8-550F-4D73-BD1A-5037B285814B}"/>
                    </a:ext>
                  </a:extLst>
                </p:cNvPr>
                <p:cNvGrpSpPr/>
                <p:nvPr/>
              </p:nvGrpSpPr>
              <p:grpSpPr>
                <a:xfrm>
                  <a:off x="4226076" y="2597901"/>
                  <a:ext cx="222175" cy="143225"/>
                  <a:chOff x="4226864" y="2597901"/>
                  <a:chExt cx="222175" cy="143225"/>
                </a:xfrm>
              </p:grpSpPr>
              <p:sp>
                <p:nvSpPr>
                  <p:cNvPr id="36" name="Rectangle 35">
                    <a:extLst>
                      <a:ext uri="{FF2B5EF4-FFF2-40B4-BE49-F238E27FC236}">
                        <a16:creationId xmlns:a16="http://schemas.microsoft.com/office/drawing/2014/main" id="{24456FF5-DDBA-4A60-B4DA-7AFBAC838FD8}"/>
                      </a:ext>
                    </a:extLst>
                  </p:cNvPr>
                  <p:cNvSpPr/>
                  <p:nvPr/>
                </p:nvSpPr>
                <p:spPr>
                  <a:xfrm flipH="1">
                    <a:off x="4226864" y="2597901"/>
                    <a:ext cx="36000" cy="143225"/>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B9B4CC38-BD79-415A-AEC7-32F7BD449220}"/>
                      </a:ext>
                    </a:extLst>
                  </p:cNvPr>
                  <p:cNvSpPr/>
                  <p:nvPr/>
                </p:nvSpPr>
                <p:spPr>
                  <a:xfrm flipH="1">
                    <a:off x="4413039" y="2597901"/>
                    <a:ext cx="36000" cy="143225"/>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92BE7111-8034-4056-BC78-365EF7037DC3}"/>
                      </a:ext>
                    </a:extLst>
                  </p:cNvPr>
                  <p:cNvSpPr/>
                  <p:nvPr/>
                </p:nvSpPr>
                <p:spPr>
                  <a:xfrm flipH="1">
                    <a:off x="4319951" y="2597901"/>
                    <a:ext cx="36000" cy="143225"/>
                  </a:xfrm>
                  <a:prstGeom prst="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p:txBody>
              </p:sp>
            </p:grpSp>
            <p:sp>
              <p:nvSpPr>
                <p:cNvPr id="35" name="Freeform: Shape 172">
                  <a:extLst>
                    <a:ext uri="{FF2B5EF4-FFF2-40B4-BE49-F238E27FC236}">
                      <a16:creationId xmlns:a16="http://schemas.microsoft.com/office/drawing/2014/main" id="{044F7B88-A9F6-4F6A-91D7-AA24EAFAECA0}"/>
                    </a:ext>
                  </a:extLst>
                </p:cNvPr>
                <p:cNvSpPr/>
                <p:nvPr/>
              </p:nvSpPr>
              <p:spPr>
                <a:xfrm flipH="1">
                  <a:off x="4197649" y="2738241"/>
                  <a:ext cx="279028" cy="25438"/>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solidFill>
                  <a:schemeClr val="bg1">
                    <a:lumMod val="95000"/>
                  </a:scheme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3682"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charset="0"/>
                    <a:ea typeface="+mn-ea"/>
                    <a:cs typeface="+mn-cs"/>
                  </a:endParaRPr>
                </a:p>
              </p:txBody>
            </p:sp>
          </p:grpSp>
        </p:grpSp>
        <p:cxnSp>
          <p:nvCxnSpPr>
            <p:cNvPr id="27" name="Straight Arrow Connector 26">
              <a:extLst>
                <a:ext uri="{FF2B5EF4-FFF2-40B4-BE49-F238E27FC236}">
                  <a16:creationId xmlns:a16="http://schemas.microsoft.com/office/drawing/2014/main" id="{5CEC8898-8FEF-4553-8208-CBA52C1A4823}"/>
                </a:ext>
              </a:extLst>
            </p:cNvPr>
            <p:cNvCxnSpPr>
              <a:cxnSpLocks/>
              <a:stCxn id="29" idx="6"/>
              <a:endCxn id="31" idx="2"/>
            </p:cNvCxnSpPr>
            <p:nvPr/>
          </p:nvCxnSpPr>
          <p:spPr bwMode="auto">
            <a:xfrm>
              <a:off x="2242548" y="4319776"/>
              <a:ext cx="691898" cy="0"/>
            </a:xfrm>
            <a:prstGeom prst="straightConnector1">
              <a:avLst/>
            </a:prstGeom>
            <a:solidFill>
              <a:schemeClr val="accent1"/>
            </a:solidFill>
            <a:ln w="12700" cap="flat" cmpd="sng" algn="ctr">
              <a:solidFill>
                <a:schemeClr val="accent2"/>
              </a:solidFill>
              <a:prstDash val="dash"/>
              <a:round/>
              <a:headEnd type="none" w="med" len="med"/>
              <a:tailEnd type="triangle"/>
            </a:ln>
            <a:effectLst/>
          </p:spPr>
        </p:cxnSp>
        <p:grpSp>
          <p:nvGrpSpPr>
            <p:cNvPr id="28" name="Group 27">
              <a:extLst>
                <a:ext uri="{FF2B5EF4-FFF2-40B4-BE49-F238E27FC236}">
                  <a16:creationId xmlns:a16="http://schemas.microsoft.com/office/drawing/2014/main" id="{49F3980E-6697-4F3C-84A3-0CC80AC3392B}"/>
                </a:ext>
              </a:extLst>
            </p:cNvPr>
            <p:cNvGrpSpPr>
              <a:grpSpLocks noChangeAspect="1"/>
            </p:cNvGrpSpPr>
            <p:nvPr/>
          </p:nvGrpSpPr>
          <p:grpSpPr>
            <a:xfrm>
              <a:off x="1656853" y="4026928"/>
              <a:ext cx="585695" cy="585695"/>
              <a:chOff x="146641" y="3086285"/>
              <a:chExt cx="554618" cy="504197"/>
            </a:xfrm>
          </p:grpSpPr>
          <p:sp>
            <p:nvSpPr>
              <p:cNvPr id="29" name="Oval 28">
                <a:extLst>
                  <a:ext uri="{FF2B5EF4-FFF2-40B4-BE49-F238E27FC236}">
                    <a16:creationId xmlns:a16="http://schemas.microsoft.com/office/drawing/2014/main" id="{8A0F3DD4-4144-477F-ABCE-658195C0289F}"/>
                  </a:ext>
                </a:extLst>
              </p:cNvPr>
              <p:cNvSpPr/>
              <p:nvPr/>
            </p:nvSpPr>
            <p:spPr>
              <a:xfrm>
                <a:off x="146641" y="3086285"/>
                <a:ext cx="554618" cy="504197"/>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3682" rtl="0" eaLnBrk="0" fontAlgn="base" latinLnBrk="0" hangingPunct="0">
                  <a:lnSpc>
                    <a:spcPct val="100000"/>
                  </a:lnSpc>
                  <a:spcBef>
                    <a:spcPct val="0"/>
                  </a:spcBef>
                  <a:spcAft>
                    <a:spcPct val="0"/>
                  </a:spcAft>
                  <a:buClrTx/>
                  <a:buSzTx/>
                  <a:buFontTx/>
                  <a:buNone/>
                  <a:tabLst/>
                  <a:defRPr/>
                </a:pPr>
                <a:endParaRPr kumimoji="0" lang="en-NL"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30" name="Graphic 107">
                <a:extLst>
                  <a:ext uri="{FF2B5EF4-FFF2-40B4-BE49-F238E27FC236}">
                    <a16:creationId xmlns:a16="http://schemas.microsoft.com/office/drawing/2014/main" id="{FFF64D24-9883-49D2-AE52-E5F21A5672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3961" y="3191619"/>
                <a:ext cx="335825" cy="271131"/>
              </a:xfrm>
              <a:prstGeom prst="rect">
                <a:avLst/>
              </a:prstGeom>
              <a:ln w="12700">
                <a:noFill/>
              </a:ln>
            </p:spPr>
          </p:pic>
        </p:grpSp>
      </p:grpSp>
      <p:cxnSp>
        <p:nvCxnSpPr>
          <p:cNvPr id="40" name="Connector: Curved 39">
            <a:extLst>
              <a:ext uri="{FF2B5EF4-FFF2-40B4-BE49-F238E27FC236}">
                <a16:creationId xmlns:a16="http://schemas.microsoft.com/office/drawing/2014/main" id="{4A5A9D10-66BD-4F56-B6F9-2336AA75F903}"/>
              </a:ext>
            </a:extLst>
          </p:cNvPr>
          <p:cNvCxnSpPr>
            <a:cxnSpLocks/>
          </p:cNvCxnSpPr>
          <p:nvPr/>
        </p:nvCxnSpPr>
        <p:spPr bwMode="auto">
          <a:xfrm rot="5400000">
            <a:off x="5449023" y="-317357"/>
            <a:ext cx="12700" cy="4397637"/>
          </a:xfrm>
          <a:prstGeom prst="curvedConnector3">
            <a:avLst>
              <a:gd name="adj1" fmla="val -6587661"/>
            </a:avLst>
          </a:prstGeom>
          <a:solidFill>
            <a:schemeClr val="accent1"/>
          </a:solidFill>
          <a:ln w="19050" cap="flat" cmpd="sng" algn="ctr">
            <a:solidFill>
              <a:srgbClr val="269D9A"/>
            </a:solidFill>
            <a:prstDash val="solid"/>
            <a:round/>
            <a:headEnd type="none" w="med" len="med"/>
            <a:tailEnd type="triangle"/>
          </a:ln>
          <a:effectLst/>
        </p:spPr>
      </p:cxnSp>
      <p:sp>
        <p:nvSpPr>
          <p:cNvPr id="41" name="Content Placeholder 4">
            <a:extLst>
              <a:ext uri="{FF2B5EF4-FFF2-40B4-BE49-F238E27FC236}">
                <a16:creationId xmlns:a16="http://schemas.microsoft.com/office/drawing/2014/main" id="{8DA71AF5-A0B1-4033-BDE1-7697F3CA00D8}"/>
              </a:ext>
            </a:extLst>
          </p:cNvPr>
          <p:cNvSpPr txBox="1">
            <a:spLocks/>
          </p:cNvSpPr>
          <p:nvPr/>
        </p:nvSpPr>
        <p:spPr>
          <a:xfrm>
            <a:off x="3735005" y="2390515"/>
            <a:ext cx="898439" cy="455550"/>
          </a:xfrm>
          <a:prstGeom prst="rect">
            <a:avLst/>
          </a:prstGeom>
        </p:spPr>
        <p:txBody>
          <a:bodyPr/>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100" b="0" i="0" u="none" strike="noStrike" kern="0" cap="none" spc="0" normalizeH="0" baseline="0" noProof="0" dirty="0">
                <a:ln>
                  <a:noFill/>
                </a:ln>
                <a:solidFill>
                  <a:schemeClr val="tx1"/>
                </a:solidFill>
                <a:effectLst/>
                <a:uLnTx/>
                <a:uFillTx/>
                <a:latin typeface="Arial Nova (Body)"/>
              </a:rPr>
              <a:t>Payment instruction</a:t>
            </a:r>
            <a:endParaRPr kumimoji="0" lang="en-GB" sz="1100" b="0" i="0" u="none" strike="noStrike" kern="0" cap="none" spc="0" normalizeH="0" baseline="0" noProof="0" dirty="0">
              <a:ln>
                <a:noFill/>
              </a:ln>
              <a:solidFill>
                <a:schemeClr val="tx1"/>
              </a:solidFill>
              <a:effectLst/>
              <a:uLnTx/>
              <a:uFillTx/>
              <a:latin typeface="Arial Nova (Body)"/>
            </a:endParaRPr>
          </a:p>
        </p:txBody>
      </p:sp>
      <p:cxnSp>
        <p:nvCxnSpPr>
          <p:cNvPr id="42" name="Straight Arrow Connector 41">
            <a:extLst>
              <a:ext uri="{FF2B5EF4-FFF2-40B4-BE49-F238E27FC236}">
                <a16:creationId xmlns:a16="http://schemas.microsoft.com/office/drawing/2014/main" id="{EEAAF934-7227-4F2C-B385-6AEC8035E336}"/>
              </a:ext>
            </a:extLst>
          </p:cNvPr>
          <p:cNvCxnSpPr>
            <a:cxnSpLocks/>
          </p:cNvCxnSpPr>
          <p:nvPr/>
        </p:nvCxnSpPr>
        <p:spPr bwMode="auto">
          <a:xfrm>
            <a:off x="3744905" y="2608237"/>
            <a:ext cx="995519" cy="0"/>
          </a:xfrm>
          <a:prstGeom prst="straightConnector1">
            <a:avLst/>
          </a:prstGeom>
          <a:solidFill>
            <a:schemeClr val="accent1"/>
          </a:solidFill>
          <a:ln w="12700" cap="flat" cmpd="sng" algn="ctr">
            <a:solidFill>
              <a:schemeClr val="accent2"/>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B7587CC0-6991-49C2-A0B2-A3DB33C88B64}"/>
              </a:ext>
            </a:extLst>
          </p:cNvPr>
          <p:cNvCxnSpPr>
            <a:cxnSpLocks/>
          </p:cNvCxnSpPr>
          <p:nvPr/>
        </p:nvCxnSpPr>
        <p:spPr bwMode="auto">
          <a:xfrm>
            <a:off x="6234490" y="2608237"/>
            <a:ext cx="808747" cy="0"/>
          </a:xfrm>
          <a:prstGeom prst="straightConnector1">
            <a:avLst/>
          </a:prstGeom>
          <a:solidFill>
            <a:schemeClr val="accent1"/>
          </a:solidFill>
          <a:ln w="12700" cap="flat" cmpd="sng" algn="ctr">
            <a:solidFill>
              <a:schemeClr val="accent2"/>
            </a:solidFill>
            <a:prstDash val="solid"/>
            <a:round/>
            <a:headEnd type="none" w="med" len="med"/>
            <a:tailEnd type="triangle"/>
          </a:ln>
          <a:effectLst/>
        </p:spPr>
      </p:cxnSp>
      <p:sp>
        <p:nvSpPr>
          <p:cNvPr id="46" name="TextBox 45">
            <a:extLst>
              <a:ext uri="{FF2B5EF4-FFF2-40B4-BE49-F238E27FC236}">
                <a16:creationId xmlns:a16="http://schemas.microsoft.com/office/drawing/2014/main" id="{907F9485-D5BC-4CCA-B8E7-85A4C94B9FD7}"/>
              </a:ext>
            </a:extLst>
          </p:cNvPr>
          <p:cNvSpPr txBox="1"/>
          <p:nvPr/>
        </p:nvSpPr>
        <p:spPr>
          <a:xfrm>
            <a:off x="4682571" y="1084667"/>
            <a:ext cx="1411177" cy="309125"/>
          </a:xfrm>
          <a:prstGeom prst="rect">
            <a:avLst/>
          </a:prstGeom>
          <a:noFill/>
        </p:spPr>
        <p:txBody>
          <a:bodyPr wrap="square" rIns="36000" rtlCol="0">
            <a:spAutoFit/>
          </a:bodyPr>
          <a:lstStyle/>
          <a:p>
            <a:pPr marL="0" marR="0" lvl="3"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tx2">
                    <a:lumMod val="75000"/>
                  </a:schemeClr>
                </a:solidFill>
                <a:effectLst/>
                <a:uLnTx/>
                <a:uFillTx/>
                <a:latin typeface="+mj-lt"/>
              </a:rPr>
              <a:t>REJECTION</a:t>
            </a:r>
          </a:p>
        </p:txBody>
      </p:sp>
      <p:pic>
        <p:nvPicPr>
          <p:cNvPr id="47" name="Picture 46">
            <a:extLst>
              <a:ext uri="{FF2B5EF4-FFF2-40B4-BE49-F238E27FC236}">
                <a16:creationId xmlns:a16="http://schemas.microsoft.com/office/drawing/2014/main" id="{ED29FE65-910E-44ED-A716-558B99FC94F1}"/>
              </a:ext>
            </a:extLst>
          </p:cNvPr>
          <p:cNvPicPr>
            <a:picLocks noChangeAspect="1"/>
          </p:cNvPicPr>
          <p:nvPr/>
        </p:nvPicPr>
        <p:blipFill>
          <a:blip r:embed="rId10"/>
          <a:stretch>
            <a:fillRect/>
          </a:stretch>
        </p:blipFill>
        <p:spPr>
          <a:xfrm>
            <a:off x="231624" y="5339889"/>
            <a:ext cx="1264680" cy="523118"/>
          </a:xfrm>
          <a:prstGeom prst="rect">
            <a:avLst/>
          </a:prstGeom>
        </p:spPr>
      </p:pic>
      <p:pic>
        <p:nvPicPr>
          <p:cNvPr id="51" name="Picture 50" descr="A picture containing text, clipart&#10;&#10;Description automatically generated">
            <a:extLst>
              <a:ext uri="{FF2B5EF4-FFF2-40B4-BE49-F238E27FC236}">
                <a16:creationId xmlns:a16="http://schemas.microsoft.com/office/drawing/2014/main" id="{13AB137D-E03C-4FBF-9A70-365E33D6416E}"/>
              </a:ext>
            </a:extLst>
          </p:cNvPr>
          <p:cNvPicPr>
            <a:picLocks noChangeAspect="1"/>
          </p:cNvPicPr>
          <p:nvPr/>
        </p:nvPicPr>
        <p:blipFill rotWithShape="1">
          <a:blip r:embed="rId11">
            <a:alphaModFix/>
            <a:extLst>
              <a:ext uri="{BEBA8EAE-BF5A-486C-A8C5-ECC9F3942E4B}">
                <a14:imgProps xmlns:a14="http://schemas.microsoft.com/office/drawing/2010/main">
                  <a14:imgLayer r:embed="rId12">
                    <a14:imgEffect>
                      <a14:backgroundRemoval t="9319" b="93907" l="2027" r="32973">
                        <a14:foregroundMark x1="32973" y1="43728" x2="32973" y2="43728"/>
                        <a14:foregroundMark x1="2162" y1="50179" x2="2162" y2="50179"/>
                        <a14:foregroundMark x1="14595" y1="93907" x2="14595" y2="93907"/>
                      </a14:backgroundRemoval>
                    </a14:imgEffect>
                  </a14:imgLayer>
                </a14:imgProps>
              </a:ext>
              <a:ext uri="{28A0092B-C50C-407E-A947-70E740481C1C}">
                <a14:useLocalDpi xmlns:a14="http://schemas.microsoft.com/office/drawing/2010/main" val="0"/>
              </a:ext>
            </a:extLst>
          </a:blip>
          <a:srcRect r="64249"/>
          <a:stretch/>
        </p:blipFill>
        <p:spPr>
          <a:xfrm>
            <a:off x="4880600" y="1630453"/>
            <a:ext cx="1191344" cy="1256372"/>
          </a:xfrm>
          <a:prstGeom prst="rect">
            <a:avLst/>
          </a:prstGeom>
        </p:spPr>
      </p:pic>
      <p:pic>
        <p:nvPicPr>
          <p:cNvPr id="53" name="Picture 52" descr="A picture containing text, clipart&#10;&#10;Description automatically generated">
            <a:extLst>
              <a:ext uri="{FF2B5EF4-FFF2-40B4-BE49-F238E27FC236}">
                <a16:creationId xmlns:a16="http://schemas.microsoft.com/office/drawing/2014/main" id="{E84AC0F2-BFE8-4E26-A48B-2A5C70CA9BF0}"/>
              </a:ext>
            </a:extLst>
          </p:cNvPr>
          <p:cNvPicPr>
            <a:picLocks noChangeAspect="1"/>
          </p:cNvPicPr>
          <p:nvPr/>
        </p:nvPicPr>
        <p:blipFill rotWithShape="1">
          <a:blip r:embed="rId13" cstate="print">
            <a:extLst>
              <a:ext uri="{BEBA8EAE-BF5A-486C-A8C5-ECC9F3942E4B}">
                <a14:imgProps xmlns:a14="http://schemas.microsoft.com/office/drawing/2010/main">
                  <a14:imgLayer r:embed="rId12">
                    <a14:imgEffect>
                      <a14:backgroundRemoval t="9319" b="89606" l="40946" r="93784">
                        <a14:foregroundMark x1="46622" y1="27599" x2="46622" y2="27599"/>
                        <a14:foregroundMark x1="48243" y1="51254" x2="48243" y2="51254"/>
                        <a14:foregroundMark x1="42568" y1="40502" x2="42568" y2="40502"/>
                        <a14:foregroundMark x1="40946" y1="68459" x2="40946" y2="68459"/>
                        <a14:foregroundMark x1="76892" y1="53405" x2="76892" y2="53405"/>
                        <a14:foregroundMark x1="78108" y1="29749" x2="78108" y2="29749"/>
                        <a14:foregroundMark x1="82568" y1="50179" x2="82568" y2="50179"/>
                        <a14:foregroundMark x1="91892" y1="43728" x2="91892" y2="43728"/>
                      </a14:backgroundRemoval>
                    </a14:imgEffect>
                  </a14:imgLayer>
                </a14:imgProps>
              </a:ext>
              <a:ext uri="{28A0092B-C50C-407E-A947-70E740481C1C}">
                <a14:useLocalDpi xmlns:a14="http://schemas.microsoft.com/office/drawing/2010/main" val="0"/>
              </a:ext>
            </a:extLst>
          </a:blip>
          <a:srcRect l="37985" r="1"/>
          <a:stretch/>
        </p:blipFill>
        <p:spPr>
          <a:xfrm>
            <a:off x="4760726" y="2758766"/>
            <a:ext cx="1401625" cy="849520"/>
          </a:xfrm>
          <a:prstGeom prst="rect">
            <a:avLst/>
          </a:prstGeom>
        </p:spPr>
      </p:pic>
    </p:spTree>
    <p:extLst>
      <p:ext uri="{BB962C8B-B14F-4D97-AF65-F5344CB8AC3E}">
        <p14:creationId xmlns:p14="http://schemas.microsoft.com/office/powerpoint/2010/main" val="37339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6C668046-D5F4-46C5-AF89-986931959820}"/>
              </a:ext>
            </a:extLst>
          </p:cNvPr>
          <p:cNvGraphicFramePr>
            <a:graphicFrameLocks noChangeAspect="1"/>
          </p:cNvGraphicFramePr>
          <p:nvPr>
            <p:custDataLst>
              <p:tags r:id="rId2"/>
            </p:custDataLst>
            <p:extLst>
              <p:ext uri="{D42A27DB-BD31-4B8C-83A1-F6EECF244321}">
                <p14:modId xmlns:p14="http://schemas.microsoft.com/office/powerpoint/2010/main" val="3372043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3" name="think-cell Slide" r:id="rId4" imgW="395" imgH="394" progId="TCLayout.ActiveDocument.1">
                  <p:embed/>
                </p:oleObj>
              </mc:Choice>
              <mc:Fallback>
                <p:oleObj name="think-cell Slide" r:id="rId4" imgW="395" imgH="394" progId="TCLayout.ActiveDocument.1">
                  <p:embed/>
                  <p:pic>
                    <p:nvPicPr>
                      <p:cNvPr id="32" name="Object 31" hidden="1">
                        <a:extLst>
                          <a:ext uri="{FF2B5EF4-FFF2-40B4-BE49-F238E27FC236}">
                            <a16:creationId xmlns:a16="http://schemas.microsoft.com/office/drawing/2014/main" id="{6C668046-D5F4-46C5-AF89-9869319598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36B62BE-B34A-48D9-BFE0-773EEA3544EE}"/>
              </a:ext>
            </a:extLst>
          </p:cNvPr>
          <p:cNvSpPr>
            <a:spLocks noGrp="1"/>
          </p:cNvSpPr>
          <p:nvPr>
            <p:ph type="title" idx="4294967295"/>
          </p:nvPr>
        </p:nvSpPr>
        <p:spPr>
          <a:xfrm>
            <a:off x="432123" y="328478"/>
            <a:ext cx="8605838" cy="463550"/>
          </a:xfrm>
        </p:spPr>
        <p:txBody>
          <a:bodyPr vert="horz"/>
          <a:lstStyle/>
          <a:p>
            <a:r>
              <a:rPr lang="en-US" sz="1800" dirty="0"/>
              <a:t>Typical reasons of payment frictions </a:t>
            </a:r>
          </a:p>
        </p:txBody>
      </p:sp>
      <p:pic>
        <p:nvPicPr>
          <p:cNvPr id="7" name="Graphic 6" descr="Contract outline">
            <a:extLst>
              <a:ext uri="{FF2B5EF4-FFF2-40B4-BE49-F238E27FC236}">
                <a16:creationId xmlns:a16="http://schemas.microsoft.com/office/drawing/2014/main" id="{C92C534A-3C3E-4690-843F-9A90E87941F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96826" y="1295518"/>
            <a:ext cx="1333585" cy="1333585"/>
          </a:xfrm>
          <a:prstGeom prst="rect">
            <a:avLst/>
          </a:prstGeom>
        </p:spPr>
      </p:pic>
      <p:grpSp>
        <p:nvGrpSpPr>
          <p:cNvPr id="27" name="Graphic 10" descr="Earth globe: Americas with solid fill">
            <a:extLst>
              <a:ext uri="{FF2B5EF4-FFF2-40B4-BE49-F238E27FC236}">
                <a16:creationId xmlns:a16="http://schemas.microsoft.com/office/drawing/2014/main" id="{86A5F764-3DCE-41DC-BDAC-66C1165B35F4}"/>
              </a:ext>
            </a:extLst>
          </p:cNvPr>
          <p:cNvGrpSpPr/>
          <p:nvPr/>
        </p:nvGrpSpPr>
        <p:grpSpPr>
          <a:xfrm>
            <a:off x="7560915" y="1426414"/>
            <a:ext cx="1069741" cy="1052061"/>
            <a:chOff x="9493606" y="4408500"/>
            <a:chExt cx="723900" cy="723900"/>
          </a:xfrm>
          <a:solidFill>
            <a:srgbClr val="269D9A"/>
          </a:solidFill>
        </p:grpSpPr>
        <p:sp>
          <p:nvSpPr>
            <p:cNvPr id="28" name="Freeform: Shape 27">
              <a:extLst>
                <a:ext uri="{FF2B5EF4-FFF2-40B4-BE49-F238E27FC236}">
                  <a16:creationId xmlns:a16="http://schemas.microsoft.com/office/drawing/2014/main" id="{8C495DEC-0B5D-4204-93A6-01A568FE9A3E}"/>
                </a:ext>
              </a:extLst>
            </p:cNvPr>
            <p:cNvSpPr/>
            <p:nvPr/>
          </p:nvSpPr>
          <p:spPr>
            <a:xfrm>
              <a:off x="9493606" y="4408500"/>
              <a:ext cx="723900" cy="723900"/>
            </a:xfrm>
            <a:custGeom>
              <a:avLst/>
              <a:gdLst>
                <a:gd name="connsiteX0" fmla="*/ 361950 w 723900"/>
                <a:gd name="connsiteY0" fmla="*/ 0 h 723900"/>
                <a:gd name="connsiteX1" fmla="*/ 0 w 723900"/>
                <a:gd name="connsiteY1" fmla="*/ 361950 h 723900"/>
                <a:gd name="connsiteX2" fmla="*/ 361950 w 723900"/>
                <a:gd name="connsiteY2" fmla="*/ 723900 h 723900"/>
                <a:gd name="connsiteX3" fmla="*/ 723900 w 723900"/>
                <a:gd name="connsiteY3" fmla="*/ 361950 h 723900"/>
                <a:gd name="connsiteX4" fmla="*/ 361950 w 723900"/>
                <a:gd name="connsiteY4" fmla="*/ 0 h 723900"/>
                <a:gd name="connsiteX5" fmla="*/ 38100 w 723900"/>
                <a:gd name="connsiteY5" fmla="*/ 361950 h 723900"/>
                <a:gd name="connsiteX6" fmla="*/ 123825 w 723900"/>
                <a:gd name="connsiteY6" fmla="*/ 142875 h 723900"/>
                <a:gd name="connsiteX7" fmla="*/ 142875 w 723900"/>
                <a:gd name="connsiteY7" fmla="*/ 161925 h 723900"/>
                <a:gd name="connsiteX8" fmla="*/ 142875 w 723900"/>
                <a:gd name="connsiteY8" fmla="*/ 221933 h 723900"/>
                <a:gd name="connsiteX9" fmla="*/ 146685 w 723900"/>
                <a:gd name="connsiteY9" fmla="*/ 233363 h 723900"/>
                <a:gd name="connsiteX10" fmla="*/ 209550 w 723900"/>
                <a:gd name="connsiteY10" fmla="*/ 314325 h 723900"/>
                <a:gd name="connsiteX11" fmla="*/ 214313 w 723900"/>
                <a:gd name="connsiteY11" fmla="*/ 309563 h 723900"/>
                <a:gd name="connsiteX12" fmla="*/ 216218 w 723900"/>
                <a:gd name="connsiteY12" fmla="*/ 298133 h 723900"/>
                <a:gd name="connsiteX13" fmla="*/ 204788 w 723900"/>
                <a:gd name="connsiteY13" fmla="*/ 279083 h 723900"/>
                <a:gd name="connsiteX14" fmla="*/ 216218 w 723900"/>
                <a:gd name="connsiteY14" fmla="*/ 264795 h 723900"/>
                <a:gd name="connsiteX15" fmla="*/ 221933 w 723900"/>
                <a:gd name="connsiteY15" fmla="*/ 269558 h 723900"/>
                <a:gd name="connsiteX16" fmla="*/ 253365 w 723900"/>
                <a:gd name="connsiteY16" fmla="*/ 331470 h 723900"/>
                <a:gd name="connsiteX17" fmla="*/ 269558 w 723900"/>
                <a:gd name="connsiteY17" fmla="*/ 345758 h 723900"/>
                <a:gd name="connsiteX18" fmla="*/ 311468 w 723900"/>
                <a:gd name="connsiteY18" fmla="*/ 360045 h 723900"/>
                <a:gd name="connsiteX19" fmla="*/ 317183 w 723900"/>
                <a:gd name="connsiteY19" fmla="*/ 364808 h 723900"/>
                <a:gd name="connsiteX20" fmla="*/ 320040 w 723900"/>
                <a:gd name="connsiteY20" fmla="*/ 369570 h 723900"/>
                <a:gd name="connsiteX21" fmla="*/ 337185 w 723900"/>
                <a:gd name="connsiteY21" fmla="*/ 380048 h 723900"/>
                <a:gd name="connsiteX22" fmla="*/ 348615 w 723900"/>
                <a:gd name="connsiteY22" fmla="*/ 380048 h 723900"/>
                <a:gd name="connsiteX23" fmla="*/ 356235 w 723900"/>
                <a:gd name="connsiteY23" fmla="*/ 383858 h 723900"/>
                <a:gd name="connsiteX24" fmla="*/ 368618 w 723900"/>
                <a:gd name="connsiteY24" fmla="*/ 401955 h 723900"/>
                <a:gd name="connsiteX25" fmla="*/ 380048 w 723900"/>
                <a:gd name="connsiteY25" fmla="*/ 409575 h 723900"/>
                <a:gd name="connsiteX26" fmla="*/ 400050 w 723900"/>
                <a:gd name="connsiteY26" fmla="*/ 414338 h 723900"/>
                <a:gd name="connsiteX27" fmla="*/ 406718 w 723900"/>
                <a:gd name="connsiteY27" fmla="*/ 426720 h 723900"/>
                <a:gd name="connsiteX28" fmla="*/ 391478 w 723900"/>
                <a:gd name="connsiteY28" fmla="*/ 463868 h 723900"/>
                <a:gd name="connsiteX29" fmla="*/ 448628 w 723900"/>
                <a:gd name="connsiteY29" fmla="*/ 559118 h 723900"/>
                <a:gd name="connsiteX30" fmla="*/ 440055 w 723900"/>
                <a:gd name="connsiteY30" fmla="*/ 673418 h 723900"/>
                <a:gd name="connsiteX31" fmla="*/ 362903 w 723900"/>
                <a:gd name="connsiteY31" fmla="*/ 682943 h 723900"/>
                <a:gd name="connsiteX32" fmla="*/ 38100 w 723900"/>
                <a:gd name="connsiteY32" fmla="*/ 361950 h 723900"/>
                <a:gd name="connsiteX33" fmla="*/ 483870 w 723900"/>
                <a:gd name="connsiteY33" fmla="*/ 661988 h 723900"/>
                <a:gd name="connsiteX34" fmla="*/ 552450 w 723900"/>
                <a:gd name="connsiteY34" fmla="*/ 600075 h 723900"/>
                <a:gd name="connsiteX35" fmla="*/ 571500 w 723900"/>
                <a:gd name="connsiteY35" fmla="*/ 552450 h 723900"/>
                <a:gd name="connsiteX36" fmla="*/ 638175 w 723900"/>
                <a:gd name="connsiteY36" fmla="*/ 485775 h 723900"/>
                <a:gd name="connsiteX37" fmla="*/ 571500 w 723900"/>
                <a:gd name="connsiteY37" fmla="*/ 438150 h 723900"/>
                <a:gd name="connsiteX38" fmla="*/ 457200 w 723900"/>
                <a:gd name="connsiteY38" fmla="*/ 381000 h 723900"/>
                <a:gd name="connsiteX39" fmla="*/ 409575 w 723900"/>
                <a:gd name="connsiteY39" fmla="*/ 400050 h 723900"/>
                <a:gd name="connsiteX40" fmla="*/ 390525 w 723900"/>
                <a:gd name="connsiteY40" fmla="*/ 390525 h 723900"/>
                <a:gd name="connsiteX41" fmla="*/ 390525 w 723900"/>
                <a:gd name="connsiteY41" fmla="*/ 361950 h 723900"/>
                <a:gd name="connsiteX42" fmla="*/ 381000 w 723900"/>
                <a:gd name="connsiteY42" fmla="*/ 352425 h 723900"/>
                <a:gd name="connsiteX43" fmla="*/ 361950 w 723900"/>
                <a:gd name="connsiteY43" fmla="*/ 352425 h 723900"/>
                <a:gd name="connsiteX44" fmla="*/ 361950 w 723900"/>
                <a:gd name="connsiteY44" fmla="*/ 323850 h 723900"/>
                <a:gd name="connsiteX45" fmla="*/ 352425 w 723900"/>
                <a:gd name="connsiteY45" fmla="*/ 314325 h 723900"/>
                <a:gd name="connsiteX46" fmla="*/ 342900 w 723900"/>
                <a:gd name="connsiteY46" fmla="*/ 314325 h 723900"/>
                <a:gd name="connsiteX47" fmla="*/ 332423 w 723900"/>
                <a:gd name="connsiteY47" fmla="*/ 320993 h 723900"/>
                <a:gd name="connsiteX48" fmla="*/ 304800 w 723900"/>
                <a:gd name="connsiteY48" fmla="*/ 313373 h 723900"/>
                <a:gd name="connsiteX49" fmla="*/ 295275 w 723900"/>
                <a:gd name="connsiteY49" fmla="*/ 294323 h 723900"/>
                <a:gd name="connsiteX50" fmla="*/ 342900 w 723900"/>
                <a:gd name="connsiteY50" fmla="*/ 256223 h 723900"/>
                <a:gd name="connsiteX51" fmla="*/ 363855 w 723900"/>
                <a:gd name="connsiteY51" fmla="*/ 256223 h 723900"/>
                <a:gd name="connsiteX52" fmla="*/ 373380 w 723900"/>
                <a:gd name="connsiteY52" fmla="*/ 263843 h 723900"/>
                <a:gd name="connsiteX53" fmla="*/ 379095 w 723900"/>
                <a:gd name="connsiteY53" fmla="*/ 287655 h 723900"/>
                <a:gd name="connsiteX54" fmla="*/ 388620 w 723900"/>
                <a:gd name="connsiteY54" fmla="*/ 295275 h 723900"/>
                <a:gd name="connsiteX55" fmla="*/ 392430 w 723900"/>
                <a:gd name="connsiteY55" fmla="*/ 295275 h 723900"/>
                <a:gd name="connsiteX56" fmla="*/ 401955 w 723900"/>
                <a:gd name="connsiteY56" fmla="*/ 287655 h 723900"/>
                <a:gd name="connsiteX57" fmla="*/ 408623 w 723900"/>
                <a:gd name="connsiteY57" fmla="*/ 252413 h 723900"/>
                <a:gd name="connsiteX58" fmla="*/ 412433 w 723900"/>
                <a:gd name="connsiteY58" fmla="*/ 243840 h 723900"/>
                <a:gd name="connsiteX59" fmla="*/ 439103 w 723900"/>
                <a:gd name="connsiteY59" fmla="*/ 210502 h 723900"/>
                <a:gd name="connsiteX60" fmla="*/ 461010 w 723900"/>
                <a:gd name="connsiteY60" fmla="*/ 200025 h 723900"/>
                <a:gd name="connsiteX61" fmla="*/ 485775 w 723900"/>
                <a:gd name="connsiteY61" fmla="*/ 200025 h 723900"/>
                <a:gd name="connsiteX62" fmla="*/ 495300 w 723900"/>
                <a:gd name="connsiteY62" fmla="*/ 190500 h 723900"/>
                <a:gd name="connsiteX63" fmla="*/ 495300 w 723900"/>
                <a:gd name="connsiteY63" fmla="*/ 180975 h 723900"/>
                <a:gd name="connsiteX64" fmla="*/ 492443 w 723900"/>
                <a:gd name="connsiteY64" fmla="*/ 178118 h 723900"/>
                <a:gd name="connsiteX65" fmla="*/ 499110 w 723900"/>
                <a:gd name="connsiteY65" fmla="*/ 161925 h 723900"/>
                <a:gd name="connsiteX66" fmla="*/ 504825 w 723900"/>
                <a:gd name="connsiteY66" fmla="*/ 161925 h 723900"/>
                <a:gd name="connsiteX67" fmla="*/ 514350 w 723900"/>
                <a:gd name="connsiteY67" fmla="*/ 171450 h 723900"/>
                <a:gd name="connsiteX68" fmla="*/ 523875 w 723900"/>
                <a:gd name="connsiteY68" fmla="*/ 180975 h 723900"/>
                <a:gd name="connsiteX69" fmla="*/ 533400 w 723900"/>
                <a:gd name="connsiteY69" fmla="*/ 180975 h 723900"/>
                <a:gd name="connsiteX70" fmla="*/ 539115 w 723900"/>
                <a:gd name="connsiteY70" fmla="*/ 156210 h 723900"/>
                <a:gd name="connsiteX71" fmla="*/ 530543 w 723900"/>
                <a:gd name="connsiteY71" fmla="*/ 135255 h 723900"/>
                <a:gd name="connsiteX72" fmla="*/ 449580 w 723900"/>
                <a:gd name="connsiteY72" fmla="*/ 86678 h 723900"/>
                <a:gd name="connsiteX73" fmla="*/ 444818 w 723900"/>
                <a:gd name="connsiteY73" fmla="*/ 85725 h 723900"/>
                <a:gd name="connsiteX74" fmla="*/ 428625 w 723900"/>
                <a:gd name="connsiteY74" fmla="*/ 85725 h 723900"/>
                <a:gd name="connsiteX75" fmla="*/ 409575 w 723900"/>
                <a:gd name="connsiteY75" fmla="*/ 104775 h 723900"/>
                <a:gd name="connsiteX76" fmla="*/ 409575 w 723900"/>
                <a:gd name="connsiteY76" fmla="*/ 114300 h 723900"/>
                <a:gd name="connsiteX77" fmla="*/ 400050 w 723900"/>
                <a:gd name="connsiteY77" fmla="*/ 123825 h 723900"/>
                <a:gd name="connsiteX78" fmla="*/ 390525 w 723900"/>
                <a:gd name="connsiteY78" fmla="*/ 123825 h 723900"/>
                <a:gd name="connsiteX79" fmla="*/ 381000 w 723900"/>
                <a:gd name="connsiteY79" fmla="*/ 114300 h 723900"/>
                <a:gd name="connsiteX80" fmla="*/ 352425 w 723900"/>
                <a:gd name="connsiteY80" fmla="*/ 114300 h 723900"/>
                <a:gd name="connsiteX81" fmla="*/ 342900 w 723900"/>
                <a:gd name="connsiteY81" fmla="*/ 104775 h 723900"/>
                <a:gd name="connsiteX82" fmla="*/ 342900 w 723900"/>
                <a:gd name="connsiteY82" fmla="*/ 80963 h 723900"/>
                <a:gd name="connsiteX83" fmla="*/ 346710 w 723900"/>
                <a:gd name="connsiteY83" fmla="*/ 73343 h 723900"/>
                <a:gd name="connsiteX84" fmla="*/ 407670 w 723900"/>
                <a:gd name="connsiteY84" fmla="*/ 47625 h 723900"/>
                <a:gd name="connsiteX85" fmla="*/ 417195 w 723900"/>
                <a:gd name="connsiteY85" fmla="*/ 63818 h 723900"/>
                <a:gd name="connsiteX86" fmla="*/ 423863 w 723900"/>
                <a:gd name="connsiteY86" fmla="*/ 66675 h 723900"/>
                <a:gd name="connsiteX87" fmla="*/ 447675 w 723900"/>
                <a:gd name="connsiteY87" fmla="*/ 66675 h 723900"/>
                <a:gd name="connsiteX88" fmla="*/ 457200 w 723900"/>
                <a:gd name="connsiteY88" fmla="*/ 57150 h 723900"/>
                <a:gd name="connsiteX89" fmla="*/ 457200 w 723900"/>
                <a:gd name="connsiteY89" fmla="*/ 52388 h 723900"/>
                <a:gd name="connsiteX90" fmla="*/ 685800 w 723900"/>
                <a:gd name="connsiteY90" fmla="*/ 361950 h 723900"/>
                <a:gd name="connsiteX91" fmla="*/ 483870 w 723900"/>
                <a:gd name="connsiteY91" fmla="*/ 661988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723900" h="723900">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close/>
                  <a:moveTo>
                    <a:pt x="38100" y="361950"/>
                  </a:moveTo>
                  <a:cubicBezTo>
                    <a:pt x="38100" y="277178"/>
                    <a:pt x="70485" y="200978"/>
                    <a:pt x="123825" y="142875"/>
                  </a:cubicBezTo>
                  <a:cubicBezTo>
                    <a:pt x="132398" y="147638"/>
                    <a:pt x="140970" y="155258"/>
                    <a:pt x="142875" y="161925"/>
                  </a:cubicBezTo>
                  <a:lnTo>
                    <a:pt x="142875" y="221933"/>
                  </a:lnTo>
                  <a:cubicBezTo>
                    <a:pt x="142875" y="225743"/>
                    <a:pt x="143828" y="230505"/>
                    <a:pt x="146685" y="233363"/>
                  </a:cubicBezTo>
                  <a:lnTo>
                    <a:pt x="209550" y="314325"/>
                  </a:lnTo>
                  <a:lnTo>
                    <a:pt x="214313" y="309563"/>
                  </a:lnTo>
                  <a:cubicBezTo>
                    <a:pt x="217170" y="306705"/>
                    <a:pt x="218123" y="301943"/>
                    <a:pt x="216218" y="298133"/>
                  </a:cubicBezTo>
                  <a:lnTo>
                    <a:pt x="204788" y="279083"/>
                  </a:lnTo>
                  <a:cubicBezTo>
                    <a:pt x="200025" y="271463"/>
                    <a:pt x="207645" y="261938"/>
                    <a:pt x="216218" y="264795"/>
                  </a:cubicBezTo>
                  <a:cubicBezTo>
                    <a:pt x="219075" y="265748"/>
                    <a:pt x="220980" y="267653"/>
                    <a:pt x="221933" y="269558"/>
                  </a:cubicBezTo>
                  <a:lnTo>
                    <a:pt x="253365" y="331470"/>
                  </a:lnTo>
                  <a:cubicBezTo>
                    <a:pt x="257175" y="338138"/>
                    <a:pt x="262890" y="343853"/>
                    <a:pt x="269558" y="345758"/>
                  </a:cubicBezTo>
                  <a:lnTo>
                    <a:pt x="311468" y="360045"/>
                  </a:lnTo>
                  <a:cubicBezTo>
                    <a:pt x="314325" y="360998"/>
                    <a:pt x="316230" y="362903"/>
                    <a:pt x="317183" y="364808"/>
                  </a:cubicBezTo>
                  <a:lnTo>
                    <a:pt x="320040" y="369570"/>
                  </a:lnTo>
                  <a:cubicBezTo>
                    <a:pt x="322898" y="376238"/>
                    <a:pt x="329565" y="380048"/>
                    <a:pt x="337185" y="380048"/>
                  </a:cubicBezTo>
                  <a:lnTo>
                    <a:pt x="348615" y="380048"/>
                  </a:lnTo>
                  <a:cubicBezTo>
                    <a:pt x="351473" y="380048"/>
                    <a:pt x="354330" y="381953"/>
                    <a:pt x="356235" y="383858"/>
                  </a:cubicBezTo>
                  <a:lnTo>
                    <a:pt x="368618" y="401955"/>
                  </a:lnTo>
                  <a:cubicBezTo>
                    <a:pt x="371475" y="405765"/>
                    <a:pt x="375285" y="408623"/>
                    <a:pt x="380048" y="409575"/>
                  </a:cubicBezTo>
                  <a:lnTo>
                    <a:pt x="400050" y="414338"/>
                  </a:lnTo>
                  <a:cubicBezTo>
                    <a:pt x="405765" y="415290"/>
                    <a:pt x="408623" y="421958"/>
                    <a:pt x="406718" y="426720"/>
                  </a:cubicBezTo>
                  <a:cubicBezTo>
                    <a:pt x="406718" y="426720"/>
                    <a:pt x="391478" y="441960"/>
                    <a:pt x="391478" y="463868"/>
                  </a:cubicBezTo>
                  <a:cubicBezTo>
                    <a:pt x="391478" y="526733"/>
                    <a:pt x="448628" y="544830"/>
                    <a:pt x="448628" y="559118"/>
                  </a:cubicBezTo>
                  <a:cubicBezTo>
                    <a:pt x="448628" y="598170"/>
                    <a:pt x="442913" y="652463"/>
                    <a:pt x="440055" y="673418"/>
                  </a:cubicBezTo>
                  <a:cubicBezTo>
                    <a:pt x="415290" y="679133"/>
                    <a:pt x="389573" y="682943"/>
                    <a:pt x="362903" y="682943"/>
                  </a:cubicBezTo>
                  <a:cubicBezTo>
                    <a:pt x="183833" y="685800"/>
                    <a:pt x="38100" y="540068"/>
                    <a:pt x="38100" y="361950"/>
                  </a:cubicBezTo>
                  <a:close/>
                  <a:moveTo>
                    <a:pt x="483870" y="661988"/>
                  </a:moveTo>
                  <a:cubicBezTo>
                    <a:pt x="504825" y="643890"/>
                    <a:pt x="540068" y="613410"/>
                    <a:pt x="552450" y="600075"/>
                  </a:cubicBezTo>
                  <a:cubicBezTo>
                    <a:pt x="568643" y="581978"/>
                    <a:pt x="571500" y="552450"/>
                    <a:pt x="571500" y="552450"/>
                  </a:cubicBezTo>
                  <a:cubicBezTo>
                    <a:pt x="571500" y="552450"/>
                    <a:pt x="638175" y="534353"/>
                    <a:pt x="638175" y="485775"/>
                  </a:cubicBezTo>
                  <a:cubicBezTo>
                    <a:pt x="638175" y="452438"/>
                    <a:pt x="571500" y="438150"/>
                    <a:pt x="571500" y="438150"/>
                  </a:cubicBezTo>
                  <a:cubicBezTo>
                    <a:pt x="560070" y="401003"/>
                    <a:pt x="503873" y="381000"/>
                    <a:pt x="457200" y="381000"/>
                  </a:cubicBezTo>
                  <a:cubicBezTo>
                    <a:pt x="446723" y="381000"/>
                    <a:pt x="409575" y="400050"/>
                    <a:pt x="409575" y="400050"/>
                  </a:cubicBezTo>
                  <a:lnTo>
                    <a:pt x="390525" y="390525"/>
                  </a:lnTo>
                  <a:lnTo>
                    <a:pt x="390525" y="361950"/>
                  </a:lnTo>
                  <a:cubicBezTo>
                    <a:pt x="390525" y="356235"/>
                    <a:pt x="386715" y="352425"/>
                    <a:pt x="381000" y="352425"/>
                  </a:cubicBezTo>
                  <a:lnTo>
                    <a:pt x="361950" y="352425"/>
                  </a:lnTo>
                  <a:lnTo>
                    <a:pt x="361950" y="323850"/>
                  </a:lnTo>
                  <a:cubicBezTo>
                    <a:pt x="361950" y="318135"/>
                    <a:pt x="358140" y="314325"/>
                    <a:pt x="352425" y="314325"/>
                  </a:cubicBezTo>
                  <a:lnTo>
                    <a:pt x="342900" y="314325"/>
                  </a:lnTo>
                  <a:lnTo>
                    <a:pt x="332423" y="320993"/>
                  </a:lnTo>
                  <a:cubicBezTo>
                    <a:pt x="322898" y="327660"/>
                    <a:pt x="309563" y="323850"/>
                    <a:pt x="304800" y="313373"/>
                  </a:cubicBezTo>
                  <a:cubicBezTo>
                    <a:pt x="304800" y="313373"/>
                    <a:pt x="295275" y="300038"/>
                    <a:pt x="295275" y="294323"/>
                  </a:cubicBezTo>
                  <a:cubicBezTo>
                    <a:pt x="295275" y="253365"/>
                    <a:pt x="342900" y="256223"/>
                    <a:pt x="342900" y="256223"/>
                  </a:cubicBezTo>
                  <a:lnTo>
                    <a:pt x="363855" y="256223"/>
                  </a:lnTo>
                  <a:cubicBezTo>
                    <a:pt x="368618" y="256223"/>
                    <a:pt x="372428" y="259080"/>
                    <a:pt x="373380" y="263843"/>
                  </a:cubicBezTo>
                  <a:lnTo>
                    <a:pt x="379095" y="287655"/>
                  </a:lnTo>
                  <a:cubicBezTo>
                    <a:pt x="380048" y="291465"/>
                    <a:pt x="383858" y="295275"/>
                    <a:pt x="388620" y="295275"/>
                  </a:cubicBezTo>
                  <a:lnTo>
                    <a:pt x="392430" y="295275"/>
                  </a:lnTo>
                  <a:cubicBezTo>
                    <a:pt x="397193" y="295275"/>
                    <a:pt x="401003" y="292418"/>
                    <a:pt x="401955" y="287655"/>
                  </a:cubicBezTo>
                  <a:lnTo>
                    <a:pt x="408623" y="252413"/>
                  </a:lnTo>
                  <a:cubicBezTo>
                    <a:pt x="409575" y="249555"/>
                    <a:pt x="410528" y="246698"/>
                    <a:pt x="412433" y="243840"/>
                  </a:cubicBezTo>
                  <a:lnTo>
                    <a:pt x="439103" y="210502"/>
                  </a:lnTo>
                  <a:cubicBezTo>
                    <a:pt x="444818" y="203835"/>
                    <a:pt x="452438" y="200025"/>
                    <a:pt x="461010" y="200025"/>
                  </a:cubicBezTo>
                  <a:lnTo>
                    <a:pt x="485775" y="200025"/>
                  </a:lnTo>
                  <a:cubicBezTo>
                    <a:pt x="491490" y="200025"/>
                    <a:pt x="495300" y="196215"/>
                    <a:pt x="495300" y="190500"/>
                  </a:cubicBezTo>
                  <a:lnTo>
                    <a:pt x="495300" y="180975"/>
                  </a:lnTo>
                  <a:lnTo>
                    <a:pt x="492443" y="178118"/>
                  </a:lnTo>
                  <a:cubicBezTo>
                    <a:pt x="486728" y="172403"/>
                    <a:pt x="490538" y="161925"/>
                    <a:pt x="499110" y="161925"/>
                  </a:cubicBezTo>
                  <a:lnTo>
                    <a:pt x="504825" y="161925"/>
                  </a:lnTo>
                  <a:cubicBezTo>
                    <a:pt x="510540" y="161925"/>
                    <a:pt x="514350" y="165735"/>
                    <a:pt x="514350" y="171450"/>
                  </a:cubicBezTo>
                  <a:cubicBezTo>
                    <a:pt x="514350" y="177165"/>
                    <a:pt x="518160" y="180975"/>
                    <a:pt x="523875" y="180975"/>
                  </a:cubicBezTo>
                  <a:lnTo>
                    <a:pt x="533400" y="180975"/>
                  </a:lnTo>
                  <a:lnTo>
                    <a:pt x="539115" y="156210"/>
                  </a:lnTo>
                  <a:cubicBezTo>
                    <a:pt x="541020" y="147638"/>
                    <a:pt x="537210" y="140018"/>
                    <a:pt x="530543" y="135255"/>
                  </a:cubicBezTo>
                  <a:lnTo>
                    <a:pt x="449580" y="86678"/>
                  </a:lnTo>
                  <a:cubicBezTo>
                    <a:pt x="448628" y="85725"/>
                    <a:pt x="446723" y="85725"/>
                    <a:pt x="444818" y="85725"/>
                  </a:cubicBezTo>
                  <a:lnTo>
                    <a:pt x="428625" y="85725"/>
                  </a:lnTo>
                  <a:cubicBezTo>
                    <a:pt x="418148" y="85725"/>
                    <a:pt x="409575" y="94298"/>
                    <a:pt x="409575" y="104775"/>
                  </a:cubicBezTo>
                  <a:lnTo>
                    <a:pt x="409575" y="114300"/>
                  </a:lnTo>
                  <a:cubicBezTo>
                    <a:pt x="409575" y="120015"/>
                    <a:pt x="405765" y="123825"/>
                    <a:pt x="400050" y="123825"/>
                  </a:cubicBezTo>
                  <a:lnTo>
                    <a:pt x="390525" y="123825"/>
                  </a:lnTo>
                  <a:lnTo>
                    <a:pt x="381000" y="114300"/>
                  </a:lnTo>
                  <a:lnTo>
                    <a:pt x="352425" y="114300"/>
                  </a:lnTo>
                  <a:cubicBezTo>
                    <a:pt x="346710" y="114300"/>
                    <a:pt x="342900" y="110490"/>
                    <a:pt x="342900" y="104775"/>
                  </a:cubicBezTo>
                  <a:lnTo>
                    <a:pt x="342900" y="80963"/>
                  </a:lnTo>
                  <a:cubicBezTo>
                    <a:pt x="342900" y="78105"/>
                    <a:pt x="343853" y="75248"/>
                    <a:pt x="346710" y="73343"/>
                  </a:cubicBezTo>
                  <a:lnTo>
                    <a:pt x="407670" y="47625"/>
                  </a:lnTo>
                  <a:lnTo>
                    <a:pt x="417195" y="63818"/>
                  </a:lnTo>
                  <a:cubicBezTo>
                    <a:pt x="419100" y="65723"/>
                    <a:pt x="421005" y="66675"/>
                    <a:pt x="423863" y="66675"/>
                  </a:cubicBezTo>
                  <a:lnTo>
                    <a:pt x="447675" y="66675"/>
                  </a:lnTo>
                  <a:cubicBezTo>
                    <a:pt x="453390" y="66675"/>
                    <a:pt x="457200" y="62865"/>
                    <a:pt x="457200" y="57150"/>
                  </a:cubicBezTo>
                  <a:lnTo>
                    <a:pt x="457200" y="52388"/>
                  </a:lnTo>
                  <a:cubicBezTo>
                    <a:pt x="589598" y="93345"/>
                    <a:pt x="685800" y="216218"/>
                    <a:pt x="685800" y="361950"/>
                  </a:cubicBezTo>
                  <a:cubicBezTo>
                    <a:pt x="685800" y="497205"/>
                    <a:pt x="601980" y="613410"/>
                    <a:pt x="483870" y="661988"/>
                  </a:cubicBezTo>
                  <a:close/>
                </a:path>
              </a:pathLst>
            </a:custGeom>
            <a:grpFill/>
            <a:ln w="6350" cap="flat" cmpd="dbl">
              <a:solidFill>
                <a:srgbClr val="269D9A"/>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9" name="Freeform: Shape 28">
              <a:extLst>
                <a:ext uri="{FF2B5EF4-FFF2-40B4-BE49-F238E27FC236}">
                  <a16:creationId xmlns:a16="http://schemas.microsoft.com/office/drawing/2014/main" id="{08E281B2-413B-4BF5-B8D7-14E2A7A16569}"/>
                </a:ext>
              </a:extLst>
            </p:cNvPr>
            <p:cNvSpPr/>
            <p:nvPr/>
          </p:nvSpPr>
          <p:spPr>
            <a:xfrm>
              <a:off x="9881618" y="4714490"/>
              <a:ext cx="97762" cy="32642"/>
            </a:xfrm>
            <a:custGeom>
              <a:avLst/>
              <a:gdLst>
                <a:gd name="connsiteX0" fmla="*/ 91095 w 97762"/>
                <a:gd name="connsiteY0" fmla="*/ 15954 h 32642"/>
                <a:gd name="connsiteX1" fmla="*/ 45375 w 97762"/>
                <a:gd name="connsiteY1" fmla="*/ 714 h 32642"/>
                <a:gd name="connsiteX2" fmla="*/ 34898 w 97762"/>
                <a:gd name="connsiteY2" fmla="*/ 714 h 32642"/>
                <a:gd name="connsiteX3" fmla="*/ 2513 w 97762"/>
                <a:gd name="connsiteY3" fmla="*/ 8334 h 32642"/>
                <a:gd name="connsiteX4" fmla="*/ 2513 w 97762"/>
                <a:gd name="connsiteY4" fmla="*/ 17859 h 32642"/>
                <a:gd name="connsiteX5" fmla="*/ 46328 w 97762"/>
                <a:gd name="connsiteY5" fmla="*/ 17859 h 32642"/>
                <a:gd name="connsiteX6" fmla="*/ 52995 w 97762"/>
                <a:gd name="connsiteY6" fmla="*/ 18812 h 32642"/>
                <a:gd name="connsiteX7" fmla="*/ 86333 w 97762"/>
                <a:gd name="connsiteY7" fmla="*/ 32147 h 32642"/>
                <a:gd name="connsiteX8" fmla="*/ 97763 w 97762"/>
                <a:gd name="connsiteY8" fmla="*/ 24527 h 32642"/>
                <a:gd name="connsiteX9" fmla="*/ 91095 w 97762"/>
                <a:gd name="connsiteY9" fmla="*/ 15954 h 3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62" h="32642">
                  <a:moveTo>
                    <a:pt x="91095" y="15954"/>
                  </a:moveTo>
                  <a:lnTo>
                    <a:pt x="45375" y="714"/>
                  </a:lnTo>
                  <a:cubicBezTo>
                    <a:pt x="41565" y="-238"/>
                    <a:pt x="38708" y="-238"/>
                    <a:pt x="34898" y="714"/>
                  </a:cubicBezTo>
                  <a:lnTo>
                    <a:pt x="2513" y="8334"/>
                  </a:lnTo>
                  <a:cubicBezTo>
                    <a:pt x="-345" y="10239"/>
                    <a:pt x="-1297" y="14049"/>
                    <a:pt x="2513" y="17859"/>
                  </a:cubicBezTo>
                  <a:lnTo>
                    <a:pt x="46328" y="17859"/>
                  </a:lnTo>
                  <a:cubicBezTo>
                    <a:pt x="49185" y="17859"/>
                    <a:pt x="51090" y="17859"/>
                    <a:pt x="52995" y="18812"/>
                  </a:cubicBezTo>
                  <a:lnTo>
                    <a:pt x="86333" y="32147"/>
                  </a:lnTo>
                  <a:cubicBezTo>
                    <a:pt x="92048" y="34052"/>
                    <a:pt x="97763" y="30242"/>
                    <a:pt x="97763" y="24527"/>
                  </a:cubicBezTo>
                  <a:cubicBezTo>
                    <a:pt x="97763" y="20717"/>
                    <a:pt x="94905" y="16907"/>
                    <a:pt x="91095" y="15954"/>
                  </a:cubicBezTo>
                  <a:close/>
                </a:path>
              </a:pathLst>
            </a:custGeom>
            <a:grpFill/>
            <a:ln w="3175" cap="flat" cmpd="dbl">
              <a:solidFill>
                <a:srgbClr val="269D9A"/>
              </a:solidFill>
              <a:prstDash val="solid"/>
              <a:miter/>
            </a:ln>
          </p:spPr>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charset="0"/>
                <a:ea typeface="+mn-ea"/>
                <a:cs typeface="+mn-cs"/>
              </a:endParaRPr>
            </a:p>
          </p:txBody>
        </p:sp>
      </p:grpSp>
      <p:pic>
        <p:nvPicPr>
          <p:cNvPr id="17" name="Graphic 16" descr="Folder Search outline">
            <a:extLst>
              <a:ext uri="{FF2B5EF4-FFF2-40B4-BE49-F238E27FC236}">
                <a16:creationId xmlns:a16="http://schemas.microsoft.com/office/drawing/2014/main" id="{E4372363-4C42-4612-AB7F-6AAD9628B9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50922" y="1426414"/>
            <a:ext cx="1333585" cy="1333585"/>
          </a:xfrm>
          <a:prstGeom prst="rect">
            <a:avLst/>
          </a:prstGeom>
        </p:spPr>
      </p:pic>
      <p:sp>
        <p:nvSpPr>
          <p:cNvPr id="22" name="TextBox 21">
            <a:extLst>
              <a:ext uri="{FF2B5EF4-FFF2-40B4-BE49-F238E27FC236}">
                <a16:creationId xmlns:a16="http://schemas.microsoft.com/office/drawing/2014/main" id="{94180C45-DF00-4DB7-A88F-5D2ADE66FDD0}"/>
              </a:ext>
            </a:extLst>
          </p:cNvPr>
          <p:cNvSpPr txBox="1"/>
          <p:nvPr/>
        </p:nvSpPr>
        <p:spPr>
          <a:xfrm>
            <a:off x="1440235" y="2645067"/>
            <a:ext cx="1415582" cy="7848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effectLst/>
                <a:uLnTx/>
                <a:uFillTx/>
                <a:latin typeface="+mj-lt"/>
                <a:ea typeface="+mn-ea"/>
                <a:cs typeface="+mn-cs"/>
              </a:rPr>
              <a:t>Incorrect account details</a:t>
            </a:r>
            <a:endParaRPr kumimoji="0" lang="en-US" sz="1500" b="0" i="0" u="none" strike="noStrike" kern="1200" cap="none" spc="0" normalizeH="0" baseline="0" noProof="0" dirty="0">
              <a:ln>
                <a:noFill/>
              </a:ln>
              <a:effectLst/>
              <a:uLnTx/>
              <a:uFillTx/>
              <a:latin typeface="+mj-lt"/>
              <a:ea typeface="+mn-ea"/>
              <a:cs typeface="+mn-cs"/>
            </a:endParaRPr>
          </a:p>
        </p:txBody>
      </p:sp>
      <p:sp>
        <p:nvSpPr>
          <p:cNvPr id="23" name="TextBox 22">
            <a:extLst>
              <a:ext uri="{FF2B5EF4-FFF2-40B4-BE49-F238E27FC236}">
                <a16:creationId xmlns:a16="http://schemas.microsoft.com/office/drawing/2014/main" id="{13E54E6C-CDAC-47C8-90FC-13CE20C22C17}"/>
              </a:ext>
            </a:extLst>
          </p:cNvPr>
          <p:cNvSpPr txBox="1"/>
          <p:nvPr/>
        </p:nvSpPr>
        <p:spPr>
          <a:xfrm>
            <a:off x="4409924" y="2645067"/>
            <a:ext cx="1415582" cy="7848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effectLst/>
                <a:uLnTx/>
                <a:uFillTx/>
                <a:latin typeface="+mj-lt"/>
                <a:ea typeface="+mn-ea"/>
                <a:cs typeface="+mn-cs"/>
              </a:rPr>
              <a:t>Incorrect identifiers and codes</a:t>
            </a:r>
            <a:endParaRPr kumimoji="0" lang="en-US" sz="1500" b="0" i="0" u="none" strike="noStrike" kern="1200" cap="none" spc="0" normalizeH="0" baseline="0" noProof="0" dirty="0">
              <a:ln>
                <a:noFill/>
              </a:ln>
              <a:effectLst/>
              <a:uLnTx/>
              <a:uFillTx/>
              <a:latin typeface="+mj-lt"/>
              <a:ea typeface="+mn-ea"/>
              <a:cs typeface="+mn-cs"/>
            </a:endParaRPr>
          </a:p>
        </p:txBody>
      </p:sp>
      <p:sp>
        <p:nvSpPr>
          <p:cNvPr id="24" name="TextBox 23">
            <a:extLst>
              <a:ext uri="{FF2B5EF4-FFF2-40B4-BE49-F238E27FC236}">
                <a16:creationId xmlns:a16="http://schemas.microsoft.com/office/drawing/2014/main" id="{FE285314-1FBF-4AA0-B05D-3A9CE8053B72}"/>
              </a:ext>
            </a:extLst>
          </p:cNvPr>
          <p:cNvSpPr txBox="1"/>
          <p:nvPr/>
        </p:nvSpPr>
        <p:spPr>
          <a:xfrm>
            <a:off x="7379613" y="2645067"/>
            <a:ext cx="1415582" cy="7848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0" cap="none" spc="0" normalizeH="0" baseline="0" noProof="0" dirty="0">
                <a:ln>
                  <a:noFill/>
                </a:ln>
                <a:effectLst/>
                <a:uLnTx/>
                <a:uFillTx/>
                <a:latin typeface="+mj-lt"/>
                <a:ea typeface="+mn-ea"/>
                <a:cs typeface="+mn-cs"/>
              </a:rPr>
              <a:t>Unknown local market practice</a:t>
            </a:r>
            <a:endParaRPr kumimoji="0" lang="en-US" sz="1500" b="0" i="0" u="none" strike="noStrike" kern="1200" cap="none" spc="0" normalizeH="0" baseline="0" noProof="0" dirty="0">
              <a:ln>
                <a:noFill/>
              </a:ln>
              <a:effectLst/>
              <a:uLnTx/>
              <a:uFillTx/>
              <a:latin typeface="+mj-lt"/>
              <a:ea typeface="+mn-ea"/>
              <a:cs typeface="+mn-cs"/>
            </a:endParaRPr>
          </a:p>
        </p:txBody>
      </p:sp>
      <p:sp>
        <p:nvSpPr>
          <p:cNvPr id="31" name="TextBox 30">
            <a:extLst>
              <a:ext uri="{FF2B5EF4-FFF2-40B4-BE49-F238E27FC236}">
                <a16:creationId xmlns:a16="http://schemas.microsoft.com/office/drawing/2014/main" id="{7C173143-51A4-48EC-AD2C-AD243848B011}"/>
              </a:ext>
            </a:extLst>
          </p:cNvPr>
          <p:cNvSpPr txBox="1"/>
          <p:nvPr/>
        </p:nvSpPr>
        <p:spPr>
          <a:xfrm>
            <a:off x="210378" y="3904269"/>
            <a:ext cx="10009881" cy="1477328"/>
          </a:xfrm>
          <a:prstGeom prst="rect">
            <a:avLst/>
          </a:prstGeom>
          <a:noFill/>
        </p:spPr>
        <p:txBody>
          <a:bodyPr wrap="square">
            <a:spAutoFit/>
          </a:bodyPr>
          <a:lstStyle/>
          <a:p>
            <a:pPr marL="457200" marR="0" lvl="1"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GB" sz="1500" b="0" i="0" u="none" strike="noStrike" kern="0" cap="none" spc="0" normalizeH="0" baseline="0" noProof="0" dirty="0">
                <a:ln>
                  <a:noFill/>
                </a:ln>
                <a:effectLst/>
                <a:uLnTx/>
                <a:uFillTx/>
                <a:latin typeface="+mj-lt"/>
                <a:ea typeface="+mn-ea"/>
                <a:cs typeface="+mn-cs"/>
              </a:rPr>
              <a:t>Quantitative analysis shows </a:t>
            </a:r>
            <a:r>
              <a:rPr kumimoji="0" lang="en-GB" sz="1500" b="1" i="0" u="none" strike="noStrike" kern="0" cap="none" spc="0" normalizeH="0" baseline="0" noProof="0" dirty="0">
                <a:ln>
                  <a:noFill/>
                </a:ln>
                <a:solidFill>
                  <a:srgbClr val="01A990"/>
                </a:solidFill>
                <a:effectLst/>
                <a:uLnTx/>
                <a:uFillTx/>
                <a:latin typeface="+mj-lt"/>
                <a:ea typeface="+mn-ea"/>
                <a:cs typeface="+mn-cs"/>
              </a:rPr>
              <a:t>65% </a:t>
            </a:r>
            <a:r>
              <a:rPr kumimoji="0" lang="en-GB" sz="1500" b="0" i="0" u="none" strike="noStrike" kern="0" cap="none" spc="0" normalizeH="0" baseline="0" noProof="0" dirty="0">
                <a:ln>
                  <a:noFill/>
                </a:ln>
                <a:effectLst/>
                <a:uLnTx/>
                <a:uFillTx/>
                <a:latin typeface="+mj-lt"/>
                <a:ea typeface="+mn-ea"/>
                <a:cs typeface="+mn-cs"/>
              </a:rPr>
              <a:t>of root causes could be addressed with </a:t>
            </a:r>
            <a:r>
              <a:rPr kumimoji="0" lang="en-GB" sz="1500" b="1" i="0" u="none" strike="noStrike" kern="0" cap="none" spc="0" normalizeH="0" baseline="0" noProof="0" dirty="0">
                <a:ln>
                  <a:noFill/>
                </a:ln>
                <a:solidFill>
                  <a:srgbClr val="01A990"/>
                </a:solidFill>
                <a:effectLst/>
                <a:uLnTx/>
                <a:uFillTx/>
                <a:latin typeface="+mj-lt"/>
                <a:ea typeface="+mn-ea"/>
                <a:cs typeface="+mn-cs"/>
              </a:rPr>
              <a:t>pre-validation.</a:t>
            </a:r>
          </a:p>
          <a:p>
            <a:pPr marL="457200" marR="0" lvl="1"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sz="1500" b="1" i="0" u="none" strike="noStrike" kern="0" cap="none" spc="0" normalizeH="0" baseline="0" noProof="0" dirty="0">
              <a:ln>
                <a:noFill/>
              </a:ln>
              <a:solidFill>
                <a:srgbClr val="EAB200"/>
              </a:solidFill>
              <a:effectLst/>
              <a:uLnTx/>
              <a:uFillTx/>
              <a:latin typeface="+mj-lt"/>
              <a:ea typeface="+mn-ea"/>
              <a:cs typeface="+mn-cs"/>
            </a:endParaRPr>
          </a:p>
          <a:p>
            <a:pPr marL="457200" lvl="1" algn="just">
              <a:defRPr/>
            </a:pPr>
            <a:r>
              <a:rPr lang="en-US" sz="1500" kern="0" dirty="0">
                <a:latin typeface="+mj-lt"/>
              </a:rPr>
              <a:t>The API is designed to support banks and corporates to prepare their cross-border payment requests </a:t>
            </a:r>
            <a:br>
              <a:rPr lang="en-US" sz="1500" kern="0" dirty="0">
                <a:latin typeface="+mj-lt"/>
              </a:rPr>
            </a:br>
            <a:r>
              <a:rPr lang="en-US" sz="1500" kern="0" dirty="0">
                <a:latin typeface="+mj-lt"/>
              </a:rPr>
              <a:t>and check, if the payment information is valid and in good standing with the country-specific requirements </a:t>
            </a:r>
            <a:br>
              <a:rPr lang="en-US" sz="1500" kern="0" dirty="0">
                <a:latin typeface="+mj-lt"/>
              </a:rPr>
            </a:br>
            <a:r>
              <a:rPr lang="en-US" sz="1500" kern="0" dirty="0">
                <a:latin typeface="+mj-lt"/>
              </a:rPr>
              <a:t>at the destination. </a:t>
            </a:r>
          </a:p>
          <a:p>
            <a:pPr marL="457200" marR="0" lvl="1"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GB" sz="1500" b="1" i="0" u="none" strike="noStrike" kern="0" cap="none" spc="0" normalizeH="0" baseline="0" noProof="0" dirty="0">
              <a:ln>
                <a:noFill/>
              </a:ln>
              <a:solidFill>
                <a:srgbClr val="EAB200"/>
              </a:solidFill>
              <a:effectLst/>
              <a:uLnTx/>
              <a:uFillTx/>
              <a:latin typeface="Arial" charset="0"/>
              <a:ea typeface="+mn-ea"/>
              <a:cs typeface="+mn-cs"/>
            </a:endParaRPr>
          </a:p>
        </p:txBody>
      </p:sp>
      <p:pic>
        <p:nvPicPr>
          <p:cNvPr id="18" name="Picture 17">
            <a:extLst>
              <a:ext uri="{FF2B5EF4-FFF2-40B4-BE49-F238E27FC236}">
                <a16:creationId xmlns:a16="http://schemas.microsoft.com/office/drawing/2014/main" id="{03176117-B087-4F7B-B36E-E2A69E697455}"/>
              </a:ext>
            </a:extLst>
          </p:cNvPr>
          <p:cNvPicPr>
            <a:picLocks noChangeAspect="1"/>
          </p:cNvPicPr>
          <p:nvPr/>
        </p:nvPicPr>
        <p:blipFill>
          <a:blip r:embed="rId10"/>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63492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0BC4D31-FBC1-42D2-922E-66682AE3C96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7" name="think-cell Slide" r:id="rId5" imgW="395" imgH="394" progId="TCLayout.ActiveDocument.1">
                  <p:embed/>
                </p:oleObj>
              </mc:Choice>
              <mc:Fallback>
                <p:oleObj name="think-cell Slide" r:id="rId5" imgW="395" imgH="394" progId="TCLayout.ActiveDocument.1">
                  <p:embed/>
                  <p:pic>
                    <p:nvPicPr>
                      <p:cNvPr id="10" name="Object 9" hidden="1">
                        <a:extLst>
                          <a:ext uri="{FF2B5EF4-FFF2-40B4-BE49-F238E27FC236}">
                            <a16:creationId xmlns:a16="http://schemas.microsoft.com/office/drawing/2014/main" id="{E0BC4D31-FBC1-42D2-922E-66682AE3C96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9" name="Rectangle 88">
            <a:extLst>
              <a:ext uri="{FF2B5EF4-FFF2-40B4-BE49-F238E27FC236}">
                <a16:creationId xmlns:a16="http://schemas.microsoft.com/office/drawing/2014/main" id="{8A6F45B6-99DF-477C-85DD-2327482C9932}"/>
              </a:ext>
            </a:extLst>
          </p:cNvPr>
          <p:cNvSpPr/>
          <p:nvPr/>
        </p:nvSpPr>
        <p:spPr bwMode="auto">
          <a:xfrm>
            <a:off x="161782" y="1013138"/>
            <a:ext cx="10477786" cy="216570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0" name="Title 3"/>
          <p:cNvSpPr txBox="1">
            <a:spLocks/>
          </p:cNvSpPr>
          <p:nvPr/>
        </p:nvSpPr>
        <p:spPr>
          <a:xfrm>
            <a:off x="287338" y="302161"/>
            <a:ext cx="8605142" cy="463707"/>
          </a:xfrm>
          <a:prstGeom prst="rect">
            <a:avLst/>
          </a:prstGeom>
        </p:spPr>
        <p:txBody>
          <a:bodyPr/>
          <a:lstStyle>
            <a:lvl1pPr marL="0" marR="0" indent="0" algn="l" defTabSz="1031775" rtl="0" eaLnBrk="1" fontAlgn="base" latinLnBrk="0" hangingPunct="1">
              <a:lnSpc>
                <a:spcPct val="100000"/>
              </a:lnSpc>
              <a:spcBef>
                <a:spcPct val="0"/>
              </a:spcBef>
              <a:spcAft>
                <a:spcPct val="0"/>
              </a:spcAft>
              <a:buClrTx/>
              <a:buSzTx/>
              <a:buFontTx/>
              <a:buNone/>
              <a:tabLst/>
              <a:defRPr sz="2000" b="1">
                <a:solidFill>
                  <a:schemeClr val="tx2"/>
                </a:solidFill>
                <a:latin typeface="+mn-lt"/>
                <a:ea typeface="+mj-ea"/>
                <a:cs typeface="+mj-cs"/>
              </a:defRPr>
            </a:lvl1pPr>
            <a:lvl2pPr algn="l" rtl="0" eaLnBrk="1" fontAlgn="base" hangingPunct="1">
              <a:spcBef>
                <a:spcPct val="0"/>
              </a:spcBef>
              <a:spcAft>
                <a:spcPct val="0"/>
              </a:spcAft>
              <a:defRPr sz="4300">
                <a:solidFill>
                  <a:schemeClr val="tx2"/>
                </a:solidFill>
                <a:latin typeface="Times New Roman" pitchFamily="18" charset="0"/>
              </a:defRPr>
            </a:lvl2pPr>
            <a:lvl3pPr algn="l" rtl="0" eaLnBrk="1" fontAlgn="base" hangingPunct="1">
              <a:spcBef>
                <a:spcPct val="0"/>
              </a:spcBef>
              <a:spcAft>
                <a:spcPct val="0"/>
              </a:spcAft>
              <a:defRPr sz="4300">
                <a:solidFill>
                  <a:schemeClr val="tx2"/>
                </a:solidFill>
                <a:latin typeface="Times New Roman" pitchFamily="18" charset="0"/>
              </a:defRPr>
            </a:lvl3pPr>
            <a:lvl4pPr algn="l" rtl="0" eaLnBrk="1" fontAlgn="base" hangingPunct="1">
              <a:spcBef>
                <a:spcPct val="0"/>
              </a:spcBef>
              <a:spcAft>
                <a:spcPct val="0"/>
              </a:spcAft>
              <a:defRPr sz="4300">
                <a:solidFill>
                  <a:schemeClr val="tx2"/>
                </a:solidFill>
                <a:latin typeface="Times New Roman" pitchFamily="18" charset="0"/>
              </a:defRPr>
            </a:lvl4pPr>
            <a:lvl5pPr algn="l" rtl="0" eaLnBrk="1" fontAlgn="base" hangingPunct="1">
              <a:spcBef>
                <a:spcPct val="0"/>
              </a:spcBef>
              <a:spcAft>
                <a:spcPct val="0"/>
              </a:spcAft>
              <a:defRPr sz="4300">
                <a:solidFill>
                  <a:schemeClr val="tx2"/>
                </a:solidFill>
                <a:latin typeface="Times New Roman" pitchFamily="18" charset="0"/>
              </a:defRPr>
            </a:lvl5pPr>
            <a:lvl6pPr marL="609153" algn="l" rtl="0" eaLnBrk="1" fontAlgn="base" hangingPunct="1">
              <a:spcBef>
                <a:spcPct val="0"/>
              </a:spcBef>
              <a:spcAft>
                <a:spcPct val="0"/>
              </a:spcAft>
              <a:defRPr sz="4300">
                <a:solidFill>
                  <a:schemeClr val="tx2"/>
                </a:solidFill>
                <a:latin typeface="Times New Roman" pitchFamily="18" charset="0"/>
              </a:defRPr>
            </a:lvl6pPr>
            <a:lvl7pPr marL="1218303" algn="l" rtl="0" eaLnBrk="1" fontAlgn="base" hangingPunct="1">
              <a:spcBef>
                <a:spcPct val="0"/>
              </a:spcBef>
              <a:spcAft>
                <a:spcPct val="0"/>
              </a:spcAft>
              <a:defRPr sz="4300">
                <a:solidFill>
                  <a:schemeClr val="tx2"/>
                </a:solidFill>
                <a:latin typeface="Times New Roman" pitchFamily="18" charset="0"/>
              </a:defRPr>
            </a:lvl7pPr>
            <a:lvl8pPr marL="1827457" algn="l" rtl="0" eaLnBrk="1" fontAlgn="base" hangingPunct="1">
              <a:spcBef>
                <a:spcPct val="0"/>
              </a:spcBef>
              <a:spcAft>
                <a:spcPct val="0"/>
              </a:spcAft>
              <a:defRPr sz="4300">
                <a:solidFill>
                  <a:schemeClr val="tx2"/>
                </a:solidFill>
                <a:latin typeface="Times New Roman" pitchFamily="18" charset="0"/>
              </a:defRPr>
            </a:lvl8pPr>
            <a:lvl9pPr marL="2436609" algn="l" rtl="0" eaLnBrk="1" fontAlgn="base" hangingPunct="1">
              <a:spcBef>
                <a:spcPct val="0"/>
              </a:spcBef>
              <a:spcAft>
                <a:spcPct val="0"/>
              </a:spcAft>
              <a:defRPr sz="4300">
                <a:solidFill>
                  <a:schemeClr val="tx2"/>
                </a:solidFill>
                <a:latin typeface="Times New Roman" pitchFamily="18" charset="0"/>
              </a:defRPr>
            </a:lvl9pPr>
          </a:lstStyle>
          <a:p>
            <a:pPr marL="0" marR="0" lvl="0" indent="0" algn="l" defTabSz="1031775" rtl="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chemeClr val="tx1"/>
                </a:solidFill>
                <a:effectLst/>
                <a:uLnTx/>
                <a:uFillTx/>
                <a:latin typeface="Arial Nova (Body)"/>
              </a:rPr>
              <a:t>Payment pre-validation: What is it?</a:t>
            </a:r>
          </a:p>
        </p:txBody>
      </p:sp>
      <p:sp>
        <p:nvSpPr>
          <p:cNvPr id="36" name="Content Placeholder 4">
            <a:extLst>
              <a:ext uri="{FF2B5EF4-FFF2-40B4-BE49-F238E27FC236}">
                <a16:creationId xmlns:a16="http://schemas.microsoft.com/office/drawing/2014/main" id="{3285D71E-0494-4348-A044-B3813D4030DD}"/>
              </a:ext>
            </a:extLst>
          </p:cNvPr>
          <p:cNvSpPr txBox="1">
            <a:spLocks/>
          </p:cNvSpPr>
          <p:nvPr/>
        </p:nvSpPr>
        <p:spPr>
          <a:xfrm flipV="1">
            <a:off x="333778" y="2927090"/>
            <a:ext cx="9033619" cy="641236"/>
          </a:xfrm>
          <a:prstGeom prst="rect">
            <a:avLst/>
          </a:prstGeom>
        </p:spPr>
        <p:txBody>
          <a:bodyPr/>
          <a:lstStyle>
            <a:lvl1pPr marL="0" indent="0" algn="l" rtl="0" eaLnBrk="1" fontAlgn="base" hangingPunct="1">
              <a:spcBef>
                <a:spcPct val="20000"/>
              </a:spcBef>
              <a:spcAft>
                <a:spcPct val="0"/>
              </a:spcAft>
              <a:buNone/>
              <a:defRPr sz="2000" b="1">
                <a:solidFill>
                  <a:schemeClr val="tx2"/>
                </a:solidFill>
                <a:latin typeface="+mn-lt"/>
                <a:ea typeface="+mn-ea"/>
                <a:cs typeface="+mn-cs"/>
              </a:defRPr>
            </a:lvl1pPr>
            <a:lvl2pPr marL="594348" indent="-283425" algn="l" rtl="0" eaLnBrk="1" fontAlgn="base" hangingPunct="1">
              <a:spcBef>
                <a:spcPct val="20000"/>
              </a:spcBef>
              <a:spcAft>
                <a:spcPct val="0"/>
              </a:spcAft>
              <a:buFont typeface="Arial" panose="020B0604020202020204" pitchFamily="34" charset="0"/>
              <a:buChar char="̶"/>
              <a:defRPr sz="1600" baseline="0">
                <a:solidFill>
                  <a:schemeClr val="tx2"/>
                </a:solidFill>
                <a:latin typeface="+mn-lt"/>
              </a:defRPr>
            </a:lvl2pPr>
            <a:lvl3pPr marL="839700" indent="-243238" algn="l" rtl="0" eaLnBrk="1" fontAlgn="base" hangingPunct="1">
              <a:spcBef>
                <a:spcPct val="20000"/>
              </a:spcBef>
              <a:spcAft>
                <a:spcPct val="0"/>
              </a:spcAft>
              <a:buFont typeface="Courier New" panose="02070309020205020404" pitchFamily="49" charset="0"/>
              <a:buChar char="o"/>
              <a:defRPr sz="1600">
                <a:solidFill>
                  <a:schemeClr val="tx2"/>
                </a:solidFill>
                <a:latin typeface="+mn-lt"/>
              </a:defRPr>
            </a:lvl3pPr>
            <a:lvl4pPr marL="1368479" indent="-304574" algn="l" rtl="0" eaLnBrk="1" fontAlgn="base" hangingPunct="1">
              <a:spcBef>
                <a:spcPct val="20000"/>
              </a:spcBef>
              <a:spcAft>
                <a:spcPct val="0"/>
              </a:spcAft>
              <a:buChar char="–"/>
              <a:defRPr sz="1600">
                <a:solidFill>
                  <a:schemeClr val="tx2"/>
                </a:solidFill>
                <a:latin typeface="+mn-lt"/>
              </a:defRPr>
            </a:lvl4pPr>
            <a:lvl5pPr marL="1675167" indent="-304574" algn="l" rtl="0" eaLnBrk="1" fontAlgn="base" hangingPunct="1">
              <a:spcBef>
                <a:spcPct val="20000"/>
              </a:spcBef>
              <a:spcAft>
                <a:spcPct val="0"/>
              </a:spcAft>
              <a:buChar char="–"/>
              <a:defRPr sz="1400">
                <a:solidFill>
                  <a:schemeClr val="tx2"/>
                </a:solidFill>
                <a:latin typeface="+mn-lt"/>
              </a:defRPr>
            </a:lvl5pPr>
            <a:lvl6pPr marL="2284320" indent="-304574" algn="l" rtl="0" eaLnBrk="1" fontAlgn="base" hangingPunct="1">
              <a:spcBef>
                <a:spcPct val="20000"/>
              </a:spcBef>
              <a:spcAft>
                <a:spcPct val="0"/>
              </a:spcAft>
              <a:buChar char="–"/>
              <a:defRPr sz="2100">
                <a:solidFill>
                  <a:srgbClr val="000000"/>
                </a:solidFill>
                <a:latin typeface="+mn-lt"/>
              </a:defRPr>
            </a:lvl6pPr>
            <a:lvl7pPr marL="2893473" indent="-304574" algn="l" rtl="0" eaLnBrk="1" fontAlgn="base" hangingPunct="1">
              <a:spcBef>
                <a:spcPct val="20000"/>
              </a:spcBef>
              <a:spcAft>
                <a:spcPct val="0"/>
              </a:spcAft>
              <a:buChar char="–"/>
              <a:defRPr sz="2100">
                <a:solidFill>
                  <a:srgbClr val="000000"/>
                </a:solidFill>
                <a:latin typeface="+mn-lt"/>
              </a:defRPr>
            </a:lvl7pPr>
            <a:lvl8pPr marL="3502626" indent="-304574" algn="l" rtl="0" eaLnBrk="1" fontAlgn="base" hangingPunct="1">
              <a:spcBef>
                <a:spcPct val="20000"/>
              </a:spcBef>
              <a:spcAft>
                <a:spcPct val="0"/>
              </a:spcAft>
              <a:buChar char="–"/>
              <a:defRPr sz="2100">
                <a:solidFill>
                  <a:srgbClr val="000000"/>
                </a:solidFill>
                <a:latin typeface="+mn-lt"/>
              </a:defRPr>
            </a:lvl8pPr>
            <a:lvl9pPr marL="4111776" indent="-304574" algn="l" rtl="0" eaLnBrk="1" fontAlgn="base" hangingPunct="1">
              <a:spcBef>
                <a:spcPct val="20000"/>
              </a:spcBef>
              <a:spcAft>
                <a:spcPct val="0"/>
              </a:spcAft>
              <a:buChar char="–"/>
              <a:defRPr sz="2100">
                <a:solidFill>
                  <a:srgbClr val="000000"/>
                </a:solidFill>
                <a:latin typeface="+mn-lt"/>
              </a:defRPr>
            </a:lvl9pPr>
          </a:lstStyle>
          <a:p>
            <a:pPr marL="0" marR="0" lvl="0" indent="0" algn="l" defTabSz="810067" rtl="0" eaLnBrk="1" fontAlgn="base" latinLnBrk="0" hangingPunct="1">
              <a:lnSpc>
                <a:spcPct val="100000"/>
              </a:lnSpc>
              <a:spcBef>
                <a:spcPct val="20000"/>
              </a:spcBef>
              <a:spcAft>
                <a:spcPct val="0"/>
              </a:spcAft>
              <a:buClrTx/>
              <a:buSzTx/>
              <a:buFontTx/>
              <a:buNone/>
              <a:tabLst/>
              <a:defRPr/>
            </a:pPr>
            <a:endParaRPr kumimoji="0" lang="en-GB" sz="1200" b="1" i="0" u="none" strike="noStrike" kern="0" cap="none" spc="0" normalizeH="0" baseline="0" noProof="0">
              <a:ln>
                <a:noFill/>
              </a:ln>
              <a:solidFill>
                <a:srgbClr val="766C62"/>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E4743255-3556-4833-B597-BC2E581FE0A5}"/>
              </a:ext>
            </a:extLst>
          </p:cNvPr>
          <p:cNvGrpSpPr/>
          <p:nvPr/>
        </p:nvGrpSpPr>
        <p:grpSpPr>
          <a:xfrm>
            <a:off x="6640537" y="1571702"/>
            <a:ext cx="3057139" cy="1607142"/>
            <a:chOff x="5848173" y="4043542"/>
            <a:chExt cx="1869716" cy="982912"/>
          </a:xfrm>
        </p:grpSpPr>
        <p:sp>
          <p:nvSpPr>
            <p:cNvPr id="157" name="TextBox 156">
              <a:extLst>
                <a:ext uri="{FF2B5EF4-FFF2-40B4-BE49-F238E27FC236}">
                  <a16:creationId xmlns:a16="http://schemas.microsoft.com/office/drawing/2014/main" id="{350CBF50-C63E-43EA-848F-16DBD5A1DB5B}"/>
                </a:ext>
              </a:extLst>
            </p:cNvPr>
            <p:cNvSpPr txBox="1"/>
            <p:nvPr/>
          </p:nvSpPr>
          <p:spPr>
            <a:xfrm>
              <a:off x="5874595" y="4654498"/>
              <a:ext cx="542450" cy="371956"/>
            </a:xfrm>
            <a:prstGeom prst="rect">
              <a:avLst/>
            </a:prstGeom>
            <a:noFill/>
          </p:spPr>
          <p:txBody>
            <a:bodyPr wrap="none" rtlCol="0">
              <a:no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marL="0" marR="0" lvl="0" indent="0" algn="ctr" defTabSz="809431"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accent1">
                      <a:lumMod val="25000"/>
                    </a:schemeClr>
                  </a:solidFill>
                  <a:effectLst/>
                  <a:uLnTx/>
                  <a:uFillTx/>
                  <a:latin typeface="+mj-lt"/>
                  <a:ea typeface="+mn-ea"/>
                  <a:cs typeface="+mn-cs"/>
                </a:rPr>
                <a:t>Creditor</a:t>
              </a:r>
            </a:p>
            <a:p>
              <a:pPr marL="0" marR="0" lvl="0" indent="0" algn="ctr" defTabSz="809431"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accent1">
                      <a:lumMod val="25000"/>
                    </a:schemeClr>
                  </a:solidFill>
                  <a:effectLst/>
                  <a:uLnTx/>
                  <a:uFillTx/>
                  <a:latin typeface="+mj-lt"/>
                  <a:ea typeface="+mn-ea"/>
                  <a:cs typeface="+mn-cs"/>
                </a:rPr>
                <a:t>Agent</a:t>
              </a:r>
            </a:p>
          </p:txBody>
        </p:sp>
        <p:grpSp>
          <p:nvGrpSpPr>
            <p:cNvPr id="160" name="Group 159">
              <a:extLst>
                <a:ext uri="{FF2B5EF4-FFF2-40B4-BE49-F238E27FC236}">
                  <a16:creationId xmlns:a16="http://schemas.microsoft.com/office/drawing/2014/main" id="{003DAE34-1074-4B30-BD70-256CDBE0664D}"/>
                </a:ext>
              </a:extLst>
            </p:cNvPr>
            <p:cNvGrpSpPr>
              <a:grpSpLocks noChangeAspect="1"/>
            </p:cNvGrpSpPr>
            <p:nvPr/>
          </p:nvGrpSpPr>
          <p:grpSpPr>
            <a:xfrm>
              <a:off x="7132194" y="4043542"/>
              <a:ext cx="585695" cy="585695"/>
              <a:chOff x="7755982" y="2362097"/>
              <a:chExt cx="568889" cy="568889"/>
            </a:xfrm>
          </p:grpSpPr>
          <p:sp>
            <p:nvSpPr>
              <p:cNvPr id="161" name="Oval 160">
                <a:extLst>
                  <a:ext uri="{FF2B5EF4-FFF2-40B4-BE49-F238E27FC236}">
                    <a16:creationId xmlns:a16="http://schemas.microsoft.com/office/drawing/2014/main" id="{8CE0429D-96DC-42A9-9FD2-524F667B9C9F}"/>
                  </a:ext>
                </a:extLst>
              </p:cNvPr>
              <p:cNvSpPr/>
              <p:nvPr/>
            </p:nvSpPr>
            <p:spPr>
              <a:xfrm>
                <a:off x="7755982" y="2362097"/>
                <a:ext cx="568889" cy="568889"/>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09431" rtl="0" eaLnBrk="0" fontAlgn="base" latinLnBrk="0" hangingPunct="0">
                  <a:lnSpc>
                    <a:spcPct val="100000"/>
                  </a:lnSpc>
                  <a:spcBef>
                    <a:spcPct val="0"/>
                  </a:spcBef>
                  <a:spcAft>
                    <a:spcPct val="0"/>
                  </a:spcAft>
                  <a:buClrTx/>
                  <a:buSzTx/>
                  <a:buFontTx/>
                  <a:buNone/>
                  <a:tabLst/>
                  <a:defRPr/>
                </a:pPr>
                <a:endParaRPr kumimoji="0" lang="en-NL" sz="1063" b="0" i="0" u="none" strike="noStrike" kern="1200" cap="none" spc="0" normalizeH="0" baseline="0" noProof="0">
                  <a:ln>
                    <a:noFill/>
                  </a:ln>
                  <a:solidFill>
                    <a:prstClr val="black"/>
                  </a:solidFill>
                  <a:effectLst/>
                  <a:uLnTx/>
                  <a:uFillTx/>
                  <a:latin typeface="Arial"/>
                  <a:ea typeface="+mn-ea"/>
                  <a:cs typeface="+mn-cs"/>
                </a:endParaRPr>
              </a:p>
            </p:txBody>
          </p:sp>
          <p:pic>
            <p:nvPicPr>
              <p:cNvPr id="162" name="Graphic 195">
                <a:extLst>
                  <a:ext uri="{FF2B5EF4-FFF2-40B4-BE49-F238E27FC236}">
                    <a16:creationId xmlns:a16="http://schemas.microsoft.com/office/drawing/2014/main" id="{164BF097-B2BB-450C-9837-85EF5BC55E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62627" y="2483738"/>
                <a:ext cx="335887" cy="300709"/>
              </a:xfrm>
              <a:prstGeom prst="rect">
                <a:avLst/>
              </a:prstGeom>
            </p:spPr>
          </p:pic>
        </p:grpSp>
        <p:sp>
          <p:nvSpPr>
            <p:cNvPr id="164" name="TextBox 163">
              <a:extLst>
                <a:ext uri="{FF2B5EF4-FFF2-40B4-BE49-F238E27FC236}">
                  <a16:creationId xmlns:a16="http://schemas.microsoft.com/office/drawing/2014/main" id="{34B28C27-8158-486A-ABC7-31865A408CBE}"/>
                </a:ext>
              </a:extLst>
            </p:cNvPr>
            <p:cNvSpPr txBox="1"/>
            <p:nvPr/>
          </p:nvSpPr>
          <p:spPr>
            <a:xfrm>
              <a:off x="7225468" y="4654499"/>
              <a:ext cx="399147" cy="354663"/>
            </a:xfrm>
            <a:prstGeom prst="rect">
              <a:avLst/>
            </a:prstGeom>
            <a:noFill/>
          </p:spPr>
          <p:txBody>
            <a:bodyPr wrap="none" rtlCol="0">
              <a:noAutofit/>
            </a:bodyPr>
            <a:lstStyle/>
            <a:p>
              <a:pPr marL="0" marR="0" lvl="0" indent="0" algn="ctr" defTabSz="809431" rtl="0" eaLnBrk="0" fontAlgn="base" latinLnBrk="0" hangingPunct="0">
                <a:lnSpc>
                  <a:spcPct val="100000"/>
                </a:lnSpc>
                <a:spcBef>
                  <a:spcPct val="0"/>
                </a:spcBef>
                <a:spcAft>
                  <a:spcPct val="0"/>
                </a:spcAft>
                <a:buClrTx/>
                <a:buSzTx/>
                <a:buFontTx/>
                <a:buNone/>
                <a:tabLst/>
                <a:defRPr/>
              </a:pPr>
              <a:r>
                <a:rPr kumimoji="0" lang="de-DE" sz="1100" b="1" u="none" strike="noStrike" kern="1200" cap="none" spc="0" normalizeH="0" baseline="0" noProof="0" dirty="0">
                  <a:ln>
                    <a:noFill/>
                  </a:ln>
                  <a:solidFill>
                    <a:schemeClr val="accent1">
                      <a:lumMod val="25000"/>
                    </a:schemeClr>
                  </a:solidFill>
                  <a:effectLst/>
                  <a:uLnTx/>
                  <a:uFillTx/>
                  <a:latin typeface="+mj-lt"/>
                  <a:ea typeface="+mn-ea"/>
                  <a:cs typeface="+mn-cs"/>
                </a:rPr>
                <a:t>Creditor</a:t>
              </a:r>
            </a:p>
          </p:txBody>
        </p:sp>
        <p:grpSp>
          <p:nvGrpSpPr>
            <p:cNvPr id="174" name="Group 173">
              <a:extLst>
                <a:ext uri="{FF2B5EF4-FFF2-40B4-BE49-F238E27FC236}">
                  <a16:creationId xmlns:a16="http://schemas.microsoft.com/office/drawing/2014/main" id="{B3892D4C-EA4D-4908-BB02-D5F03AAAB43F}"/>
                </a:ext>
              </a:extLst>
            </p:cNvPr>
            <p:cNvGrpSpPr/>
            <p:nvPr/>
          </p:nvGrpSpPr>
          <p:grpSpPr>
            <a:xfrm>
              <a:off x="5848173" y="4043542"/>
              <a:ext cx="585695" cy="585695"/>
              <a:chOff x="6585848" y="3287284"/>
              <a:chExt cx="407626" cy="407626"/>
            </a:xfrm>
          </p:grpSpPr>
          <p:sp>
            <p:nvSpPr>
              <p:cNvPr id="175" name="Oval 174">
                <a:extLst>
                  <a:ext uri="{FF2B5EF4-FFF2-40B4-BE49-F238E27FC236}">
                    <a16:creationId xmlns:a16="http://schemas.microsoft.com/office/drawing/2014/main" id="{FF1E8F04-3DAE-415F-9B50-14194AB8B406}"/>
                  </a:ext>
                </a:extLst>
              </p:cNvPr>
              <p:cNvSpPr/>
              <p:nvPr/>
            </p:nvSpPr>
            <p:spPr>
              <a:xfrm>
                <a:off x="6585848" y="3287284"/>
                <a:ext cx="407626" cy="407626"/>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09431" rtl="0" eaLnBrk="0" fontAlgn="base" latinLnBrk="0" hangingPunct="0">
                  <a:lnSpc>
                    <a:spcPct val="100000"/>
                  </a:lnSpc>
                  <a:spcBef>
                    <a:spcPct val="0"/>
                  </a:spcBef>
                  <a:spcAft>
                    <a:spcPct val="0"/>
                  </a:spcAft>
                  <a:buClrTx/>
                  <a:buSzTx/>
                  <a:buFontTx/>
                  <a:buNone/>
                  <a:tabLst/>
                  <a:defRPr/>
                </a:pPr>
                <a:endParaRPr kumimoji="0" lang="en-NL" sz="1063" b="0" i="0" u="none" strike="noStrike" kern="1200" cap="none" spc="0" normalizeH="0" baseline="0" noProof="0">
                  <a:ln>
                    <a:noFill/>
                  </a:ln>
                  <a:solidFill>
                    <a:prstClr val="black"/>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0A39A21-D52B-4808-8AF9-1EF4DD6AF50F}"/>
                  </a:ext>
                </a:extLst>
              </p:cNvPr>
              <p:cNvGrpSpPr>
                <a:grpSpLocks noChangeAspect="1"/>
              </p:cNvGrpSpPr>
              <p:nvPr/>
            </p:nvGrpSpPr>
            <p:grpSpPr>
              <a:xfrm>
                <a:off x="6674364" y="3384387"/>
                <a:ext cx="233255" cy="211765"/>
                <a:chOff x="4197649" y="2510356"/>
                <a:chExt cx="279028" cy="253323"/>
              </a:xfrm>
            </p:grpSpPr>
            <p:sp>
              <p:nvSpPr>
                <p:cNvPr id="177" name="Freeform: Shape 165">
                  <a:extLst>
                    <a:ext uri="{FF2B5EF4-FFF2-40B4-BE49-F238E27FC236}">
                      <a16:creationId xmlns:a16="http://schemas.microsoft.com/office/drawing/2014/main" id="{82E0A931-A141-4F49-AB86-0173F717800E}"/>
                    </a:ext>
                  </a:extLst>
                </p:cNvPr>
                <p:cNvSpPr/>
                <p:nvPr/>
              </p:nvSpPr>
              <p:spPr>
                <a:xfrm flipH="1">
                  <a:off x="4197649" y="2510356"/>
                  <a:ext cx="279028" cy="84794"/>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solidFill>
                  <a:schemeClr val="bg1">
                    <a:lumMod val="95000"/>
                  </a:schemeClr>
                </a:solidFill>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178" name="Group 177">
                  <a:extLst>
                    <a:ext uri="{FF2B5EF4-FFF2-40B4-BE49-F238E27FC236}">
                      <a16:creationId xmlns:a16="http://schemas.microsoft.com/office/drawing/2014/main" id="{CA430358-9011-4EB4-810A-42F827E10A0C}"/>
                    </a:ext>
                  </a:extLst>
                </p:cNvPr>
                <p:cNvGrpSpPr/>
                <p:nvPr/>
              </p:nvGrpSpPr>
              <p:grpSpPr>
                <a:xfrm>
                  <a:off x="4226076" y="2597901"/>
                  <a:ext cx="222175" cy="143225"/>
                  <a:chOff x="4226864" y="2597901"/>
                  <a:chExt cx="222175" cy="143225"/>
                </a:xfrm>
              </p:grpSpPr>
              <p:sp>
                <p:nvSpPr>
                  <p:cNvPr id="180" name="Rectangle 179">
                    <a:extLst>
                      <a:ext uri="{FF2B5EF4-FFF2-40B4-BE49-F238E27FC236}">
                        <a16:creationId xmlns:a16="http://schemas.microsoft.com/office/drawing/2014/main" id="{EC0C8D0A-4A53-4E5B-B4BD-2D211E6C6363}"/>
                      </a:ext>
                    </a:extLst>
                  </p:cNvPr>
                  <p:cNvSpPr/>
                  <p:nvPr/>
                </p:nvSpPr>
                <p:spPr>
                  <a:xfrm flipH="1">
                    <a:off x="4226864" y="2597901"/>
                    <a:ext cx="36000" cy="143225"/>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a:ea typeface="+mn-ea"/>
                      <a:cs typeface="+mn-cs"/>
                    </a:endParaRPr>
                  </a:p>
                </p:txBody>
              </p:sp>
              <p:sp>
                <p:nvSpPr>
                  <p:cNvPr id="181" name="Rectangle 180">
                    <a:extLst>
                      <a:ext uri="{FF2B5EF4-FFF2-40B4-BE49-F238E27FC236}">
                        <a16:creationId xmlns:a16="http://schemas.microsoft.com/office/drawing/2014/main" id="{68CC5BAB-21A1-448F-8F7C-FC22AF18D910}"/>
                      </a:ext>
                    </a:extLst>
                  </p:cNvPr>
                  <p:cNvSpPr/>
                  <p:nvPr/>
                </p:nvSpPr>
                <p:spPr>
                  <a:xfrm flipH="1">
                    <a:off x="4413039" y="2597901"/>
                    <a:ext cx="36000" cy="143225"/>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a:ea typeface="+mn-ea"/>
                      <a:cs typeface="+mn-cs"/>
                    </a:endParaRPr>
                  </a:p>
                </p:txBody>
              </p:sp>
              <p:sp>
                <p:nvSpPr>
                  <p:cNvPr id="182" name="Rectangle 181">
                    <a:extLst>
                      <a:ext uri="{FF2B5EF4-FFF2-40B4-BE49-F238E27FC236}">
                        <a16:creationId xmlns:a16="http://schemas.microsoft.com/office/drawing/2014/main" id="{B53156DF-9F0D-4913-86D4-231C8845A76F}"/>
                      </a:ext>
                    </a:extLst>
                  </p:cNvPr>
                  <p:cNvSpPr/>
                  <p:nvPr/>
                </p:nvSpPr>
                <p:spPr>
                  <a:xfrm flipH="1">
                    <a:off x="4319951" y="2597901"/>
                    <a:ext cx="36000" cy="143225"/>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a:ea typeface="+mn-ea"/>
                      <a:cs typeface="+mn-cs"/>
                    </a:endParaRPr>
                  </a:p>
                </p:txBody>
              </p:sp>
            </p:grpSp>
            <p:sp>
              <p:nvSpPr>
                <p:cNvPr id="179" name="Freeform: Shape 172">
                  <a:extLst>
                    <a:ext uri="{FF2B5EF4-FFF2-40B4-BE49-F238E27FC236}">
                      <a16:creationId xmlns:a16="http://schemas.microsoft.com/office/drawing/2014/main" id="{401D6FDF-F06A-40A0-AF07-6B844E868641}"/>
                    </a:ext>
                  </a:extLst>
                </p:cNvPr>
                <p:cNvSpPr/>
                <p:nvPr/>
              </p:nvSpPr>
              <p:spPr>
                <a:xfrm flipH="1">
                  <a:off x="4197649" y="2738241"/>
                  <a:ext cx="279028" cy="25438"/>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solidFill>
                  <a:schemeClr val="bg1">
                    <a:lumMod val="95000"/>
                  </a:schemeClr>
                </a:solidFill>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charset="0"/>
                    <a:ea typeface="+mn-ea"/>
                    <a:cs typeface="+mn-cs"/>
                  </a:endParaRPr>
                </a:p>
              </p:txBody>
            </p:sp>
          </p:grpSp>
        </p:grpSp>
        <p:cxnSp>
          <p:nvCxnSpPr>
            <p:cNvPr id="184" name="Straight Arrow Connector 183">
              <a:extLst>
                <a:ext uri="{FF2B5EF4-FFF2-40B4-BE49-F238E27FC236}">
                  <a16:creationId xmlns:a16="http://schemas.microsoft.com/office/drawing/2014/main" id="{268F47A4-ADC5-4018-8805-536F191D956A}"/>
                </a:ext>
              </a:extLst>
            </p:cNvPr>
            <p:cNvCxnSpPr>
              <a:cxnSpLocks/>
              <a:stCxn id="175" idx="6"/>
              <a:endCxn id="161" idx="2"/>
            </p:cNvCxnSpPr>
            <p:nvPr/>
          </p:nvCxnSpPr>
          <p:spPr bwMode="auto">
            <a:xfrm>
              <a:off x="6433869" y="4336390"/>
              <a:ext cx="698326" cy="0"/>
            </a:xfrm>
            <a:prstGeom prst="straightConnector1">
              <a:avLst/>
            </a:prstGeom>
            <a:solidFill>
              <a:schemeClr val="accent1"/>
            </a:solidFill>
            <a:ln w="12700" cap="flat" cmpd="sng" algn="ctr">
              <a:solidFill>
                <a:srgbClr val="9C185D"/>
              </a:solidFill>
              <a:prstDash val="solid"/>
              <a:round/>
              <a:headEnd type="none" w="med" len="med"/>
              <a:tailEnd type="triangle"/>
            </a:ln>
            <a:effectLst/>
          </p:spPr>
        </p:cxnSp>
      </p:grpSp>
      <p:grpSp>
        <p:nvGrpSpPr>
          <p:cNvPr id="7" name="Group 6">
            <a:extLst>
              <a:ext uri="{FF2B5EF4-FFF2-40B4-BE49-F238E27FC236}">
                <a16:creationId xmlns:a16="http://schemas.microsoft.com/office/drawing/2014/main" id="{C9227FB8-393A-4062-8973-79A382C50EE2}"/>
              </a:ext>
            </a:extLst>
          </p:cNvPr>
          <p:cNvGrpSpPr/>
          <p:nvPr/>
        </p:nvGrpSpPr>
        <p:grpSpPr>
          <a:xfrm>
            <a:off x="655536" y="1571702"/>
            <a:ext cx="3391182" cy="1607142"/>
            <a:chOff x="1656853" y="4026928"/>
            <a:chExt cx="2074013" cy="982912"/>
          </a:xfrm>
        </p:grpSpPr>
        <p:sp>
          <p:nvSpPr>
            <p:cNvPr id="156" name="TextBox 155">
              <a:extLst>
                <a:ext uri="{FF2B5EF4-FFF2-40B4-BE49-F238E27FC236}">
                  <a16:creationId xmlns:a16="http://schemas.microsoft.com/office/drawing/2014/main" id="{B5436E34-A293-4FEC-B42A-3472E169D332}"/>
                </a:ext>
              </a:extLst>
            </p:cNvPr>
            <p:cNvSpPr txBox="1"/>
            <p:nvPr/>
          </p:nvSpPr>
          <p:spPr>
            <a:xfrm>
              <a:off x="2741943" y="4637884"/>
              <a:ext cx="988923" cy="371956"/>
            </a:xfrm>
            <a:prstGeom prst="rect">
              <a:avLst/>
            </a:prstGeom>
            <a:noFill/>
          </p:spPr>
          <p:txBody>
            <a:bodyPr wrap="none" rtlCol="0">
              <a:noAutofit/>
            </a:bodyPr>
            <a:lstStyle>
              <a:defPPr>
                <a:defRPr lang="en-GB"/>
              </a:defPPr>
              <a:lvl1pPr marL="0" marR="0" lvl="0" indent="0" algn="ctr" defTabSz="914160" latinLnBrk="0">
                <a:lnSpc>
                  <a:spcPct val="100000"/>
                </a:lnSpc>
                <a:buClrTx/>
                <a:buSzTx/>
                <a:buFontTx/>
                <a:buNone/>
                <a:tabLst/>
                <a:defRPr kumimoji="0" sz="1000" b="0" i="0" u="none" strike="noStrike" cap="none" spc="0" normalizeH="0" baseline="0">
                  <a:ln>
                    <a:noFill/>
                  </a:ln>
                  <a:solidFill>
                    <a:srgbClr val="766C62"/>
                  </a:solidFill>
                  <a:effectLst/>
                  <a:uLnTx/>
                  <a:uFillTx/>
                </a:defRPr>
              </a:lvl1pPr>
            </a:lstStyle>
            <a:p>
              <a:pPr marL="0" marR="0" lvl="0" indent="0" algn="ctr" defTabSz="809431"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accent1">
                      <a:lumMod val="25000"/>
                    </a:schemeClr>
                  </a:solidFill>
                  <a:effectLst/>
                  <a:uLnTx/>
                  <a:uFillTx/>
                  <a:latin typeface="+mj-lt"/>
                  <a:ea typeface="+mn-ea"/>
                  <a:cs typeface="+mn-cs"/>
                </a:rPr>
                <a:t>Debtor</a:t>
              </a:r>
            </a:p>
            <a:p>
              <a:pPr marL="0" marR="0" lvl="0" indent="0" algn="ctr" defTabSz="809431"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accent1">
                      <a:lumMod val="25000"/>
                    </a:schemeClr>
                  </a:solidFill>
                  <a:effectLst/>
                  <a:uLnTx/>
                  <a:uFillTx/>
                  <a:latin typeface="+mj-lt"/>
                  <a:ea typeface="+mn-ea"/>
                  <a:cs typeface="+mn-cs"/>
                </a:rPr>
                <a:t>Agent</a:t>
              </a:r>
            </a:p>
          </p:txBody>
        </p:sp>
        <p:sp>
          <p:nvSpPr>
            <p:cNvPr id="159" name="TextBox 158">
              <a:extLst>
                <a:ext uri="{FF2B5EF4-FFF2-40B4-BE49-F238E27FC236}">
                  <a16:creationId xmlns:a16="http://schemas.microsoft.com/office/drawing/2014/main" id="{EAEE0811-AA77-49B2-A9CB-966AE6449DE3}"/>
                </a:ext>
              </a:extLst>
            </p:cNvPr>
            <p:cNvSpPr txBox="1"/>
            <p:nvPr/>
          </p:nvSpPr>
          <p:spPr>
            <a:xfrm>
              <a:off x="1758494" y="4629237"/>
              <a:ext cx="399147" cy="371956"/>
            </a:xfrm>
            <a:prstGeom prst="rect">
              <a:avLst/>
            </a:prstGeom>
            <a:noFill/>
          </p:spPr>
          <p:txBody>
            <a:bodyPr wrap="none" rtlCol="0">
              <a:noAutofit/>
            </a:bodyPr>
            <a:lstStyle/>
            <a:p>
              <a:pPr marL="0" marR="0" lvl="0" indent="0" algn="ctr" defTabSz="809431"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dirty="0">
                  <a:ln>
                    <a:noFill/>
                  </a:ln>
                  <a:solidFill>
                    <a:schemeClr val="accent1">
                      <a:lumMod val="25000"/>
                    </a:schemeClr>
                  </a:solidFill>
                  <a:effectLst/>
                  <a:uLnTx/>
                  <a:uFillTx/>
                  <a:latin typeface="+mj-lt"/>
                </a:rPr>
                <a:t>Debtor</a:t>
              </a:r>
            </a:p>
          </p:txBody>
        </p:sp>
        <p:grpSp>
          <p:nvGrpSpPr>
            <p:cNvPr id="165" name="Group 164">
              <a:extLst>
                <a:ext uri="{FF2B5EF4-FFF2-40B4-BE49-F238E27FC236}">
                  <a16:creationId xmlns:a16="http://schemas.microsoft.com/office/drawing/2014/main" id="{2B9980EC-47D0-4D53-B0BA-FDE49CBABFE7}"/>
                </a:ext>
              </a:extLst>
            </p:cNvPr>
            <p:cNvGrpSpPr/>
            <p:nvPr/>
          </p:nvGrpSpPr>
          <p:grpSpPr>
            <a:xfrm>
              <a:off x="2934446" y="4026928"/>
              <a:ext cx="585695" cy="585695"/>
              <a:chOff x="3788604" y="3287284"/>
              <a:chExt cx="407626" cy="407626"/>
            </a:xfrm>
          </p:grpSpPr>
          <p:sp>
            <p:nvSpPr>
              <p:cNvPr id="166" name="Oval 165">
                <a:extLst>
                  <a:ext uri="{FF2B5EF4-FFF2-40B4-BE49-F238E27FC236}">
                    <a16:creationId xmlns:a16="http://schemas.microsoft.com/office/drawing/2014/main" id="{59021259-E4F4-4C9C-B44C-4866A8385472}"/>
                  </a:ext>
                </a:extLst>
              </p:cNvPr>
              <p:cNvSpPr/>
              <p:nvPr/>
            </p:nvSpPr>
            <p:spPr>
              <a:xfrm>
                <a:off x="3788604" y="3287284"/>
                <a:ext cx="407626" cy="407626"/>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09431" rtl="0" eaLnBrk="0" fontAlgn="base" latinLnBrk="0" hangingPunct="0">
                  <a:lnSpc>
                    <a:spcPct val="100000"/>
                  </a:lnSpc>
                  <a:spcBef>
                    <a:spcPct val="0"/>
                  </a:spcBef>
                  <a:spcAft>
                    <a:spcPct val="0"/>
                  </a:spcAft>
                  <a:buClrTx/>
                  <a:buSzTx/>
                  <a:buFontTx/>
                  <a:buNone/>
                  <a:tabLst/>
                  <a:defRPr/>
                </a:pPr>
                <a:endParaRPr kumimoji="0" lang="en-NL" sz="1063" b="0" i="0" u="none" strike="noStrike" kern="1200" cap="none" spc="0" normalizeH="0" baseline="0" noProof="0">
                  <a:ln>
                    <a:noFill/>
                  </a:ln>
                  <a:solidFill>
                    <a:prstClr val="black"/>
                  </a:solidFill>
                  <a:effectLst/>
                  <a:uLnTx/>
                  <a:uFillTx/>
                  <a:latin typeface="Arial"/>
                  <a:ea typeface="+mn-ea"/>
                  <a:cs typeface="+mn-cs"/>
                </a:endParaRPr>
              </a:p>
            </p:txBody>
          </p:sp>
          <p:grpSp>
            <p:nvGrpSpPr>
              <p:cNvPr id="167" name="Group 166">
                <a:extLst>
                  <a:ext uri="{FF2B5EF4-FFF2-40B4-BE49-F238E27FC236}">
                    <a16:creationId xmlns:a16="http://schemas.microsoft.com/office/drawing/2014/main" id="{F8D77F29-0CC1-40F7-98A8-8410172CB528}"/>
                  </a:ext>
                </a:extLst>
              </p:cNvPr>
              <p:cNvGrpSpPr>
                <a:grpSpLocks noChangeAspect="1"/>
              </p:cNvGrpSpPr>
              <p:nvPr/>
            </p:nvGrpSpPr>
            <p:grpSpPr>
              <a:xfrm>
                <a:off x="3877120" y="3384387"/>
                <a:ext cx="233255" cy="211765"/>
                <a:chOff x="4197649" y="2510356"/>
                <a:chExt cx="279028" cy="253323"/>
              </a:xfrm>
            </p:grpSpPr>
            <p:sp>
              <p:nvSpPr>
                <p:cNvPr id="168" name="Freeform: Shape 165">
                  <a:extLst>
                    <a:ext uri="{FF2B5EF4-FFF2-40B4-BE49-F238E27FC236}">
                      <a16:creationId xmlns:a16="http://schemas.microsoft.com/office/drawing/2014/main" id="{55E24212-6E4F-461B-B900-920706894C1E}"/>
                    </a:ext>
                  </a:extLst>
                </p:cNvPr>
                <p:cNvSpPr/>
                <p:nvPr/>
              </p:nvSpPr>
              <p:spPr>
                <a:xfrm flipH="1">
                  <a:off x="4197649" y="2510356"/>
                  <a:ext cx="279028" cy="84794"/>
                </a:xfrm>
                <a:custGeom>
                  <a:avLst/>
                  <a:gdLst>
                    <a:gd name="connsiteX0" fmla="*/ 0 w 571500"/>
                    <a:gd name="connsiteY0" fmla="*/ 190500 h 190500"/>
                    <a:gd name="connsiteX1" fmla="*/ 571500 w 571500"/>
                    <a:gd name="connsiteY1" fmla="*/ 190500 h 190500"/>
                    <a:gd name="connsiteX2" fmla="*/ 285750 w 571500"/>
                    <a:gd name="connsiteY2" fmla="*/ 0 h 190500"/>
                    <a:gd name="connsiteX3" fmla="*/ 0 w 5715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571500" h="190500">
                      <a:moveTo>
                        <a:pt x="0" y="190500"/>
                      </a:moveTo>
                      <a:lnTo>
                        <a:pt x="571500" y="190500"/>
                      </a:lnTo>
                      <a:lnTo>
                        <a:pt x="285750" y="0"/>
                      </a:lnTo>
                      <a:lnTo>
                        <a:pt x="0" y="190500"/>
                      </a:lnTo>
                      <a:close/>
                    </a:path>
                  </a:pathLst>
                </a:custGeom>
                <a:solidFill>
                  <a:schemeClr val="bg1">
                    <a:lumMod val="95000"/>
                  </a:schemeClr>
                </a:solidFill>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169" name="Group 168">
                  <a:extLst>
                    <a:ext uri="{FF2B5EF4-FFF2-40B4-BE49-F238E27FC236}">
                      <a16:creationId xmlns:a16="http://schemas.microsoft.com/office/drawing/2014/main" id="{93D9DEE2-03EA-4942-BC8F-1B3B5AEB224F}"/>
                    </a:ext>
                  </a:extLst>
                </p:cNvPr>
                <p:cNvGrpSpPr/>
                <p:nvPr/>
              </p:nvGrpSpPr>
              <p:grpSpPr>
                <a:xfrm>
                  <a:off x="4226076" y="2597901"/>
                  <a:ext cx="222175" cy="143225"/>
                  <a:chOff x="4226864" y="2597901"/>
                  <a:chExt cx="222175" cy="143225"/>
                </a:xfrm>
              </p:grpSpPr>
              <p:sp>
                <p:nvSpPr>
                  <p:cNvPr id="171" name="Rectangle 170">
                    <a:extLst>
                      <a:ext uri="{FF2B5EF4-FFF2-40B4-BE49-F238E27FC236}">
                        <a16:creationId xmlns:a16="http://schemas.microsoft.com/office/drawing/2014/main" id="{56DA9001-94B2-4C32-8271-28DC871118B0}"/>
                      </a:ext>
                    </a:extLst>
                  </p:cNvPr>
                  <p:cNvSpPr/>
                  <p:nvPr/>
                </p:nvSpPr>
                <p:spPr>
                  <a:xfrm flipH="1">
                    <a:off x="4226864" y="2597901"/>
                    <a:ext cx="36000" cy="143225"/>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a:ea typeface="+mn-ea"/>
                      <a:cs typeface="+mn-cs"/>
                    </a:endParaRPr>
                  </a:p>
                </p:txBody>
              </p:sp>
              <p:sp>
                <p:nvSpPr>
                  <p:cNvPr id="172" name="Rectangle 171">
                    <a:extLst>
                      <a:ext uri="{FF2B5EF4-FFF2-40B4-BE49-F238E27FC236}">
                        <a16:creationId xmlns:a16="http://schemas.microsoft.com/office/drawing/2014/main" id="{BA18F603-113D-4F36-94D7-778EFEA95B22}"/>
                      </a:ext>
                    </a:extLst>
                  </p:cNvPr>
                  <p:cNvSpPr/>
                  <p:nvPr/>
                </p:nvSpPr>
                <p:spPr>
                  <a:xfrm flipH="1">
                    <a:off x="4413039" y="2597901"/>
                    <a:ext cx="36000" cy="143225"/>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a:ea typeface="+mn-ea"/>
                      <a:cs typeface="+mn-cs"/>
                    </a:endParaRPr>
                  </a:p>
                </p:txBody>
              </p:sp>
              <p:sp>
                <p:nvSpPr>
                  <p:cNvPr id="173" name="Rectangle 172">
                    <a:extLst>
                      <a:ext uri="{FF2B5EF4-FFF2-40B4-BE49-F238E27FC236}">
                        <a16:creationId xmlns:a16="http://schemas.microsoft.com/office/drawing/2014/main" id="{7745A729-38CD-4E07-BE23-3E7FAD3256C6}"/>
                      </a:ext>
                    </a:extLst>
                  </p:cNvPr>
                  <p:cNvSpPr/>
                  <p:nvPr/>
                </p:nvSpPr>
                <p:spPr>
                  <a:xfrm flipH="1">
                    <a:off x="4319951" y="2597901"/>
                    <a:ext cx="36000" cy="143225"/>
                  </a:xfrm>
                  <a:prstGeom prst="rect">
                    <a:avLst/>
                  </a:prstGeom>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a:ea typeface="+mn-ea"/>
                      <a:cs typeface="+mn-cs"/>
                    </a:endParaRPr>
                  </a:p>
                </p:txBody>
              </p:sp>
            </p:grpSp>
            <p:sp>
              <p:nvSpPr>
                <p:cNvPr id="170" name="Freeform: Shape 172">
                  <a:extLst>
                    <a:ext uri="{FF2B5EF4-FFF2-40B4-BE49-F238E27FC236}">
                      <a16:creationId xmlns:a16="http://schemas.microsoft.com/office/drawing/2014/main" id="{20D1305C-4E49-49A2-BEDE-B9D6BA239B41}"/>
                    </a:ext>
                  </a:extLst>
                </p:cNvPr>
                <p:cNvSpPr/>
                <p:nvPr/>
              </p:nvSpPr>
              <p:spPr>
                <a:xfrm flipH="1">
                  <a:off x="4197649" y="2738241"/>
                  <a:ext cx="279028" cy="25438"/>
                </a:xfrm>
                <a:custGeom>
                  <a:avLst/>
                  <a:gdLst>
                    <a:gd name="connsiteX0" fmla="*/ 0 w 571500"/>
                    <a:gd name="connsiteY0" fmla="*/ 0 h 57150"/>
                    <a:gd name="connsiteX1" fmla="*/ 571500 w 571500"/>
                    <a:gd name="connsiteY1" fmla="*/ 0 h 57150"/>
                    <a:gd name="connsiteX2" fmla="*/ 571500 w 571500"/>
                    <a:gd name="connsiteY2" fmla="*/ 59531 h 57150"/>
                    <a:gd name="connsiteX3" fmla="*/ 0 w 571500"/>
                    <a:gd name="connsiteY3" fmla="*/ 59531 h 57150"/>
                  </a:gdLst>
                  <a:ahLst/>
                  <a:cxnLst>
                    <a:cxn ang="0">
                      <a:pos x="connsiteX0" y="connsiteY0"/>
                    </a:cxn>
                    <a:cxn ang="0">
                      <a:pos x="connsiteX1" y="connsiteY1"/>
                    </a:cxn>
                    <a:cxn ang="0">
                      <a:pos x="connsiteX2" y="connsiteY2"/>
                    </a:cxn>
                    <a:cxn ang="0">
                      <a:pos x="connsiteX3" y="connsiteY3"/>
                    </a:cxn>
                  </a:cxnLst>
                  <a:rect l="l" t="t" r="r" b="b"/>
                  <a:pathLst>
                    <a:path w="571500" h="57150">
                      <a:moveTo>
                        <a:pt x="0" y="0"/>
                      </a:moveTo>
                      <a:lnTo>
                        <a:pt x="571500" y="0"/>
                      </a:lnTo>
                      <a:lnTo>
                        <a:pt x="571500" y="59531"/>
                      </a:lnTo>
                      <a:lnTo>
                        <a:pt x="0" y="59531"/>
                      </a:lnTo>
                      <a:close/>
                    </a:path>
                  </a:pathLst>
                </a:custGeom>
                <a:solidFill>
                  <a:schemeClr val="bg1">
                    <a:lumMod val="95000"/>
                  </a:schemeClr>
                </a:solidFill>
                <a:ln w="127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809431" rtl="0" eaLnBrk="1" fontAlgn="base" latinLnBrk="0" hangingPunct="1">
                    <a:lnSpc>
                      <a:spcPct val="100000"/>
                    </a:lnSpc>
                    <a:spcBef>
                      <a:spcPct val="0"/>
                    </a:spcBef>
                    <a:spcAft>
                      <a:spcPct val="0"/>
                    </a:spcAft>
                    <a:buClrTx/>
                    <a:buSzTx/>
                    <a:buFontTx/>
                    <a:buNone/>
                    <a:tabLst/>
                    <a:defRPr/>
                  </a:pPr>
                  <a:endParaRPr kumimoji="0" lang="en-US" sz="886" b="0" i="0" u="none" strike="noStrike" kern="1200" cap="none" spc="0" normalizeH="0" baseline="0" noProof="0">
                    <a:ln>
                      <a:noFill/>
                    </a:ln>
                    <a:solidFill>
                      <a:prstClr val="black"/>
                    </a:solidFill>
                    <a:effectLst/>
                    <a:uLnTx/>
                    <a:uFillTx/>
                    <a:latin typeface="Arial" charset="0"/>
                    <a:ea typeface="+mn-ea"/>
                    <a:cs typeface="+mn-cs"/>
                  </a:endParaRPr>
                </a:p>
              </p:txBody>
            </p:sp>
          </p:grpSp>
        </p:grpSp>
        <p:cxnSp>
          <p:nvCxnSpPr>
            <p:cNvPr id="183" name="Straight Arrow Connector 182">
              <a:extLst>
                <a:ext uri="{FF2B5EF4-FFF2-40B4-BE49-F238E27FC236}">
                  <a16:creationId xmlns:a16="http://schemas.microsoft.com/office/drawing/2014/main" id="{B07D2586-9F71-4A78-AF65-BFCFAC9884FF}"/>
                </a:ext>
              </a:extLst>
            </p:cNvPr>
            <p:cNvCxnSpPr>
              <a:cxnSpLocks/>
              <a:stCxn id="188" idx="6"/>
              <a:endCxn id="166" idx="2"/>
            </p:cNvCxnSpPr>
            <p:nvPr/>
          </p:nvCxnSpPr>
          <p:spPr bwMode="auto">
            <a:xfrm>
              <a:off x="2242548" y="4319776"/>
              <a:ext cx="691898" cy="0"/>
            </a:xfrm>
            <a:prstGeom prst="straightConnector1">
              <a:avLst/>
            </a:prstGeom>
            <a:solidFill>
              <a:schemeClr val="accent1"/>
            </a:solidFill>
            <a:ln w="12700" cap="flat" cmpd="sng" algn="ctr">
              <a:solidFill>
                <a:schemeClr val="accent2"/>
              </a:solidFill>
              <a:prstDash val="dash"/>
              <a:round/>
              <a:headEnd type="none" w="med" len="med"/>
              <a:tailEnd type="triangle"/>
            </a:ln>
            <a:effectLst/>
          </p:spPr>
        </p:cxnSp>
        <p:grpSp>
          <p:nvGrpSpPr>
            <p:cNvPr id="187" name="Group 186">
              <a:extLst>
                <a:ext uri="{FF2B5EF4-FFF2-40B4-BE49-F238E27FC236}">
                  <a16:creationId xmlns:a16="http://schemas.microsoft.com/office/drawing/2014/main" id="{5A5E60FB-8550-439E-8A45-23B169D05DB7}"/>
                </a:ext>
              </a:extLst>
            </p:cNvPr>
            <p:cNvGrpSpPr>
              <a:grpSpLocks noChangeAspect="1"/>
            </p:cNvGrpSpPr>
            <p:nvPr/>
          </p:nvGrpSpPr>
          <p:grpSpPr>
            <a:xfrm>
              <a:off x="1656853" y="4026928"/>
              <a:ext cx="585695" cy="585695"/>
              <a:chOff x="146641" y="3086285"/>
              <a:chExt cx="554618" cy="504197"/>
            </a:xfrm>
          </p:grpSpPr>
          <p:sp>
            <p:nvSpPr>
              <p:cNvPr id="188" name="Oval 187">
                <a:extLst>
                  <a:ext uri="{FF2B5EF4-FFF2-40B4-BE49-F238E27FC236}">
                    <a16:creationId xmlns:a16="http://schemas.microsoft.com/office/drawing/2014/main" id="{8C7AEF9B-286D-4A15-A70B-9F720538BD99}"/>
                  </a:ext>
                </a:extLst>
              </p:cNvPr>
              <p:cNvSpPr/>
              <p:nvPr/>
            </p:nvSpPr>
            <p:spPr>
              <a:xfrm>
                <a:off x="146641" y="3086285"/>
                <a:ext cx="554618" cy="504197"/>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09431" rtl="0" eaLnBrk="0" fontAlgn="base" latinLnBrk="0" hangingPunct="0">
                  <a:lnSpc>
                    <a:spcPct val="100000"/>
                  </a:lnSpc>
                  <a:spcBef>
                    <a:spcPct val="0"/>
                  </a:spcBef>
                  <a:spcAft>
                    <a:spcPct val="0"/>
                  </a:spcAft>
                  <a:buClrTx/>
                  <a:buSzTx/>
                  <a:buFontTx/>
                  <a:buNone/>
                  <a:tabLst/>
                  <a:defRPr/>
                </a:pPr>
                <a:endParaRPr kumimoji="0" lang="en-NL" sz="1063" b="0" i="0" u="none" strike="noStrike" kern="1200" cap="none" spc="0" normalizeH="0" baseline="0" noProof="0">
                  <a:ln>
                    <a:noFill/>
                  </a:ln>
                  <a:solidFill>
                    <a:prstClr val="black"/>
                  </a:solidFill>
                  <a:effectLst/>
                  <a:uLnTx/>
                  <a:uFillTx/>
                  <a:latin typeface="Arial"/>
                  <a:ea typeface="+mn-ea"/>
                  <a:cs typeface="+mn-cs"/>
                </a:endParaRPr>
              </a:p>
            </p:txBody>
          </p:sp>
          <p:pic>
            <p:nvPicPr>
              <p:cNvPr id="189" name="Graphic 107">
                <a:extLst>
                  <a:ext uri="{FF2B5EF4-FFF2-40B4-BE49-F238E27FC236}">
                    <a16:creationId xmlns:a16="http://schemas.microsoft.com/office/drawing/2014/main" id="{20402BCD-B7AF-4A59-B3A3-20B7CD799E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3961" y="3191619"/>
                <a:ext cx="335825" cy="271131"/>
              </a:xfrm>
              <a:prstGeom prst="rect">
                <a:avLst/>
              </a:prstGeom>
              <a:ln w="12700">
                <a:noFill/>
              </a:ln>
            </p:spPr>
          </p:pic>
        </p:grpSp>
      </p:grpSp>
      <p:sp>
        <p:nvSpPr>
          <p:cNvPr id="74" name="Content Placeholder 4">
            <a:extLst>
              <a:ext uri="{FF2B5EF4-FFF2-40B4-BE49-F238E27FC236}">
                <a16:creationId xmlns:a16="http://schemas.microsoft.com/office/drawing/2014/main" id="{2C33756E-BC40-430A-99D2-D25D2FF3EC77}"/>
              </a:ext>
            </a:extLst>
          </p:cNvPr>
          <p:cNvSpPr txBox="1">
            <a:spLocks/>
          </p:cNvSpPr>
          <p:nvPr/>
        </p:nvSpPr>
        <p:spPr>
          <a:xfrm>
            <a:off x="3731753" y="2167077"/>
            <a:ext cx="795961" cy="403589"/>
          </a:xfrm>
          <a:prstGeom prst="rect">
            <a:avLst/>
          </a:prstGeom>
        </p:spPr>
        <p:txBody>
          <a:bodyPr/>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marR="0" lvl="0" indent="0" algn="l" defTabSz="810067" rtl="0" eaLnBrk="1" fontAlgn="base" latinLnBrk="0" hangingPunct="1">
              <a:lnSpc>
                <a:spcPct val="100000"/>
              </a:lnSpc>
              <a:spcBef>
                <a:spcPct val="20000"/>
              </a:spcBef>
              <a:spcAft>
                <a:spcPct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Arial"/>
                <a:ea typeface="+mn-ea"/>
                <a:cs typeface="+mn-cs"/>
              </a:rPr>
              <a:t>Payment instruction</a:t>
            </a:r>
            <a:endParaRPr kumimoji="0" lang="en-GB" sz="1000" b="0" i="0" u="none" strike="noStrike" kern="0" cap="none" spc="0" normalizeH="0" baseline="0" noProof="0" dirty="0">
              <a:ln>
                <a:noFill/>
              </a:ln>
              <a:solidFill>
                <a:schemeClr val="tx1"/>
              </a:solidFill>
              <a:effectLst/>
              <a:uLnTx/>
              <a:uFillTx/>
              <a:latin typeface="Arial"/>
              <a:ea typeface="+mn-ea"/>
              <a:cs typeface="+mn-cs"/>
            </a:endParaRPr>
          </a:p>
        </p:txBody>
      </p:sp>
      <p:cxnSp>
        <p:nvCxnSpPr>
          <p:cNvPr id="75" name="Straight Arrow Connector 74">
            <a:extLst>
              <a:ext uri="{FF2B5EF4-FFF2-40B4-BE49-F238E27FC236}">
                <a16:creationId xmlns:a16="http://schemas.microsoft.com/office/drawing/2014/main" id="{EB026F54-BAB2-469A-ACE7-1E2347D587ED}"/>
              </a:ext>
            </a:extLst>
          </p:cNvPr>
          <p:cNvCxnSpPr>
            <a:cxnSpLocks/>
          </p:cNvCxnSpPr>
          <p:nvPr/>
        </p:nvCxnSpPr>
        <p:spPr bwMode="auto">
          <a:xfrm>
            <a:off x="3707117" y="2359965"/>
            <a:ext cx="841188" cy="0"/>
          </a:xfrm>
          <a:prstGeom prst="straightConnector1">
            <a:avLst/>
          </a:prstGeom>
          <a:solidFill>
            <a:schemeClr val="accent1"/>
          </a:solidFill>
          <a:ln w="12700" cap="flat" cmpd="sng" algn="ctr">
            <a:solidFill>
              <a:srgbClr val="9C185D"/>
            </a:solidFill>
            <a:prstDash val="solid"/>
            <a:round/>
            <a:headEnd type="none" w="med" len="med"/>
            <a:tailEnd type="triangle"/>
          </a:ln>
          <a:effectLst/>
        </p:spPr>
      </p:cxnSp>
      <p:sp>
        <p:nvSpPr>
          <p:cNvPr id="76" name="Content Placeholder 4">
            <a:extLst>
              <a:ext uri="{FF2B5EF4-FFF2-40B4-BE49-F238E27FC236}">
                <a16:creationId xmlns:a16="http://schemas.microsoft.com/office/drawing/2014/main" id="{E6EC6B55-8F6B-4D2D-B775-FEFEEF98A7AD}"/>
              </a:ext>
            </a:extLst>
          </p:cNvPr>
          <p:cNvSpPr txBox="1">
            <a:spLocks/>
          </p:cNvSpPr>
          <p:nvPr/>
        </p:nvSpPr>
        <p:spPr>
          <a:xfrm>
            <a:off x="3740524" y="1522315"/>
            <a:ext cx="957659" cy="403589"/>
          </a:xfrm>
          <a:prstGeom prst="rect">
            <a:avLst/>
          </a:prstGeom>
        </p:spPr>
        <p:txBody>
          <a:bodyPr/>
          <a:lstStyle>
            <a:lvl1pPr marL="0" indent="0" algn="l" rtl="0" eaLnBrk="1" fontAlgn="base" hangingPunct="1">
              <a:spcBef>
                <a:spcPct val="20000"/>
              </a:spcBef>
              <a:spcAft>
                <a:spcPct val="0"/>
              </a:spcAft>
              <a:buNone/>
              <a:defRPr sz="18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marR="0" lvl="0" indent="0" algn="l" defTabSz="810067" rtl="0" eaLnBrk="1" fontAlgn="base" latinLnBrk="0" hangingPunct="1">
              <a:lnSpc>
                <a:spcPct val="100000"/>
              </a:lnSpc>
              <a:spcBef>
                <a:spcPct val="20000"/>
              </a:spcBef>
              <a:spcAft>
                <a:spcPct val="0"/>
              </a:spcAft>
              <a:buClrTx/>
              <a:buSzTx/>
              <a:buFontTx/>
              <a:buNone/>
              <a:tabLst/>
              <a:defRPr/>
            </a:pPr>
            <a:r>
              <a:rPr kumimoji="0" lang="en-US" sz="1000" b="0" i="0" u="none" strike="noStrike" kern="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Payment</a:t>
            </a:r>
            <a:br>
              <a:rPr kumimoji="0" lang="en-US" sz="1000" b="0" i="0" u="none" strike="noStrike" kern="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br>
            <a:r>
              <a:rPr kumimoji="0" lang="en-US" sz="1000" b="0" i="0" u="none" strike="noStrike" kern="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rPr>
              <a:t>Pre-validation</a:t>
            </a:r>
            <a:endParaRPr kumimoji="0" lang="en-GB" sz="1000" b="0" i="0" u="none" strike="noStrike" kern="0" cap="none" spc="0" normalizeH="0" baseline="0" noProof="0" dirty="0">
              <a:ln>
                <a:noFill/>
              </a:ln>
              <a:solidFill>
                <a:schemeClr val="tx1"/>
              </a:solidFill>
              <a:effectLst/>
              <a:uLnTx/>
              <a:uFillTx/>
              <a:latin typeface="72 Light" panose="020B0303030000000003" pitchFamily="34" charset="0"/>
              <a:cs typeface="72 Light" panose="020B0303030000000003" pitchFamily="34" charset="0"/>
            </a:endParaRPr>
          </a:p>
        </p:txBody>
      </p:sp>
      <p:cxnSp>
        <p:nvCxnSpPr>
          <p:cNvPr id="77" name="Straight Arrow Connector 76">
            <a:extLst>
              <a:ext uri="{FF2B5EF4-FFF2-40B4-BE49-F238E27FC236}">
                <a16:creationId xmlns:a16="http://schemas.microsoft.com/office/drawing/2014/main" id="{E3FF800D-EBE3-450B-87CE-3A61D6FD64F2}"/>
              </a:ext>
            </a:extLst>
          </p:cNvPr>
          <p:cNvCxnSpPr>
            <a:cxnSpLocks/>
          </p:cNvCxnSpPr>
          <p:nvPr/>
        </p:nvCxnSpPr>
        <p:spPr bwMode="auto">
          <a:xfrm>
            <a:off x="3715888" y="1715203"/>
            <a:ext cx="841188"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pic>
        <p:nvPicPr>
          <p:cNvPr id="33" name="Graphic 32" descr="Badge 1 outline">
            <a:extLst>
              <a:ext uri="{FF2B5EF4-FFF2-40B4-BE49-F238E27FC236}">
                <a16:creationId xmlns:a16="http://schemas.microsoft.com/office/drawing/2014/main" id="{D8E081BE-5E47-4BAA-8F5D-5F93CE606C5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09239" y="1246557"/>
            <a:ext cx="347006" cy="347006"/>
          </a:xfrm>
          <a:prstGeom prst="rect">
            <a:avLst/>
          </a:prstGeom>
        </p:spPr>
      </p:pic>
      <p:pic>
        <p:nvPicPr>
          <p:cNvPr id="35" name="Graphic 34" descr="Badge outline">
            <a:extLst>
              <a:ext uri="{FF2B5EF4-FFF2-40B4-BE49-F238E27FC236}">
                <a16:creationId xmlns:a16="http://schemas.microsoft.com/office/drawing/2014/main" id="{24EAF17E-8831-4696-B293-8BC105F51FC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03948" y="2409220"/>
            <a:ext cx="357589" cy="357589"/>
          </a:xfrm>
          <a:prstGeom prst="rect">
            <a:avLst/>
          </a:prstGeom>
        </p:spPr>
      </p:pic>
      <p:cxnSp>
        <p:nvCxnSpPr>
          <p:cNvPr id="102" name="Straight Arrow Connector 101">
            <a:extLst>
              <a:ext uri="{FF2B5EF4-FFF2-40B4-BE49-F238E27FC236}">
                <a16:creationId xmlns:a16="http://schemas.microsoft.com/office/drawing/2014/main" id="{9598036E-D71A-4CC5-9B14-E2C5F235402C}"/>
              </a:ext>
            </a:extLst>
          </p:cNvPr>
          <p:cNvCxnSpPr>
            <a:cxnSpLocks/>
          </p:cNvCxnSpPr>
          <p:nvPr/>
        </p:nvCxnSpPr>
        <p:spPr bwMode="auto">
          <a:xfrm>
            <a:off x="5996944" y="2044278"/>
            <a:ext cx="641490" cy="0"/>
          </a:xfrm>
          <a:prstGeom prst="straightConnector1">
            <a:avLst/>
          </a:prstGeom>
          <a:solidFill>
            <a:schemeClr val="accent1"/>
          </a:solidFill>
          <a:ln w="12700" cap="flat" cmpd="sng" algn="ctr">
            <a:solidFill>
              <a:srgbClr val="9C185D"/>
            </a:solidFill>
            <a:prstDash val="solid"/>
            <a:round/>
            <a:headEnd type="none" w="med" len="med"/>
            <a:tailEnd type="triangle"/>
          </a:ln>
          <a:effectLst/>
        </p:spPr>
      </p:cxnSp>
      <p:sp>
        <p:nvSpPr>
          <p:cNvPr id="63" name="Rectangular Callout 59">
            <a:extLst>
              <a:ext uri="{FF2B5EF4-FFF2-40B4-BE49-F238E27FC236}">
                <a16:creationId xmlns:a16="http://schemas.microsoft.com/office/drawing/2014/main" id="{26D5F0A9-38D3-4D8D-8276-9D986EBC850C}"/>
              </a:ext>
            </a:extLst>
          </p:cNvPr>
          <p:cNvSpPr/>
          <p:nvPr/>
        </p:nvSpPr>
        <p:spPr bwMode="auto">
          <a:xfrm>
            <a:off x="983438" y="4060950"/>
            <a:ext cx="3116884" cy="921754"/>
          </a:xfrm>
          <a:prstGeom prst="wedgeRectCallout">
            <a:avLst>
              <a:gd name="adj1" fmla="val -26650"/>
              <a:gd name="adj2" fmla="val 46846"/>
            </a:avLst>
          </a:prstGeom>
          <a:noFill/>
          <a:ln w="12700" cap="flat" cmpd="sng" algn="ctr">
            <a:solidFill>
              <a:srgbClr val="269D9A"/>
            </a:solidFill>
            <a:prstDash val="solid"/>
            <a:round/>
            <a:headEnd type="none" w="med" len="med"/>
            <a:tailEnd type="none" w="med" len="med"/>
          </a:ln>
          <a:effectLst/>
        </p:spPr>
        <p:txBody>
          <a:bodyPr vert="horz" wrap="square" lIns="144000" tIns="144000" rIns="144000" bIns="144000" numCol="1" rtlCol="0" anchor="t" anchorCtr="0" compatLnSpc="1">
            <a:prstTxWarp prst="textNoShape">
              <a:avLst/>
            </a:prstTxWarp>
            <a:spAutoFit/>
          </a:bodyPr>
          <a:lstStyle/>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1" i="0" u="none" strike="noStrike" kern="1200" cap="none" spc="0" normalizeH="0" baseline="0" noProof="0" dirty="0">
                <a:ln>
                  <a:noFill/>
                </a:ln>
                <a:solidFill>
                  <a:srgbClr val="269D9A"/>
                </a:solidFill>
                <a:effectLst/>
                <a:uLnTx/>
                <a:uFillTx/>
                <a:latin typeface="+mj-lt"/>
                <a:ea typeface="+mn-ea"/>
                <a:cs typeface="+mn-cs"/>
              </a:rPr>
              <a:t>Payment Pre-validation</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solidFill>
                  <a:srgbClr val="766C62"/>
                </a:solidFill>
                <a:effectLst/>
                <a:uLnTx/>
                <a:uFillTx/>
                <a:latin typeface="+mj-lt"/>
                <a:ea typeface="+mn-ea"/>
                <a:cs typeface="+mn-cs"/>
              </a:rPr>
              <a:t>A set of </a:t>
            </a:r>
            <a:r>
              <a:rPr kumimoji="0" lang="en-GB" sz="1200" b="1" i="0" u="none" strike="noStrike" kern="1200" cap="none" spc="0" normalizeH="0" baseline="0" noProof="0" dirty="0">
                <a:ln>
                  <a:noFill/>
                </a:ln>
                <a:solidFill>
                  <a:srgbClr val="EAB200"/>
                </a:solidFill>
                <a:effectLst/>
                <a:uLnTx/>
                <a:uFillTx/>
                <a:latin typeface="+mj-lt"/>
                <a:ea typeface="+mn-ea"/>
                <a:cs typeface="+mn-cs"/>
              </a:rPr>
              <a:t>API</a:t>
            </a:r>
            <a:r>
              <a:rPr kumimoji="0" lang="en-GB" sz="1200" b="0" i="0" u="none" strike="noStrike" kern="1200" cap="none" spc="0" normalizeH="0" baseline="0" noProof="0" dirty="0">
                <a:ln>
                  <a:noFill/>
                </a:ln>
                <a:solidFill>
                  <a:srgbClr val="766C62"/>
                </a:solidFill>
                <a:effectLst/>
                <a:uLnTx/>
                <a:uFillTx/>
                <a:latin typeface="+mj-lt"/>
                <a:ea typeface="+mn-ea"/>
                <a:cs typeface="+mn-cs"/>
              </a:rPr>
              <a:t> services which can be called </a:t>
            </a:r>
            <a:r>
              <a:rPr kumimoji="0" lang="en-GB" sz="1200" b="1" i="0" u="none" strike="noStrike" kern="1200" cap="none" spc="0" normalizeH="0" baseline="0" noProof="0" dirty="0">
                <a:ln>
                  <a:noFill/>
                </a:ln>
                <a:solidFill>
                  <a:srgbClr val="EAB200"/>
                </a:solidFill>
                <a:effectLst/>
                <a:uLnTx/>
                <a:uFillTx/>
                <a:latin typeface="+mj-lt"/>
                <a:ea typeface="+mn-ea"/>
                <a:cs typeface="+mn-cs"/>
              </a:rPr>
              <a:t>BEFORE</a:t>
            </a:r>
            <a:r>
              <a:rPr kumimoji="0" lang="en-GB" sz="1200" b="1" i="0" u="none" strike="noStrike" kern="1200" cap="none" spc="0" normalizeH="0" baseline="0" noProof="0" dirty="0">
                <a:ln>
                  <a:noFill/>
                </a:ln>
                <a:solidFill>
                  <a:srgbClr val="766C62"/>
                </a:solidFill>
                <a:effectLst/>
                <a:uLnTx/>
                <a:uFillTx/>
                <a:latin typeface="+mj-lt"/>
                <a:ea typeface="+mn-ea"/>
                <a:cs typeface="+mn-cs"/>
              </a:rPr>
              <a:t> </a:t>
            </a:r>
            <a:r>
              <a:rPr kumimoji="0" lang="en-GB" sz="1200" b="0" i="0" u="none" strike="noStrike" kern="1200" cap="none" spc="0" normalizeH="0" baseline="0" noProof="0" dirty="0">
                <a:ln>
                  <a:noFill/>
                </a:ln>
                <a:solidFill>
                  <a:srgbClr val="766C62"/>
                </a:solidFill>
                <a:effectLst/>
                <a:uLnTx/>
                <a:uFillTx/>
                <a:latin typeface="+mj-lt"/>
                <a:ea typeface="+mn-ea"/>
                <a:cs typeface="+mn-cs"/>
              </a:rPr>
              <a:t>sending a payment instruction</a:t>
            </a:r>
          </a:p>
        </p:txBody>
      </p:sp>
      <p:sp>
        <p:nvSpPr>
          <p:cNvPr id="66" name="Rectangular Callout 59">
            <a:extLst>
              <a:ext uri="{FF2B5EF4-FFF2-40B4-BE49-F238E27FC236}">
                <a16:creationId xmlns:a16="http://schemas.microsoft.com/office/drawing/2014/main" id="{AA19B1DB-8233-4FF2-BCBB-D411390E1012}"/>
              </a:ext>
            </a:extLst>
          </p:cNvPr>
          <p:cNvSpPr/>
          <p:nvPr/>
        </p:nvSpPr>
        <p:spPr bwMode="auto">
          <a:xfrm>
            <a:off x="4698183" y="3398515"/>
            <a:ext cx="2909637" cy="2337527"/>
          </a:xfrm>
          <a:prstGeom prst="wedgeRectCallout">
            <a:avLst>
              <a:gd name="adj1" fmla="val -26650"/>
              <a:gd name="adj2" fmla="val 46846"/>
            </a:avLst>
          </a:prstGeom>
          <a:noFill/>
          <a:ln w="12700" cap="flat" cmpd="sng" algn="ctr">
            <a:solidFill>
              <a:srgbClr val="2BB3B0"/>
            </a:solidFill>
            <a:prstDash val="solid"/>
            <a:round/>
            <a:headEnd type="none" w="med" len="med"/>
            <a:tailEnd type="none" w="med" len="med"/>
          </a:ln>
          <a:effectLst/>
        </p:spPr>
        <p:txBody>
          <a:bodyPr vert="horz" wrap="square" lIns="144000" tIns="144000" rIns="144000" bIns="144000" numCol="1" rtlCol="0" anchor="t" anchorCtr="0" compatLnSpc="1">
            <a:prstTxWarp prst="textNoShape">
              <a:avLst/>
            </a:prstTxWarp>
            <a:spAutoFit/>
          </a:bodyPr>
          <a:lstStyle/>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400" b="1" i="0" u="none" strike="noStrike" kern="1200" cap="none" spc="0" normalizeH="0" baseline="0" noProof="0" dirty="0">
                <a:ln>
                  <a:noFill/>
                </a:ln>
                <a:effectLst/>
                <a:uLnTx/>
                <a:uFillTx/>
                <a:latin typeface="+mj-lt"/>
                <a:ea typeface="+mn-ea"/>
                <a:cs typeface="+mn-cs"/>
              </a:rPr>
              <a:t>LIVE</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Beneficiary account verification</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Validate payment purpose code</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Validate payment purpose</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Validate amount</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Validate account format</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Validate financial institution identifier</a:t>
            </a:r>
          </a:p>
          <a:p>
            <a:pPr marL="0" marR="0" lvl="0" indent="0" algn="l" defTabSz="914160" rtl="0" eaLnBrk="0" fontAlgn="base" latinLnBrk="0" hangingPunct="0">
              <a:lnSpc>
                <a:spcPct val="100000"/>
              </a:lnSpc>
              <a:spcBef>
                <a:spcPct val="0"/>
              </a:spcBef>
              <a:spcAft>
                <a:spcPts val="600"/>
              </a:spcAft>
              <a:buClrTx/>
              <a:buSzTx/>
              <a:buFontTx/>
              <a:buNone/>
              <a:tabLst/>
              <a:defRPr/>
            </a:pPr>
            <a:r>
              <a:rPr kumimoji="0" lang="en-GB" sz="1200" b="0" i="0" u="none" strike="noStrike" kern="1200" cap="none" spc="0" normalizeH="0" baseline="0" noProof="0" dirty="0">
                <a:ln>
                  <a:noFill/>
                </a:ln>
                <a:effectLst/>
                <a:uLnTx/>
                <a:uFillTx/>
                <a:latin typeface="+mj-lt"/>
                <a:ea typeface="+mn-ea"/>
                <a:cs typeface="+mn-cs"/>
              </a:rPr>
              <a:t>Validate category purpose</a:t>
            </a:r>
          </a:p>
        </p:txBody>
      </p:sp>
      <p:sp>
        <p:nvSpPr>
          <p:cNvPr id="67" name="Flowchart: Connector 8">
            <a:extLst>
              <a:ext uri="{FF2B5EF4-FFF2-40B4-BE49-F238E27FC236}">
                <a16:creationId xmlns:a16="http://schemas.microsoft.com/office/drawing/2014/main" id="{8323176C-D7E4-4D08-9326-BA6AA19847FC}"/>
              </a:ext>
            </a:extLst>
          </p:cNvPr>
          <p:cNvSpPr>
            <a:spLocks noChangeAspect="1"/>
          </p:cNvSpPr>
          <p:nvPr/>
        </p:nvSpPr>
        <p:spPr bwMode="auto">
          <a:xfrm>
            <a:off x="4527714" y="3367040"/>
            <a:ext cx="288000" cy="290974"/>
          </a:xfrm>
          <a:prstGeom prst="flowChartConnector">
            <a:avLst/>
          </a:prstGeom>
          <a:solidFill>
            <a:srgbClr val="269D9A"/>
          </a:solidFill>
          <a:ln w="12700" cap="flat" cmpd="sng" algn="ctr">
            <a:solidFill>
              <a:srgbClr val="269D9A"/>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charset="0"/>
                <a:ea typeface="+mn-ea"/>
                <a:cs typeface="+mn-cs"/>
              </a:rPr>
              <a:t>1</a:t>
            </a:r>
          </a:p>
        </p:txBody>
      </p:sp>
      <p:cxnSp>
        <p:nvCxnSpPr>
          <p:cNvPr id="70" name="Straight Arrow Connector 69">
            <a:extLst>
              <a:ext uri="{FF2B5EF4-FFF2-40B4-BE49-F238E27FC236}">
                <a16:creationId xmlns:a16="http://schemas.microsoft.com/office/drawing/2014/main" id="{A06ED2B2-DD23-43B1-9DCD-8F04DD2BF615}"/>
              </a:ext>
            </a:extLst>
          </p:cNvPr>
          <p:cNvCxnSpPr>
            <a:cxnSpLocks/>
          </p:cNvCxnSpPr>
          <p:nvPr/>
        </p:nvCxnSpPr>
        <p:spPr bwMode="auto">
          <a:xfrm>
            <a:off x="4267933" y="3955008"/>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cxnSp>
        <p:nvCxnSpPr>
          <p:cNvPr id="71" name="Straight Arrow Connector 70">
            <a:extLst>
              <a:ext uri="{FF2B5EF4-FFF2-40B4-BE49-F238E27FC236}">
                <a16:creationId xmlns:a16="http://schemas.microsoft.com/office/drawing/2014/main" id="{BE39BB7E-F460-4193-9420-E1A3956E593D}"/>
              </a:ext>
            </a:extLst>
          </p:cNvPr>
          <p:cNvCxnSpPr>
            <a:cxnSpLocks/>
          </p:cNvCxnSpPr>
          <p:nvPr/>
        </p:nvCxnSpPr>
        <p:spPr bwMode="auto">
          <a:xfrm>
            <a:off x="4267933" y="5438637"/>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cxnSp>
        <p:nvCxnSpPr>
          <p:cNvPr id="72" name="Straight Arrow Connector 71">
            <a:extLst>
              <a:ext uri="{FF2B5EF4-FFF2-40B4-BE49-F238E27FC236}">
                <a16:creationId xmlns:a16="http://schemas.microsoft.com/office/drawing/2014/main" id="{7BC43DB9-4F74-435E-8001-4E04862BC838}"/>
              </a:ext>
            </a:extLst>
          </p:cNvPr>
          <p:cNvCxnSpPr>
            <a:cxnSpLocks/>
          </p:cNvCxnSpPr>
          <p:nvPr/>
        </p:nvCxnSpPr>
        <p:spPr bwMode="auto">
          <a:xfrm>
            <a:off x="4267933" y="5191363"/>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cxnSp>
        <p:nvCxnSpPr>
          <p:cNvPr id="73" name="Straight Arrow Connector 72">
            <a:extLst>
              <a:ext uri="{FF2B5EF4-FFF2-40B4-BE49-F238E27FC236}">
                <a16:creationId xmlns:a16="http://schemas.microsoft.com/office/drawing/2014/main" id="{1C808E85-625B-42A3-ABBC-273B7F495519}"/>
              </a:ext>
            </a:extLst>
          </p:cNvPr>
          <p:cNvCxnSpPr>
            <a:cxnSpLocks/>
          </p:cNvCxnSpPr>
          <p:nvPr/>
        </p:nvCxnSpPr>
        <p:spPr bwMode="auto">
          <a:xfrm>
            <a:off x="4267933" y="4944092"/>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cxnSp>
        <p:nvCxnSpPr>
          <p:cNvPr id="78" name="Straight Arrow Connector 77">
            <a:extLst>
              <a:ext uri="{FF2B5EF4-FFF2-40B4-BE49-F238E27FC236}">
                <a16:creationId xmlns:a16="http://schemas.microsoft.com/office/drawing/2014/main" id="{6B49E637-B234-461D-AB5B-0BCF6932F4C9}"/>
              </a:ext>
            </a:extLst>
          </p:cNvPr>
          <p:cNvCxnSpPr>
            <a:cxnSpLocks/>
          </p:cNvCxnSpPr>
          <p:nvPr/>
        </p:nvCxnSpPr>
        <p:spPr bwMode="auto">
          <a:xfrm>
            <a:off x="4267933" y="4707414"/>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cxnSp>
        <p:nvCxnSpPr>
          <p:cNvPr id="79" name="Straight Arrow Connector 78">
            <a:extLst>
              <a:ext uri="{FF2B5EF4-FFF2-40B4-BE49-F238E27FC236}">
                <a16:creationId xmlns:a16="http://schemas.microsoft.com/office/drawing/2014/main" id="{4143C7B8-5461-4E6F-89B3-9A62A3A75A3A}"/>
              </a:ext>
            </a:extLst>
          </p:cNvPr>
          <p:cNvCxnSpPr>
            <a:cxnSpLocks/>
          </p:cNvCxnSpPr>
          <p:nvPr/>
        </p:nvCxnSpPr>
        <p:spPr bwMode="auto">
          <a:xfrm>
            <a:off x="4267933" y="4449550"/>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cxnSp>
        <p:nvCxnSpPr>
          <p:cNvPr id="80" name="Straight Arrow Connector 79">
            <a:extLst>
              <a:ext uri="{FF2B5EF4-FFF2-40B4-BE49-F238E27FC236}">
                <a16:creationId xmlns:a16="http://schemas.microsoft.com/office/drawing/2014/main" id="{15E79496-6B4C-4DC6-92CF-7F1E2919F917}"/>
              </a:ext>
            </a:extLst>
          </p:cNvPr>
          <p:cNvCxnSpPr>
            <a:cxnSpLocks/>
          </p:cNvCxnSpPr>
          <p:nvPr/>
        </p:nvCxnSpPr>
        <p:spPr bwMode="auto">
          <a:xfrm>
            <a:off x="4267933" y="4202279"/>
            <a:ext cx="357162" cy="0"/>
          </a:xfrm>
          <a:prstGeom prst="straightConnector1">
            <a:avLst/>
          </a:prstGeom>
          <a:solidFill>
            <a:schemeClr val="accent1"/>
          </a:solidFill>
          <a:ln w="12700" cap="flat" cmpd="sng" algn="ctr">
            <a:solidFill>
              <a:srgbClr val="269D9A"/>
            </a:solidFill>
            <a:prstDash val="solid"/>
            <a:round/>
            <a:headEnd type="triangle" w="med" len="med"/>
            <a:tailEnd type="triangle"/>
          </a:ln>
          <a:effectLst/>
        </p:spPr>
      </p:cxnSp>
      <p:sp>
        <p:nvSpPr>
          <p:cNvPr id="81" name="TextBox 80">
            <a:extLst>
              <a:ext uri="{FF2B5EF4-FFF2-40B4-BE49-F238E27FC236}">
                <a16:creationId xmlns:a16="http://schemas.microsoft.com/office/drawing/2014/main" id="{6C21E71E-5005-4A8D-8B83-DEE03AADBAE3}"/>
              </a:ext>
            </a:extLst>
          </p:cNvPr>
          <p:cNvSpPr txBox="1"/>
          <p:nvPr/>
        </p:nvSpPr>
        <p:spPr>
          <a:xfrm>
            <a:off x="7962881" y="3835349"/>
            <a:ext cx="2108683" cy="261610"/>
          </a:xfrm>
          <a:prstGeom prst="rect">
            <a:avLst/>
          </a:prstGeom>
          <a:noFill/>
        </p:spPr>
        <p:txBody>
          <a:bodyPr wrap="square" lIns="0" rtlCol="0">
            <a:spAutoFit/>
          </a:bodyPr>
          <a:lstStyle/>
          <a:p>
            <a:pPr marL="0" marR="0" lvl="0" indent="0" algn="l" defTabSz="91416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effectLst/>
                <a:uLnTx/>
                <a:uFillTx/>
                <a:latin typeface="+mj-lt"/>
                <a:ea typeface="+mn-ea"/>
                <a:cs typeface="+mn-cs"/>
              </a:rPr>
              <a:t>Collaborative service</a:t>
            </a:r>
          </a:p>
        </p:txBody>
      </p:sp>
      <p:sp>
        <p:nvSpPr>
          <p:cNvPr id="82" name="Rectangle 81">
            <a:extLst>
              <a:ext uri="{FF2B5EF4-FFF2-40B4-BE49-F238E27FC236}">
                <a16:creationId xmlns:a16="http://schemas.microsoft.com/office/drawing/2014/main" id="{6174750D-11D9-48D6-9143-1A772E08B1CA}"/>
              </a:ext>
            </a:extLst>
          </p:cNvPr>
          <p:cNvSpPr/>
          <p:nvPr/>
        </p:nvSpPr>
        <p:spPr bwMode="auto">
          <a:xfrm>
            <a:off x="7423050" y="3843794"/>
            <a:ext cx="178420" cy="807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83" name="Rectangle 82">
            <a:extLst>
              <a:ext uri="{FF2B5EF4-FFF2-40B4-BE49-F238E27FC236}">
                <a16:creationId xmlns:a16="http://schemas.microsoft.com/office/drawing/2014/main" id="{39DFB11E-9249-4F89-A4F8-497A1EAC7ED8}"/>
              </a:ext>
            </a:extLst>
          </p:cNvPr>
          <p:cNvSpPr/>
          <p:nvPr/>
        </p:nvSpPr>
        <p:spPr bwMode="auto">
          <a:xfrm>
            <a:off x="7423050" y="4010367"/>
            <a:ext cx="178420" cy="807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84" name="Rectangle 83">
            <a:extLst>
              <a:ext uri="{FF2B5EF4-FFF2-40B4-BE49-F238E27FC236}">
                <a16:creationId xmlns:a16="http://schemas.microsoft.com/office/drawing/2014/main" id="{D5901160-0900-4DEA-B4B6-F9E1957838F8}"/>
              </a:ext>
            </a:extLst>
          </p:cNvPr>
          <p:cNvSpPr/>
          <p:nvPr/>
        </p:nvSpPr>
        <p:spPr bwMode="auto">
          <a:xfrm>
            <a:off x="7423050" y="4088269"/>
            <a:ext cx="178420" cy="807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85" name="Rectangle 84">
            <a:extLst>
              <a:ext uri="{FF2B5EF4-FFF2-40B4-BE49-F238E27FC236}">
                <a16:creationId xmlns:a16="http://schemas.microsoft.com/office/drawing/2014/main" id="{91EB60BF-352C-4532-A608-CA330ABF33CD}"/>
              </a:ext>
            </a:extLst>
          </p:cNvPr>
          <p:cNvSpPr/>
          <p:nvPr/>
        </p:nvSpPr>
        <p:spPr bwMode="auto">
          <a:xfrm>
            <a:off x="7423050" y="5421769"/>
            <a:ext cx="178420" cy="807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charset="0"/>
              <a:ea typeface="+mn-ea"/>
              <a:cs typeface="+mn-cs"/>
            </a:endParaRPr>
          </a:p>
        </p:txBody>
      </p:sp>
      <p:cxnSp>
        <p:nvCxnSpPr>
          <p:cNvPr id="86" name="Elbow Connector 72">
            <a:extLst>
              <a:ext uri="{FF2B5EF4-FFF2-40B4-BE49-F238E27FC236}">
                <a16:creationId xmlns:a16="http://schemas.microsoft.com/office/drawing/2014/main" id="{2A07A69A-FCD1-43E0-94CF-A8EF901DE3AD}"/>
              </a:ext>
            </a:extLst>
          </p:cNvPr>
          <p:cNvCxnSpPr>
            <a:stCxn id="82" idx="3"/>
            <a:endCxn id="83" idx="3"/>
          </p:cNvCxnSpPr>
          <p:nvPr/>
        </p:nvCxnSpPr>
        <p:spPr bwMode="auto">
          <a:xfrm>
            <a:off x="7601470" y="3884164"/>
            <a:ext cx="12700" cy="166573"/>
          </a:xfrm>
          <a:prstGeom prst="bentConnector3">
            <a:avLst>
              <a:gd name="adj1" fmla="val 1800000"/>
            </a:avLst>
          </a:prstGeom>
          <a:solidFill>
            <a:schemeClr val="accent1"/>
          </a:solidFill>
          <a:ln w="12700" cap="flat" cmpd="sng" algn="ctr">
            <a:solidFill>
              <a:srgbClr val="9C185D"/>
            </a:solidFill>
            <a:prstDash val="sysDot"/>
            <a:round/>
            <a:headEnd type="none" w="med" len="med"/>
            <a:tailEnd type="none" w="med" len="med"/>
          </a:ln>
          <a:effectLst/>
        </p:spPr>
      </p:cxnSp>
      <p:cxnSp>
        <p:nvCxnSpPr>
          <p:cNvPr id="87" name="Elbow Connector 73">
            <a:extLst>
              <a:ext uri="{FF2B5EF4-FFF2-40B4-BE49-F238E27FC236}">
                <a16:creationId xmlns:a16="http://schemas.microsoft.com/office/drawing/2014/main" id="{61E06E32-0D49-46F3-9112-E03C0BE75CD1}"/>
              </a:ext>
            </a:extLst>
          </p:cNvPr>
          <p:cNvCxnSpPr>
            <a:cxnSpLocks/>
          </p:cNvCxnSpPr>
          <p:nvPr/>
        </p:nvCxnSpPr>
        <p:spPr bwMode="auto">
          <a:xfrm>
            <a:off x="7601470" y="4128639"/>
            <a:ext cx="12700" cy="1333500"/>
          </a:xfrm>
          <a:prstGeom prst="bentConnector3">
            <a:avLst>
              <a:gd name="adj1" fmla="val 1800000"/>
            </a:avLst>
          </a:prstGeom>
          <a:solidFill>
            <a:schemeClr val="accent1"/>
          </a:solidFill>
          <a:ln w="12700" cap="flat" cmpd="sng" algn="ctr">
            <a:solidFill>
              <a:srgbClr val="9C185D"/>
            </a:solidFill>
            <a:prstDash val="sysDot"/>
            <a:round/>
            <a:headEnd type="none" w="med" len="med"/>
            <a:tailEnd type="none" w="med" len="med"/>
          </a:ln>
          <a:effectLst/>
        </p:spPr>
      </p:cxnSp>
      <p:sp>
        <p:nvSpPr>
          <p:cNvPr id="88" name="TextBox 87">
            <a:extLst>
              <a:ext uri="{FF2B5EF4-FFF2-40B4-BE49-F238E27FC236}">
                <a16:creationId xmlns:a16="http://schemas.microsoft.com/office/drawing/2014/main" id="{47A65D95-C6CB-4595-982D-8AAA86A9F5CB}"/>
              </a:ext>
            </a:extLst>
          </p:cNvPr>
          <p:cNvSpPr txBox="1"/>
          <p:nvPr/>
        </p:nvSpPr>
        <p:spPr>
          <a:xfrm>
            <a:off x="7962881" y="4664584"/>
            <a:ext cx="2108683" cy="261610"/>
          </a:xfrm>
          <a:prstGeom prst="rect">
            <a:avLst/>
          </a:prstGeom>
          <a:noFill/>
        </p:spPr>
        <p:txBody>
          <a:bodyPr wrap="square" lIns="0" rtlCol="0">
            <a:spAutoFit/>
          </a:bodyPr>
          <a:lstStyle/>
          <a:p>
            <a:pPr marL="0" marR="0" lvl="0" indent="0" algn="l" defTabSz="91416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effectLst/>
                <a:uLnTx/>
                <a:uFillTx/>
                <a:latin typeface="+mj-lt"/>
                <a:ea typeface="+mn-ea"/>
                <a:cs typeface="+mn-cs"/>
              </a:rPr>
              <a:t>Central service</a:t>
            </a:r>
          </a:p>
        </p:txBody>
      </p:sp>
      <p:pic>
        <p:nvPicPr>
          <p:cNvPr id="68" name="Picture 67">
            <a:extLst>
              <a:ext uri="{FF2B5EF4-FFF2-40B4-BE49-F238E27FC236}">
                <a16:creationId xmlns:a16="http://schemas.microsoft.com/office/drawing/2014/main" id="{119EBF46-674E-4BC7-B8EA-938D7D2E5BA4}"/>
              </a:ext>
            </a:extLst>
          </p:cNvPr>
          <p:cNvPicPr>
            <a:picLocks noChangeAspect="1"/>
          </p:cNvPicPr>
          <p:nvPr/>
        </p:nvPicPr>
        <p:blipFill>
          <a:blip r:embed="rId15"/>
          <a:stretch>
            <a:fillRect/>
          </a:stretch>
        </p:blipFill>
        <p:spPr>
          <a:xfrm>
            <a:off x="231624" y="5339889"/>
            <a:ext cx="1264680" cy="523118"/>
          </a:xfrm>
          <a:prstGeom prst="rect">
            <a:avLst/>
          </a:prstGeom>
        </p:spPr>
      </p:pic>
      <p:pic>
        <p:nvPicPr>
          <p:cNvPr id="91" name="Picture 90" descr="A picture containing text, clipart&#10;&#10;Description automatically generated">
            <a:extLst>
              <a:ext uri="{FF2B5EF4-FFF2-40B4-BE49-F238E27FC236}">
                <a16:creationId xmlns:a16="http://schemas.microsoft.com/office/drawing/2014/main" id="{2A615A80-A0C4-4DC5-ABDE-8208587735A2}"/>
              </a:ext>
            </a:extLst>
          </p:cNvPr>
          <p:cNvPicPr>
            <a:picLocks noChangeAspect="1"/>
          </p:cNvPicPr>
          <p:nvPr/>
        </p:nvPicPr>
        <p:blipFill rotWithShape="1">
          <a:blip r:embed="rId16">
            <a:alphaModFix/>
            <a:extLst>
              <a:ext uri="{BEBA8EAE-BF5A-486C-A8C5-ECC9F3942E4B}">
                <a14:imgProps xmlns:a14="http://schemas.microsoft.com/office/drawing/2010/main">
                  <a14:imgLayer r:embed="rId17">
                    <a14:imgEffect>
                      <a14:backgroundRemoval t="9319" b="93907" l="2027" r="32973">
                        <a14:foregroundMark x1="32973" y1="43728" x2="32973" y2="43728"/>
                        <a14:foregroundMark x1="2162" y1="50179" x2="2162" y2="50179"/>
                        <a14:foregroundMark x1="14595" y1="93907" x2="14595" y2="93907"/>
                      </a14:backgroundRemoval>
                    </a14:imgEffect>
                  </a14:imgLayer>
                </a14:imgProps>
              </a:ext>
              <a:ext uri="{28A0092B-C50C-407E-A947-70E740481C1C}">
                <a14:useLocalDpi xmlns:a14="http://schemas.microsoft.com/office/drawing/2010/main" val="0"/>
              </a:ext>
            </a:extLst>
          </a:blip>
          <a:srcRect r="64249"/>
          <a:stretch/>
        </p:blipFill>
        <p:spPr>
          <a:xfrm>
            <a:off x="4744590" y="1134031"/>
            <a:ext cx="1191344" cy="1256372"/>
          </a:xfrm>
          <a:prstGeom prst="rect">
            <a:avLst/>
          </a:prstGeom>
        </p:spPr>
      </p:pic>
      <p:pic>
        <p:nvPicPr>
          <p:cNvPr id="92" name="Picture 91" descr="A picture containing text, clipart&#10;&#10;Description automatically generated">
            <a:extLst>
              <a:ext uri="{FF2B5EF4-FFF2-40B4-BE49-F238E27FC236}">
                <a16:creationId xmlns:a16="http://schemas.microsoft.com/office/drawing/2014/main" id="{92FFB027-EBB4-42E2-A0FA-4A41CA3A946B}"/>
              </a:ext>
            </a:extLst>
          </p:cNvPr>
          <p:cNvPicPr>
            <a:picLocks noChangeAspect="1"/>
          </p:cNvPicPr>
          <p:nvPr/>
        </p:nvPicPr>
        <p:blipFill rotWithShape="1">
          <a:blip r:embed="rId18" cstate="print">
            <a:extLst>
              <a:ext uri="{BEBA8EAE-BF5A-486C-A8C5-ECC9F3942E4B}">
                <a14:imgProps xmlns:a14="http://schemas.microsoft.com/office/drawing/2010/main">
                  <a14:imgLayer r:embed="rId17">
                    <a14:imgEffect>
                      <a14:backgroundRemoval t="9319" b="89606" l="40946" r="93784">
                        <a14:foregroundMark x1="46622" y1="27599" x2="46622" y2="27599"/>
                        <a14:foregroundMark x1="48243" y1="51254" x2="48243" y2="51254"/>
                        <a14:foregroundMark x1="42568" y1="40502" x2="42568" y2="40502"/>
                        <a14:foregroundMark x1="40946" y1="68459" x2="40946" y2="68459"/>
                        <a14:foregroundMark x1="76892" y1="53405" x2="76892" y2="53405"/>
                        <a14:foregroundMark x1="78108" y1="29749" x2="78108" y2="29749"/>
                        <a14:foregroundMark x1="82568" y1="50179" x2="82568" y2="50179"/>
                        <a14:foregroundMark x1="91892" y1="43728" x2="91892" y2="43728"/>
                      </a14:backgroundRemoval>
                    </a14:imgEffect>
                  </a14:imgLayer>
                </a14:imgProps>
              </a:ext>
              <a:ext uri="{28A0092B-C50C-407E-A947-70E740481C1C}">
                <a14:useLocalDpi xmlns:a14="http://schemas.microsoft.com/office/drawing/2010/main" val="0"/>
              </a:ext>
            </a:extLst>
          </a:blip>
          <a:srcRect l="37985" r="1"/>
          <a:stretch/>
        </p:blipFill>
        <p:spPr>
          <a:xfrm>
            <a:off x="4624716" y="2262344"/>
            <a:ext cx="1401625" cy="849520"/>
          </a:xfrm>
          <a:prstGeom prst="rect">
            <a:avLst/>
          </a:prstGeom>
        </p:spPr>
      </p:pic>
    </p:spTree>
    <p:extLst>
      <p:ext uri="{BB962C8B-B14F-4D97-AF65-F5344CB8AC3E}">
        <p14:creationId xmlns:p14="http://schemas.microsoft.com/office/powerpoint/2010/main" val="407800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238F5F0-0DD1-457E-8BD7-2898C2B25A4A}"/>
              </a:ext>
            </a:extLst>
          </p:cNvPr>
          <p:cNvGraphicFramePr>
            <a:graphicFrameLocks noChangeAspect="1"/>
          </p:cNvGraphicFramePr>
          <p:nvPr>
            <p:custDataLst>
              <p:tags r:id="rId2"/>
            </p:custDataLst>
            <p:extLst>
              <p:ext uri="{D42A27DB-BD31-4B8C-83A1-F6EECF244321}">
                <p14:modId xmlns:p14="http://schemas.microsoft.com/office/powerpoint/2010/main" val="2576851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1"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3238F5F0-0DD1-457E-8BD7-2898C2B25A4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Rounded Corners 11">
            <a:extLst>
              <a:ext uri="{FF2B5EF4-FFF2-40B4-BE49-F238E27FC236}">
                <a16:creationId xmlns:a16="http://schemas.microsoft.com/office/drawing/2014/main" id="{B2120D7D-0BA7-4158-A17F-3C1388A4D50E}"/>
              </a:ext>
            </a:extLst>
          </p:cNvPr>
          <p:cNvSpPr/>
          <p:nvPr/>
        </p:nvSpPr>
        <p:spPr bwMode="auto">
          <a:xfrm>
            <a:off x="811797" y="1401055"/>
            <a:ext cx="2340000" cy="3641206"/>
          </a:xfrm>
          <a:prstGeom prst="roundRect">
            <a:avLst/>
          </a:prstGeom>
          <a:solidFill>
            <a:srgbClr val="F7F7F7"/>
          </a:solidFill>
          <a:ln w="12700" cap="flat" cmpd="sng" algn="ctr">
            <a:solidFill>
              <a:srgbClr val="269D9A"/>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effectLst/>
                <a:uLnTx/>
                <a:uFillTx/>
                <a:latin typeface="Arial Nova (Body)"/>
              </a:rPr>
              <a:t>Best customer experience</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500" b="0"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Step by step guidance how to make successful payments</a:t>
            </a:r>
          </a:p>
          <a:p>
            <a:pPr marL="285750" marR="0" lvl="0" indent="-28575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500" b="0"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Suggest corrections at the payment phase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500" b="0"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Deliver payment faster</a:t>
            </a:r>
          </a:p>
        </p:txBody>
      </p:sp>
      <p:sp>
        <p:nvSpPr>
          <p:cNvPr id="3" name="Title 2">
            <a:extLst>
              <a:ext uri="{FF2B5EF4-FFF2-40B4-BE49-F238E27FC236}">
                <a16:creationId xmlns:a16="http://schemas.microsoft.com/office/drawing/2014/main" id="{2B3F62B8-3829-43B3-B511-31EBCC8481A3}"/>
              </a:ext>
            </a:extLst>
          </p:cNvPr>
          <p:cNvSpPr>
            <a:spLocks noGrp="1"/>
          </p:cNvSpPr>
          <p:nvPr>
            <p:ph type="title" idx="4294967295"/>
          </p:nvPr>
        </p:nvSpPr>
        <p:spPr>
          <a:xfrm>
            <a:off x="432123" y="374179"/>
            <a:ext cx="8605838" cy="463550"/>
          </a:xfrm>
        </p:spPr>
        <p:txBody>
          <a:bodyPr vert="horz"/>
          <a:lstStyle/>
          <a:p>
            <a:r>
              <a:rPr lang="en-US" sz="1800" dirty="0"/>
              <a:t>Key Payment Pre-validation benefits</a:t>
            </a:r>
            <a:endParaRPr lang="en-US" dirty="0"/>
          </a:p>
        </p:txBody>
      </p:sp>
      <p:sp>
        <p:nvSpPr>
          <p:cNvPr id="16" name="Rectangle: Rounded Corners 15">
            <a:extLst>
              <a:ext uri="{FF2B5EF4-FFF2-40B4-BE49-F238E27FC236}">
                <a16:creationId xmlns:a16="http://schemas.microsoft.com/office/drawing/2014/main" id="{0D82546E-94B3-4106-B32F-FE24FB9F959D}"/>
              </a:ext>
            </a:extLst>
          </p:cNvPr>
          <p:cNvSpPr/>
          <p:nvPr/>
        </p:nvSpPr>
        <p:spPr bwMode="auto">
          <a:xfrm>
            <a:off x="4230675" y="1340859"/>
            <a:ext cx="2340000" cy="3675900"/>
          </a:xfrm>
          <a:prstGeom prst="roundRect">
            <a:avLst/>
          </a:prstGeom>
          <a:solidFill>
            <a:srgbClr val="F7F7F7"/>
          </a:solidFill>
          <a:ln w="12700" cap="flat" cmpd="sng" algn="ctr">
            <a:solidFill>
              <a:srgbClr val="EAB2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effectLst/>
                <a:uLnTx/>
                <a:uFillTx/>
                <a:latin typeface="Arial Nova (Body)"/>
              </a:rPr>
              <a:t>Compliance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effectLst/>
              <a:uLnTx/>
              <a:uFillTx/>
              <a:latin typeface="+mj-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With international and domestic requirements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500" b="0"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Increase certainty before reaching out the beneficiary bank</a:t>
            </a:r>
          </a:p>
        </p:txBody>
      </p:sp>
      <p:sp>
        <p:nvSpPr>
          <p:cNvPr id="17" name="Rectangle: Rounded Corners 16">
            <a:extLst>
              <a:ext uri="{FF2B5EF4-FFF2-40B4-BE49-F238E27FC236}">
                <a16:creationId xmlns:a16="http://schemas.microsoft.com/office/drawing/2014/main" id="{AEC92795-E518-4074-9B46-811B9B0538B7}"/>
              </a:ext>
            </a:extLst>
          </p:cNvPr>
          <p:cNvSpPr/>
          <p:nvPr/>
        </p:nvSpPr>
        <p:spPr bwMode="auto">
          <a:xfrm>
            <a:off x="7649553" y="1360332"/>
            <a:ext cx="2340000" cy="3596232"/>
          </a:xfrm>
          <a:prstGeom prst="roundRect">
            <a:avLst/>
          </a:prstGeom>
          <a:solidFill>
            <a:srgbClr val="F7F7F7"/>
          </a:solidFill>
          <a:ln w="12700" cap="flat" cmpd="sng" algn="ctr">
            <a:solidFill>
              <a:schemeClr val="accent2"/>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effectLst/>
                <a:uLnTx/>
                <a:uFillTx/>
                <a:latin typeface="Arial Nova (Body)"/>
              </a:rPr>
              <a:t>Reduced operational cost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Automated detection and corrections of payments errors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500" b="0" i="0" u="none" strike="noStrike" kern="1200" cap="none" spc="0" normalizeH="0" baseline="0" noProof="0" dirty="0">
              <a:ln>
                <a:noFill/>
              </a:ln>
              <a:effectLst/>
              <a:uLnTx/>
              <a:uFillTx/>
              <a:latin typeface="+mj-lt"/>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mj-lt"/>
                <a:ea typeface="+mn-ea"/>
                <a:cs typeface="+mn-cs"/>
              </a:rPr>
              <a:t>Fewer payment exceptions and investigations</a:t>
            </a:r>
          </a:p>
        </p:txBody>
      </p:sp>
      <p:pic>
        <p:nvPicPr>
          <p:cNvPr id="13" name="Picture 12">
            <a:extLst>
              <a:ext uri="{FF2B5EF4-FFF2-40B4-BE49-F238E27FC236}">
                <a16:creationId xmlns:a16="http://schemas.microsoft.com/office/drawing/2014/main" id="{01CF093D-8E84-4512-8C5A-F77C2D3863ED}"/>
              </a:ext>
            </a:extLst>
          </p:cNvPr>
          <p:cNvPicPr>
            <a:picLocks noChangeAspect="1"/>
          </p:cNvPicPr>
          <p:nvPr/>
        </p:nvPicPr>
        <p:blipFill>
          <a:blip r:embed="rId6"/>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350249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FAF6C1-8881-46BC-B470-EEB9B518DADE}"/>
              </a:ext>
            </a:extLst>
          </p:cNvPr>
          <p:cNvGraphicFramePr>
            <a:graphicFrameLocks noChangeAspect="1"/>
          </p:cNvGraphicFramePr>
          <p:nvPr>
            <p:custDataLst>
              <p:tags r:id="rId2"/>
            </p:custDataLst>
            <p:extLst>
              <p:ext uri="{D42A27DB-BD31-4B8C-83A1-F6EECF244321}">
                <p14:modId xmlns:p14="http://schemas.microsoft.com/office/powerpoint/2010/main" val="3045513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5"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BCFAF6C1-8881-46BC-B470-EEB9B518DA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p:cNvSpPr>
            <a:spLocks noGrp="1"/>
          </p:cNvSpPr>
          <p:nvPr>
            <p:ph type="body" sz="quarter" idx="13"/>
          </p:nvPr>
        </p:nvSpPr>
        <p:spPr>
          <a:xfrm>
            <a:off x="360115" y="1062777"/>
            <a:ext cx="4680843" cy="2575332"/>
          </a:xfrm>
          <a:prstGeom prst="roundRect">
            <a:avLst/>
          </a:prstGeom>
          <a:solidFill>
            <a:srgbClr val="F7F7F7"/>
          </a:solidFill>
        </p:spPr>
        <p:txBody>
          <a:bodyPr/>
          <a:lstStyle/>
          <a:p>
            <a:br>
              <a:rPr lang="en-GB" sz="1500" dirty="0">
                <a:solidFill>
                  <a:schemeClr val="tx1"/>
                </a:solidFill>
                <a:latin typeface="+mj-lt"/>
              </a:rPr>
            </a:br>
            <a:r>
              <a:rPr lang="en-GB" sz="1500" dirty="0">
                <a:solidFill>
                  <a:schemeClr val="tx1"/>
                </a:solidFill>
                <a:latin typeface="+mj-lt"/>
              </a:rPr>
              <a:t>Application providers who support </a:t>
            </a:r>
            <a:r>
              <a:rPr lang="en-US" sz="1500" dirty="0">
                <a:solidFill>
                  <a:schemeClr val="tx1"/>
                </a:solidFill>
                <a:latin typeface="+mj-lt"/>
                <a:hlinkClick r:id="rId6">
                  <a:extLst>
                    <a:ext uri="{A12FA001-AC4F-418D-AE19-62706E023703}">
                      <ahyp:hlinkClr xmlns:ahyp="http://schemas.microsoft.com/office/drawing/2018/hyperlinkcolor" val="tx"/>
                    </a:ext>
                  </a:extLst>
                </a:hlinkClick>
              </a:rPr>
              <a:t>Payment Pre-validation Consumer API </a:t>
            </a:r>
            <a:r>
              <a:rPr lang="en-US" sz="1500" dirty="0">
                <a:solidFill>
                  <a:schemeClr val="tx1"/>
                </a:solidFill>
                <a:latin typeface="+mj-lt"/>
              </a:rPr>
              <a:t>need to:</a:t>
            </a:r>
          </a:p>
          <a:p>
            <a:pPr marL="812485" lvl="1" indent="-285750">
              <a:buFont typeface="Arial" panose="020B0604020202020204" pitchFamily="34" charset="0"/>
              <a:buChar char="•"/>
            </a:pPr>
            <a:r>
              <a:rPr lang="en-US" sz="1500" b="0" dirty="0">
                <a:solidFill>
                  <a:schemeClr val="tx1"/>
                </a:solidFill>
                <a:latin typeface="+mj-lt"/>
              </a:rPr>
              <a:t>Implement an API client and issue API requests towards SWIFT to validate </a:t>
            </a:r>
            <a:br>
              <a:rPr lang="en-US" sz="1500" b="0" dirty="0">
                <a:solidFill>
                  <a:schemeClr val="tx1"/>
                </a:solidFill>
                <a:latin typeface="+mj-lt"/>
              </a:rPr>
            </a:br>
            <a:r>
              <a:rPr lang="en-US" sz="1500" b="0" dirty="0">
                <a:solidFill>
                  <a:schemeClr val="tx1"/>
                </a:solidFill>
                <a:latin typeface="+mj-lt"/>
              </a:rPr>
              <a:t>cross-border payment information</a:t>
            </a:r>
          </a:p>
        </p:txBody>
      </p:sp>
      <p:sp>
        <p:nvSpPr>
          <p:cNvPr id="3" name="Title 2"/>
          <p:cNvSpPr>
            <a:spLocks noGrp="1"/>
          </p:cNvSpPr>
          <p:nvPr>
            <p:ph type="title" idx="4294967295"/>
          </p:nvPr>
        </p:nvSpPr>
        <p:spPr>
          <a:xfrm>
            <a:off x="431800" y="396796"/>
            <a:ext cx="9937750" cy="463550"/>
          </a:xfrm>
        </p:spPr>
        <p:txBody>
          <a:bodyPr vert="horz"/>
          <a:lstStyle/>
          <a:p>
            <a:r>
              <a:rPr lang="en-US" sz="2000" dirty="0"/>
              <a:t>What do application providers need to do to support Payment Pre-validation?</a:t>
            </a:r>
            <a:endParaRPr lang="en-GB" sz="2000" dirty="0"/>
          </a:p>
        </p:txBody>
      </p:sp>
      <p:sp>
        <p:nvSpPr>
          <p:cNvPr id="9" name="Content Placeholder 5">
            <a:extLst>
              <a:ext uri="{FF2B5EF4-FFF2-40B4-BE49-F238E27FC236}">
                <a16:creationId xmlns:a16="http://schemas.microsoft.com/office/drawing/2014/main" id="{16DD25C4-9033-421D-BC18-537C47AE4583}"/>
              </a:ext>
            </a:extLst>
          </p:cNvPr>
          <p:cNvSpPr txBox="1">
            <a:spLocks/>
          </p:cNvSpPr>
          <p:nvPr/>
        </p:nvSpPr>
        <p:spPr bwMode="auto">
          <a:xfrm>
            <a:off x="1944291" y="3920075"/>
            <a:ext cx="6782544" cy="1646944"/>
          </a:xfrm>
          <a:prstGeom prst="rect">
            <a:avLst/>
          </a:prstGeom>
          <a:noFill/>
          <a:ln w="15875">
            <a:solidFill>
              <a:srgbClr val="269D9A"/>
            </a:solidFill>
            <a:prstDash val="dash"/>
            <a:miter lim="800000"/>
            <a:headEnd/>
            <a:tailEnd/>
          </a:ln>
          <a:effectLst/>
        </p:spPr>
        <p:txBody>
          <a:bodyPr vert="horz" wrap="square" lIns="180000" tIns="180000" rIns="180000" bIns="180000" numCol="1" rtlCol="0" anchor="t" anchorCtr="0" compatLnSpc="1">
            <a:prstTxWarp prst="textNoShape">
              <a:avLst/>
            </a:prstTxWarp>
            <a:spAutoFit/>
          </a:bodyPr>
          <a:lstStyle>
            <a:lvl1pPr marL="0" indent="0" algn="l" rtl="0" eaLnBrk="1" fontAlgn="base" hangingPunct="1">
              <a:spcBef>
                <a:spcPct val="20000"/>
              </a:spcBef>
              <a:spcAft>
                <a:spcPct val="0"/>
              </a:spcAft>
              <a:buNone/>
              <a:defRPr sz="3200" b="1">
                <a:solidFill>
                  <a:schemeClr val="tx2"/>
                </a:solidFill>
                <a:latin typeface="+mn-lt"/>
                <a:ea typeface="+mn-ea"/>
                <a:cs typeface="+mn-cs"/>
              </a:defRPr>
            </a:lvl1pPr>
            <a:lvl2pPr marL="526735" indent="-251183" algn="l" rtl="0" eaLnBrk="1" fontAlgn="base" hangingPunct="1">
              <a:spcBef>
                <a:spcPct val="20000"/>
              </a:spcBef>
              <a:spcAft>
                <a:spcPct val="0"/>
              </a:spcAft>
              <a:buFont typeface="Arial" panose="020B0604020202020204" pitchFamily="34" charset="0"/>
              <a:buChar char="̶"/>
              <a:defRPr sz="1400" baseline="0">
                <a:solidFill>
                  <a:schemeClr val="tx2"/>
                </a:solidFill>
                <a:latin typeface="+mn-lt"/>
              </a:defRPr>
            </a:lvl2pPr>
            <a:lvl3pPr marL="744174" indent="-215567" algn="l" rtl="0" eaLnBrk="1" fontAlgn="base" hangingPunct="1">
              <a:spcBef>
                <a:spcPct val="20000"/>
              </a:spcBef>
              <a:spcAft>
                <a:spcPct val="0"/>
              </a:spcAft>
              <a:buFont typeface="Courier New" panose="02070309020205020404" pitchFamily="49" charset="0"/>
              <a:buChar char="o"/>
              <a:defRPr sz="1400" baseline="0">
                <a:solidFill>
                  <a:schemeClr val="tx2"/>
                </a:solidFill>
                <a:latin typeface="+mn-lt"/>
              </a:defRPr>
            </a:lvl3pPr>
            <a:lvl4pPr marL="1212799" indent="-269926" algn="l" rtl="0" eaLnBrk="1" fontAlgn="base" hangingPunct="1">
              <a:spcBef>
                <a:spcPct val="20000"/>
              </a:spcBef>
              <a:spcAft>
                <a:spcPct val="0"/>
              </a:spcAft>
              <a:buChar char="–"/>
              <a:defRPr sz="14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285750" marR="0" lvl="0" indent="-285750" algn="l" defTabSz="914400" rtl="0" eaLnBrk="1" fontAlgn="base" latinLnBrk="0" hangingPunct="1">
              <a:lnSpc>
                <a:spcPct val="100000"/>
              </a:lnSpc>
              <a:spcBef>
                <a:spcPts val="600"/>
              </a:spcBef>
              <a:spcAft>
                <a:spcPts val="0"/>
              </a:spcAft>
              <a:buClr>
                <a:srgbClr val="766C62"/>
              </a:buClr>
              <a:buSzTx/>
              <a:buFont typeface="Arial" panose="020B0604020202020204" pitchFamily="34" charset="0"/>
              <a:buChar char="•"/>
              <a:tabLst/>
              <a:defRPr/>
            </a:pPr>
            <a:r>
              <a:rPr kumimoji="0" lang="en-GB" sz="1400" b="1" i="0" u="none" strike="noStrike" kern="0" cap="none" spc="0" normalizeH="0" baseline="0" noProof="0" dirty="0">
                <a:ln>
                  <a:noFill/>
                </a:ln>
                <a:solidFill>
                  <a:srgbClr val="01A990"/>
                </a:solidFill>
                <a:effectLst/>
                <a:uLnTx/>
                <a:uFillTx/>
                <a:latin typeface="+mj-lt"/>
                <a:hlinkClick r:id="rId7">
                  <a:extLst>
                    <a:ext uri="{A12FA001-AC4F-418D-AE19-62706E023703}">
                      <ahyp:hlinkClr xmlns:ahyp="http://schemas.microsoft.com/office/drawing/2018/hyperlinkcolor" val="tx"/>
                    </a:ext>
                  </a:extLst>
                </a:hlinkClick>
              </a:rPr>
              <a:t>Payment Pre-validation</a:t>
            </a:r>
            <a:r>
              <a:rPr kumimoji="0" lang="en-GB" sz="1400" b="1" i="0" u="none" strike="noStrike" kern="0" cap="none" spc="0" normalizeH="0" baseline="0" noProof="0" dirty="0">
                <a:ln>
                  <a:noFill/>
                </a:ln>
                <a:solidFill>
                  <a:srgbClr val="01A990"/>
                </a:solidFill>
                <a:effectLst/>
                <a:uLnTx/>
                <a:uFillTx/>
                <a:latin typeface="+mj-lt"/>
              </a:rPr>
              <a:t> </a:t>
            </a:r>
            <a:r>
              <a:rPr kumimoji="0" lang="en-GB" sz="1400" b="1" i="0" u="none" strike="noStrike" kern="0" cap="none" spc="0" normalizeH="0" baseline="0" noProof="0" dirty="0">
                <a:ln>
                  <a:noFill/>
                </a:ln>
                <a:solidFill>
                  <a:schemeClr val="tx1"/>
                </a:solidFill>
                <a:effectLst/>
                <a:uLnTx/>
                <a:uFillTx/>
                <a:latin typeface="+mj-lt"/>
              </a:rPr>
              <a:t>webpage</a:t>
            </a:r>
          </a:p>
          <a:p>
            <a:pPr marL="285750" marR="0" lvl="0" indent="-285750" algn="l" defTabSz="914400" rtl="0" eaLnBrk="1" fontAlgn="base" latinLnBrk="0" hangingPunct="1">
              <a:lnSpc>
                <a:spcPct val="100000"/>
              </a:lnSpc>
              <a:spcBef>
                <a:spcPct val="20000"/>
              </a:spcBef>
              <a:spcAft>
                <a:spcPct val="0"/>
              </a:spcAft>
              <a:buClr>
                <a:srgbClr val="766C62"/>
              </a:buClr>
              <a:buSzTx/>
              <a:buFont typeface="Arial" panose="020B0604020202020204" pitchFamily="34" charset="0"/>
              <a:buChar char="•"/>
              <a:tabLst/>
              <a:defRPr/>
            </a:pPr>
            <a:r>
              <a:rPr kumimoji="0" lang="en-GB" sz="1400" b="1" i="0" u="sng" strike="noStrike" kern="1200" cap="none" spc="0" normalizeH="0" baseline="0" noProof="0" dirty="0">
                <a:ln>
                  <a:noFill/>
                </a:ln>
                <a:solidFill>
                  <a:srgbClr val="01A990"/>
                </a:solidFill>
                <a:effectLst/>
                <a:uLnTx/>
                <a:uFillTx/>
                <a:latin typeface="+mj-lt"/>
                <a:ea typeface="Times"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Payment Pre-validation FAQs</a:t>
            </a:r>
            <a:endParaRPr kumimoji="0" lang="en-GB" sz="1400" b="1" i="0" u="none" strike="noStrike" kern="1200" cap="none" spc="0" normalizeH="0" baseline="0" noProof="0" dirty="0">
              <a:ln>
                <a:noFill/>
              </a:ln>
              <a:solidFill>
                <a:srgbClr val="01A990"/>
              </a:solidFill>
              <a:effectLst/>
              <a:uLnTx/>
              <a:uFillTx/>
              <a:latin typeface="+mj-lt"/>
              <a:ea typeface="Times"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20000"/>
              </a:spcBef>
              <a:spcAft>
                <a:spcPct val="0"/>
              </a:spcAft>
              <a:buClr>
                <a:srgbClr val="766C62"/>
              </a:buClr>
              <a:buSzTx/>
              <a:buFont typeface="Arial" panose="020B0604020202020204" pitchFamily="34" charset="0"/>
              <a:buChar char="•"/>
              <a:tabLst/>
              <a:defRPr/>
            </a:pPr>
            <a:r>
              <a:rPr kumimoji="0" lang="en-GB" sz="1400" b="1" i="0" u="sng" strike="noStrike" kern="1200" cap="none" spc="0" normalizeH="0" baseline="0" noProof="0" dirty="0">
                <a:ln>
                  <a:noFill/>
                </a:ln>
                <a:solidFill>
                  <a:srgbClr val="01A990"/>
                </a:solidFill>
                <a:effectLst/>
                <a:uLnTx/>
                <a:uFillTx/>
                <a:latin typeface="+mj-lt"/>
                <a:ea typeface="Times"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Platform Partner programme</a:t>
            </a:r>
            <a:endParaRPr kumimoji="0" lang="en-GB" sz="1400" b="1" i="0" u="none" strike="noStrike" kern="1200" cap="none" spc="0" normalizeH="0" baseline="0" noProof="0" dirty="0">
              <a:ln>
                <a:noFill/>
              </a:ln>
              <a:solidFill>
                <a:srgbClr val="01A990"/>
              </a:solidFill>
              <a:effectLst/>
              <a:uLnTx/>
              <a:uFillTx/>
              <a:latin typeface="+mj-lt"/>
              <a:ea typeface="Times" panose="02020603050405020304" pitchFamily="18" charset="0"/>
              <a:cs typeface="Times New Roman" panose="02020603050405020304" pitchFamily="18" charset="0"/>
            </a:endParaRPr>
          </a:p>
          <a:p>
            <a:pPr marL="285750" marR="0" lvl="0" indent="-285750" algn="l" defTabSz="914400" rtl="0" eaLnBrk="1" fontAlgn="base" latinLnBrk="0" hangingPunct="1">
              <a:lnSpc>
                <a:spcPct val="100000"/>
              </a:lnSpc>
              <a:spcBef>
                <a:spcPct val="20000"/>
              </a:spcBef>
              <a:spcAft>
                <a:spcPct val="0"/>
              </a:spcAft>
              <a:buClr>
                <a:srgbClr val="766C62"/>
              </a:buClr>
              <a:buSzTx/>
              <a:buFont typeface="Arial" panose="020B0604020202020204" pitchFamily="34" charset="0"/>
              <a:buChar char="•"/>
              <a:tabLst/>
              <a:defRPr/>
            </a:pPr>
            <a:r>
              <a:rPr kumimoji="0" lang="en-GB" sz="1400" b="1" i="0" u="sng" strike="noStrike" kern="1200" cap="none" spc="0" normalizeH="0" baseline="0" noProof="0" dirty="0">
                <a:ln>
                  <a:noFill/>
                </a:ln>
                <a:solidFill>
                  <a:srgbClr val="01A990"/>
                </a:solidFill>
                <a:effectLst/>
                <a:uLnTx/>
                <a:uFillTx/>
                <a:latin typeface="+mj-lt"/>
                <a:ea typeface="Times"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How to become a Partner</a:t>
            </a:r>
            <a:endParaRPr kumimoji="0" lang="en-GB" sz="1400" b="1" i="0" u="none" strike="noStrike" kern="0" cap="none" spc="0" normalizeH="0" baseline="0" noProof="0" dirty="0">
              <a:ln>
                <a:noFill/>
              </a:ln>
              <a:solidFill>
                <a:srgbClr val="01A990"/>
              </a:solidFill>
              <a:effectLst/>
              <a:uLnTx/>
              <a:uFillTx/>
              <a:latin typeface="+mj-lt"/>
            </a:endParaRPr>
          </a:p>
          <a:p>
            <a:pPr marL="285750" marR="0" lvl="0" indent="-285750" algn="l" defTabSz="914400" rtl="0" eaLnBrk="1" fontAlgn="base" latinLnBrk="0" hangingPunct="1">
              <a:lnSpc>
                <a:spcPct val="100000"/>
              </a:lnSpc>
              <a:spcBef>
                <a:spcPts val="600"/>
              </a:spcBef>
              <a:spcAft>
                <a:spcPts val="0"/>
              </a:spcAft>
              <a:buClr>
                <a:srgbClr val="766C62"/>
              </a:buClr>
              <a:buSzTx/>
              <a:buFont typeface="Arial" panose="020B0604020202020204" pitchFamily="34" charset="0"/>
              <a:buChar char="•"/>
              <a:tabLst/>
              <a:defRPr/>
            </a:pPr>
            <a:r>
              <a:rPr kumimoji="0" lang="en-GB" sz="1400" b="1" i="0" u="none" strike="noStrike" kern="0" cap="none" spc="0" normalizeH="0" baseline="0" noProof="0" dirty="0" err="1">
                <a:ln>
                  <a:noFill/>
                </a:ln>
                <a:solidFill>
                  <a:schemeClr val="tx1"/>
                </a:solidFill>
                <a:effectLst/>
                <a:uLnTx/>
                <a:uFillTx/>
                <a:latin typeface="+mj-lt"/>
              </a:rPr>
              <a:t>SWIFTSmart</a:t>
            </a:r>
            <a:r>
              <a:rPr kumimoji="0" lang="en-GB" sz="1400" b="1" i="0" u="none" strike="noStrike" kern="0" cap="none" spc="0" normalizeH="0" baseline="0" noProof="0" dirty="0">
                <a:ln>
                  <a:noFill/>
                </a:ln>
                <a:solidFill>
                  <a:schemeClr val="tx1"/>
                </a:solidFill>
                <a:effectLst/>
                <a:uLnTx/>
                <a:uFillTx/>
                <a:latin typeface="+mj-lt"/>
              </a:rPr>
              <a:t> course: </a:t>
            </a:r>
            <a:r>
              <a:rPr kumimoji="0" lang="en-GB" sz="1400" b="1" i="0" u="none" strike="noStrike" kern="0" cap="none" spc="0" normalizeH="0" baseline="0" noProof="0" dirty="0">
                <a:ln>
                  <a:noFill/>
                </a:ln>
                <a:solidFill>
                  <a:srgbClr val="01A990"/>
                </a:solidFill>
                <a:effectLst/>
                <a:uLnTx/>
                <a:uFillTx/>
                <a:latin typeface="+mj-lt"/>
                <a:hlinkClick r:id="rId11">
                  <a:extLst>
                    <a:ext uri="{A12FA001-AC4F-418D-AE19-62706E023703}">
                      <ahyp:hlinkClr xmlns:ahyp="http://schemas.microsoft.com/office/drawing/2018/hyperlinkcolor" val="tx"/>
                    </a:ext>
                  </a:extLst>
                </a:hlinkClick>
              </a:rPr>
              <a:t>Introduction to Payment Pre-validation Services</a:t>
            </a:r>
            <a:endParaRPr kumimoji="0" lang="en-GB" sz="1400" b="1" i="0" u="none" strike="noStrike" kern="0" cap="none" spc="0" normalizeH="0" baseline="0" noProof="0" dirty="0">
              <a:ln>
                <a:noFill/>
              </a:ln>
              <a:solidFill>
                <a:srgbClr val="01A990"/>
              </a:solidFill>
              <a:effectLst/>
              <a:uLnTx/>
              <a:uFillTx/>
              <a:latin typeface="+mj-lt"/>
            </a:endParaRPr>
          </a:p>
        </p:txBody>
      </p:sp>
      <p:sp>
        <p:nvSpPr>
          <p:cNvPr id="10" name="TextBox 9">
            <a:extLst>
              <a:ext uri="{FF2B5EF4-FFF2-40B4-BE49-F238E27FC236}">
                <a16:creationId xmlns:a16="http://schemas.microsoft.com/office/drawing/2014/main" id="{709C15B9-0D77-4E6D-86C2-84853051F0EC}"/>
              </a:ext>
            </a:extLst>
          </p:cNvPr>
          <p:cNvSpPr txBox="1"/>
          <p:nvPr/>
        </p:nvSpPr>
        <p:spPr>
          <a:xfrm>
            <a:off x="6624811" y="5645655"/>
            <a:ext cx="4774048" cy="261610"/>
          </a:xfrm>
          <a:prstGeom prst="rect">
            <a:avLst/>
          </a:prstGeom>
          <a:noFill/>
        </p:spPr>
        <p:txBody>
          <a:bodyPr wrap="square">
            <a:spAutoFit/>
          </a:bodyPr>
          <a:lstStyle/>
          <a:p>
            <a:pPr marL="0" marR="0" lvl="0" indent="0" algn="l" defTabSz="914400" rtl="0" eaLnBrk="0" fontAlgn="base" latinLnBrk="0" hangingPunct="0">
              <a:lnSpc>
                <a:spcPct val="100000"/>
              </a:lnSpc>
              <a:spcBef>
                <a:spcPts val="600"/>
              </a:spcBef>
              <a:spcAft>
                <a:spcPts val="0"/>
              </a:spcAft>
              <a:buClrTx/>
              <a:buSzTx/>
              <a:buFontTx/>
              <a:buNone/>
              <a:tabLst/>
              <a:defRPr/>
            </a:pPr>
            <a:r>
              <a:rPr kumimoji="0" lang="en-GB" sz="1100" b="0" i="0" u="none" strike="noStrike" kern="1200" cap="none" spc="0" normalizeH="0" baseline="0" noProof="0" dirty="0">
                <a:ln>
                  <a:noFill/>
                </a:ln>
                <a:effectLst/>
                <a:uLnTx/>
                <a:uFillTx/>
                <a:latin typeface="+mj-lt"/>
                <a:ea typeface="Times" panose="02020603050405020304" pitchFamily="18" charset="0"/>
                <a:cs typeface="Times New Roman" panose="02020603050405020304" pitchFamily="18" charset="0"/>
              </a:rPr>
              <a:t>Please contact </a:t>
            </a:r>
            <a:r>
              <a:rPr kumimoji="0" lang="en-GB" sz="1100" b="0" i="0" u="sng" strike="noStrike" kern="1200" cap="none" spc="0" normalizeH="0" baseline="0" noProof="0" dirty="0">
                <a:ln>
                  <a:noFill/>
                </a:ln>
                <a:solidFill>
                  <a:srgbClr val="01A990"/>
                </a:solidFill>
                <a:effectLst/>
                <a:uLnTx/>
                <a:uFillTx/>
                <a:latin typeface="+mj-lt"/>
                <a:ea typeface="Times"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SWIFT Support</a:t>
            </a:r>
            <a:r>
              <a:rPr kumimoji="0" lang="en-GB" sz="1100" b="0" i="0" u="none" strike="noStrike" kern="1200" cap="none" spc="0" normalizeH="0" baseline="0" noProof="0" dirty="0">
                <a:ln>
                  <a:noFill/>
                </a:ln>
                <a:effectLst/>
                <a:uLnTx/>
                <a:uFillTx/>
                <a:latin typeface="+mj-lt"/>
                <a:ea typeface="Times" panose="02020603050405020304" pitchFamily="18" charset="0"/>
                <a:cs typeface="Times New Roman" panose="02020603050405020304" pitchFamily="18" charset="0"/>
              </a:rPr>
              <a:t>, if you have further questions.</a:t>
            </a:r>
          </a:p>
        </p:txBody>
      </p:sp>
      <p:sp>
        <p:nvSpPr>
          <p:cNvPr id="13" name="TextBox 12">
            <a:extLst>
              <a:ext uri="{FF2B5EF4-FFF2-40B4-BE49-F238E27FC236}">
                <a16:creationId xmlns:a16="http://schemas.microsoft.com/office/drawing/2014/main" id="{8D03C7EB-C7A4-4C89-A1B7-A06A8A350861}"/>
              </a:ext>
            </a:extLst>
          </p:cNvPr>
          <p:cNvSpPr txBox="1"/>
          <p:nvPr/>
        </p:nvSpPr>
        <p:spPr>
          <a:xfrm>
            <a:off x="5472683" y="1062777"/>
            <a:ext cx="4968000" cy="2611779"/>
          </a:xfrm>
          <a:prstGeom prst="roundRect">
            <a:avLst/>
          </a:prstGeom>
          <a:solidFill>
            <a:srgbClr val="F7F7F7"/>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300" b="1" kern="0" dirty="0">
              <a:latin typeface="+mj-lt"/>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500" b="1" i="0" u="none" strike="noStrike" kern="0" cap="none" spc="0" normalizeH="0" baseline="0" noProof="0" dirty="0">
                <a:ln>
                  <a:noFill/>
                </a:ln>
                <a:effectLst/>
                <a:uLnTx/>
                <a:uFillTx/>
                <a:latin typeface="+mj-lt"/>
              </a:rPr>
              <a:t>Application providers who support </a:t>
            </a:r>
            <a:r>
              <a:rPr kumimoji="0" lang="en-US" sz="1500" b="1" i="0" u="none" strike="noStrike" kern="0" cap="none" spc="0" normalizeH="0" baseline="0" noProof="0" dirty="0">
                <a:ln>
                  <a:noFill/>
                </a:ln>
                <a:effectLst/>
                <a:uLnTx/>
                <a:uFillTx/>
                <a:latin typeface="+mj-lt"/>
                <a:hlinkClick r:id="rId13">
                  <a:extLst>
                    <a:ext uri="{A12FA001-AC4F-418D-AE19-62706E023703}">
                      <ahyp:hlinkClr xmlns:ahyp="http://schemas.microsoft.com/office/drawing/2018/hyperlinkcolor" val="tx"/>
                    </a:ext>
                  </a:extLst>
                </a:hlinkClick>
              </a:rPr>
              <a:t>Payment Pre-validation Data Provider API </a:t>
            </a:r>
            <a:r>
              <a:rPr kumimoji="0" lang="en-US" sz="1500" b="1" i="0" u="none" strike="noStrike" kern="0" cap="none" spc="0" normalizeH="0" baseline="0" noProof="0" dirty="0">
                <a:ln>
                  <a:noFill/>
                </a:ln>
                <a:effectLst/>
                <a:uLnTx/>
                <a:uFillTx/>
                <a:latin typeface="+mj-lt"/>
              </a:rPr>
              <a:t>need to:</a:t>
            </a:r>
            <a:endParaRPr kumimoji="0" lang="en-GB" sz="1500" b="1" i="0" u="none" strike="noStrike" kern="0" cap="none" spc="0" normalizeH="0" baseline="0" noProof="0" dirty="0">
              <a:ln>
                <a:noFill/>
              </a:ln>
              <a:effectLst/>
              <a:uLnTx/>
              <a:uFillTx/>
              <a:latin typeface="+mj-lt"/>
            </a:endParaRPr>
          </a:p>
          <a:p>
            <a:pPr marL="812485"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mj-lt"/>
              </a:rPr>
              <a:t>Open an API channel to facilitate the incoming pre-validation requests from SWIFT</a:t>
            </a:r>
          </a:p>
          <a:p>
            <a:pPr marL="812485"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mj-lt"/>
              </a:rPr>
              <a:t>Expose a web server containing the service of validating account and optionally matching names</a:t>
            </a:r>
          </a:p>
          <a:p>
            <a:pPr marL="812485"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effectLst/>
                <a:uLnTx/>
                <a:uFillTx/>
                <a:latin typeface="+mj-lt"/>
              </a:rPr>
              <a:t>Comply with functional specifications (</a:t>
            </a:r>
            <a:r>
              <a:rPr kumimoji="0" lang="en-US" sz="1400" b="0" i="0" u="none" strike="noStrike" kern="0" cap="none" spc="0" normalizeH="0" baseline="0" noProof="0" dirty="0" err="1">
                <a:ln>
                  <a:noFill/>
                </a:ln>
                <a:effectLst/>
                <a:uLnTx/>
                <a:uFillTx/>
                <a:latin typeface="+mj-lt"/>
              </a:rPr>
              <a:t>standardised</a:t>
            </a:r>
            <a:r>
              <a:rPr kumimoji="0" lang="en-US" sz="1400" b="0" i="0" u="none" strike="noStrike" kern="0" cap="none" spc="0" normalizeH="0" baseline="0" noProof="0" dirty="0">
                <a:ln>
                  <a:noFill/>
                </a:ln>
                <a:effectLst/>
                <a:uLnTx/>
                <a:uFillTx/>
                <a:latin typeface="+mj-lt"/>
              </a:rPr>
              <a:t> responses)</a:t>
            </a:r>
          </a:p>
        </p:txBody>
      </p:sp>
      <p:sp>
        <p:nvSpPr>
          <p:cNvPr id="14" name="TextBox 13">
            <a:extLst>
              <a:ext uri="{FF2B5EF4-FFF2-40B4-BE49-F238E27FC236}">
                <a16:creationId xmlns:a16="http://schemas.microsoft.com/office/drawing/2014/main" id="{26784D22-3777-4404-B66D-6204F19AA9E0}"/>
              </a:ext>
            </a:extLst>
          </p:cNvPr>
          <p:cNvSpPr txBox="1"/>
          <p:nvPr/>
        </p:nvSpPr>
        <p:spPr>
          <a:xfrm>
            <a:off x="3778699" y="3716745"/>
            <a:ext cx="2984150" cy="338554"/>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970254"/>
                </a:solidFill>
                <a:effectLst/>
                <a:uLnTx/>
                <a:uFillTx/>
                <a:latin typeface="Arial Nova (Body)"/>
                <a:ea typeface="Times" panose="02020603050405020304" pitchFamily="18" charset="0"/>
                <a:cs typeface="Times New Roman" panose="02020603050405020304" pitchFamily="18" charset="0"/>
              </a:rPr>
              <a:t>Additional useful information</a:t>
            </a:r>
            <a:endParaRPr kumimoji="0" lang="en-GB" sz="1600" b="0" i="0" u="none" strike="noStrike" kern="1200" cap="none" spc="0" normalizeH="0" baseline="0" noProof="0" dirty="0">
              <a:ln>
                <a:noFill/>
              </a:ln>
              <a:solidFill>
                <a:srgbClr val="970254"/>
              </a:solidFill>
              <a:effectLst/>
              <a:uLnTx/>
              <a:uFillTx/>
              <a:latin typeface="Arial Nova (Body)"/>
              <a:ea typeface="Times"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8BE6660-558E-42BD-92A4-1CA58F50CC0D}"/>
              </a:ext>
            </a:extLst>
          </p:cNvPr>
          <p:cNvPicPr>
            <a:picLocks noChangeAspect="1"/>
          </p:cNvPicPr>
          <p:nvPr/>
        </p:nvPicPr>
        <p:blipFill>
          <a:blip r:embed="rId14"/>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20762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FAF6C1-8881-46BC-B470-EEB9B518DADE}"/>
              </a:ext>
            </a:extLst>
          </p:cNvPr>
          <p:cNvGraphicFramePr>
            <a:graphicFrameLocks noChangeAspect="1"/>
          </p:cNvGraphicFramePr>
          <p:nvPr>
            <p:custDataLst>
              <p:tags r:id="rId2"/>
            </p:custDataLst>
            <p:extLst>
              <p:ext uri="{D42A27DB-BD31-4B8C-83A1-F6EECF244321}">
                <p14:modId xmlns:p14="http://schemas.microsoft.com/office/powerpoint/2010/main" val="252327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9"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BCFAF6C1-8881-46BC-B470-EEB9B518DA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p:cNvSpPr>
            <a:spLocks noGrp="1"/>
          </p:cNvSpPr>
          <p:nvPr>
            <p:ph type="title" idx="4294967295"/>
          </p:nvPr>
        </p:nvSpPr>
        <p:spPr>
          <a:xfrm>
            <a:off x="430340" y="406600"/>
            <a:ext cx="8604250" cy="463550"/>
          </a:xfrm>
        </p:spPr>
        <p:txBody>
          <a:bodyPr vert="horz"/>
          <a:lstStyle/>
          <a:p>
            <a:r>
              <a:rPr lang="en-US" sz="2000" dirty="0">
                <a:latin typeface="Arial Nova (Body)"/>
              </a:rPr>
              <a:t>Payment Pre-validation: 3</a:t>
            </a:r>
            <a:r>
              <a:rPr lang="en-US" sz="2000" baseline="30000" dirty="0">
                <a:latin typeface="Arial Nova (Body)"/>
              </a:rPr>
              <a:t>rd</a:t>
            </a:r>
            <a:r>
              <a:rPr lang="en-US" sz="2000" dirty="0">
                <a:latin typeface="Arial Nova (Body)"/>
              </a:rPr>
              <a:t> party provider readiness journey</a:t>
            </a:r>
            <a:endParaRPr lang="en-GB" sz="2000" dirty="0">
              <a:latin typeface="Arial Nova (Body)"/>
            </a:endParaRPr>
          </a:p>
        </p:txBody>
      </p:sp>
      <p:sp>
        <p:nvSpPr>
          <p:cNvPr id="8" name="TextBox 7">
            <a:extLst>
              <a:ext uri="{FF2B5EF4-FFF2-40B4-BE49-F238E27FC236}">
                <a16:creationId xmlns:a16="http://schemas.microsoft.com/office/drawing/2014/main" id="{D33FB271-ED39-4A21-8DA9-45F5F968911A}"/>
              </a:ext>
            </a:extLst>
          </p:cNvPr>
          <p:cNvSpPr txBox="1"/>
          <p:nvPr/>
        </p:nvSpPr>
        <p:spPr>
          <a:xfrm>
            <a:off x="1791652" y="1789156"/>
            <a:ext cx="1068860" cy="89255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766C62"/>
                </a:solidFill>
                <a:effectLst/>
                <a:uLnTx/>
                <a:uFillTx/>
                <a:latin typeface="Arial Nova (Body)"/>
                <a:hlinkClick r:id="rId6"/>
              </a:rPr>
              <a:t>Become SWIFT Registered Provider</a:t>
            </a:r>
            <a:endParaRPr kumimoji="0" lang="en-GB" sz="1300" b="1" i="0" u="none" strike="noStrike" kern="1200" cap="none" spc="0" normalizeH="0" baseline="0" noProof="0" dirty="0">
              <a:ln>
                <a:noFill/>
              </a:ln>
              <a:solidFill>
                <a:srgbClr val="766C62"/>
              </a:solidFill>
              <a:effectLst/>
              <a:uLnTx/>
              <a:uFillTx/>
              <a:latin typeface="Arial Nova (Body)"/>
            </a:endParaRPr>
          </a:p>
        </p:txBody>
      </p:sp>
      <p:sp>
        <p:nvSpPr>
          <p:cNvPr id="12" name="TextBox 11">
            <a:extLst>
              <a:ext uri="{FF2B5EF4-FFF2-40B4-BE49-F238E27FC236}">
                <a16:creationId xmlns:a16="http://schemas.microsoft.com/office/drawing/2014/main" id="{AE2C53F2-32BC-4431-839B-E69F4B900DA7}"/>
              </a:ext>
            </a:extLst>
          </p:cNvPr>
          <p:cNvSpPr txBox="1"/>
          <p:nvPr/>
        </p:nvSpPr>
        <p:spPr>
          <a:xfrm>
            <a:off x="7241269" y="1754508"/>
            <a:ext cx="1323084" cy="89255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300" b="1" i="0" u="none" strike="noStrike" kern="1200" cap="none" spc="0" normalizeH="0" baseline="0" noProof="0" dirty="0">
                <a:ln>
                  <a:noFill/>
                </a:ln>
                <a:effectLst/>
                <a:uLnTx/>
                <a:uFillTx/>
                <a:latin typeface="Arial Nova (Body)"/>
              </a:rPr>
              <a:t>Implement</a:t>
            </a:r>
            <a:r>
              <a:rPr kumimoji="0" lang="en-US" sz="1300" b="1" i="0" u="none" strike="noStrike" kern="1200" cap="none" spc="0" normalizeH="0" baseline="0" noProof="0" dirty="0">
                <a:ln>
                  <a:noFill/>
                </a:ln>
                <a:solidFill>
                  <a:srgbClr val="766C62"/>
                </a:solidFill>
                <a:effectLst/>
                <a:uLnTx/>
                <a:uFillTx/>
                <a:latin typeface="Arial Nova (Body)"/>
              </a:rPr>
              <a:t> </a:t>
            </a:r>
            <a:r>
              <a:rPr kumimoji="0" lang="en-US" sz="1300" b="1" i="0" u="none" strike="noStrike" kern="1200" cap="none" spc="0" normalizeH="0" baseline="0" noProof="0" dirty="0">
                <a:ln>
                  <a:noFill/>
                </a:ln>
                <a:solidFill>
                  <a:srgbClr val="065C53"/>
                </a:solidFill>
                <a:effectLst/>
                <a:uLnTx/>
                <a:uFillTx/>
                <a:latin typeface="Arial Nova (Body)"/>
                <a:hlinkClick r:id="rId7">
                  <a:extLst>
                    <a:ext uri="{A12FA001-AC4F-418D-AE19-62706E023703}">
                      <ahyp:hlinkClr xmlns:ahyp="http://schemas.microsoft.com/office/drawing/2018/hyperlinkcolor" val="tx"/>
                    </a:ext>
                  </a:extLst>
                </a:hlinkClick>
              </a:rPr>
              <a:t>Preval APIs </a:t>
            </a:r>
            <a:br>
              <a:rPr kumimoji="0" lang="en-US" sz="1300" b="1" i="0" u="none" strike="noStrike" kern="1200" cap="none" spc="0" normalizeH="0" baseline="0" noProof="0" dirty="0">
                <a:ln>
                  <a:noFill/>
                </a:ln>
                <a:solidFill>
                  <a:srgbClr val="766C62"/>
                </a:solidFill>
                <a:effectLst/>
                <a:uLnTx/>
                <a:uFillTx/>
                <a:latin typeface="Arial Nova (Body)"/>
              </a:rPr>
            </a:br>
            <a:r>
              <a:rPr kumimoji="0" lang="en-US" sz="1300" b="1" i="0" u="none" strike="noStrike" kern="1200" cap="none" spc="0" normalizeH="0" baseline="0" noProof="0" dirty="0">
                <a:ln>
                  <a:noFill/>
                </a:ln>
                <a:effectLst/>
                <a:uLnTx/>
                <a:uFillTx/>
                <a:latin typeface="Arial Nova (Body)"/>
              </a:rPr>
              <a:t>and promote </a:t>
            </a:r>
            <a:br>
              <a:rPr kumimoji="0" lang="en-US" sz="1300" b="1" i="0" u="none" strike="noStrike" kern="1200" cap="none" spc="0" normalizeH="0" baseline="0" noProof="0" dirty="0">
                <a:ln>
                  <a:noFill/>
                </a:ln>
                <a:effectLst/>
                <a:uLnTx/>
                <a:uFillTx/>
                <a:latin typeface="Arial Nova (Body)"/>
              </a:rPr>
            </a:br>
            <a:r>
              <a:rPr kumimoji="0" lang="en-US" sz="1300" b="1" i="0" u="none" strike="noStrike" kern="1200" cap="none" spc="0" normalizeH="0" baseline="0" noProof="0" dirty="0">
                <a:ln>
                  <a:noFill/>
                </a:ln>
                <a:effectLst/>
                <a:uLnTx/>
                <a:uFillTx/>
                <a:latin typeface="Arial Nova (Body)"/>
              </a:rPr>
              <a:t>to Production</a:t>
            </a:r>
            <a:endParaRPr kumimoji="0" lang="en-GB" sz="1300" b="1" i="0" u="none" strike="noStrike" kern="1200" cap="none" spc="0" normalizeH="0" baseline="0" noProof="0" dirty="0">
              <a:ln>
                <a:noFill/>
              </a:ln>
              <a:effectLst/>
              <a:uLnTx/>
              <a:uFillTx/>
              <a:latin typeface="Arial Nova (Body)"/>
            </a:endParaRPr>
          </a:p>
        </p:txBody>
      </p:sp>
      <p:sp>
        <p:nvSpPr>
          <p:cNvPr id="14" name="TextBox 13">
            <a:extLst>
              <a:ext uri="{FF2B5EF4-FFF2-40B4-BE49-F238E27FC236}">
                <a16:creationId xmlns:a16="http://schemas.microsoft.com/office/drawing/2014/main" id="{A3C5DCA2-1688-437E-8CA5-FBD532F6BEFC}"/>
              </a:ext>
            </a:extLst>
          </p:cNvPr>
          <p:cNvSpPr txBox="1"/>
          <p:nvPr/>
        </p:nvSpPr>
        <p:spPr>
          <a:xfrm>
            <a:off x="2024455" y="1285270"/>
            <a:ext cx="122413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6C82"/>
                </a:solidFill>
                <a:effectLst/>
                <a:uLnTx/>
                <a:uFillTx/>
                <a:latin typeface="Arial Nova (Body)"/>
              </a:rPr>
              <a:t>Step 1</a:t>
            </a:r>
          </a:p>
        </p:txBody>
      </p:sp>
      <p:sp>
        <p:nvSpPr>
          <p:cNvPr id="15" name="TextBox 14">
            <a:extLst>
              <a:ext uri="{FF2B5EF4-FFF2-40B4-BE49-F238E27FC236}">
                <a16:creationId xmlns:a16="http://schemas.microsoft.com/office/drawing/2014/main" id="{C6FD688E-53AF-46DB-9A20-4024C1D78C95}"/>
              </a:ext>
            </a:extLst>
          </p:cNvPr>
          <p:cNvSpPr txBox="1"/>
          <p:nvPr/>
        </p:nvSpPr>
        <p:spPr>
          <a:xfrm>
            <a:off x="4686005" y="1291157"/>
            <a:ext cx="122413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9BBB"/>
                </a:solidFill>
                <a:effectLst/>
                <a:uLnTx/>
                <a:uFillTx/>
                <a:latin typeface="Arial Nova (Body)"/>
              </a:rPr>
              <a:t>Step 2</a:t>
            </a:r>
          </a:p>
        </p:txBody>
      </p:sp>
      <p:sp>
        <p:nvSpPr>
          <p:cNvPr id="26" name="TextBox 25">
            <a:extLst>
              <a:ext uri="{FF2B5EF4-FFF2-40B4-BE49-F238E27FC236}">
                <a16:creationId xmlns:a16="http://schemas.microsoft.com/office/drawing/2014/main" id="{A0ABF332-8B9A-4057-B641-3CC91E099562}"/>
              </a:ext>
            </a:extLst>
          </p:cNvPr>
          <p:cNvSpPr txBox="1"/>
          <p:nvPr/>
        </p:nvSpPr>
        <p:spPr>
          <a:xfrm>
            <a:off x="1819407" y="3684167"/>
            <a:ext cx="1800000"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2 500 EUR pa</a:t>
            </a:r>
          </a:p>
        </p:txBody>
      </p:sp>
      <p:sp>
        <p:nvSpPr>
          <p:cNvPr id="31" name="TextBox 30">
            <a:extLst>
              <a:ext uri="{FF2B5EF4-FFF2-40B4-BE49-F238E27FC236}">
                <a16:creationId xmlns:a16="http://schemas.microsoft.com/office/drawing/2014/main" id="{E8817BE0-CBE0-4ED2-B6AE-E848D2019F9E}"/>
              </a:ext>
            </a:extLst>
          </p:cNvPr>
          <p:cNvSpPr txBox="1"/>
          <p:nvPr/>
        </p:nvSpPr>
        <p:spPr>
          <a:xfrm>
            <a:off x="1800275" y="4011769"/>
            <a:ext cx="1296144" cy="89255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c.3 weeks depending on provision of documentation </a:t>
            </a:r>
          </a:p>
        </p:txBody>
      </p:sp>
      <p:sp>
        <p:nvSpPr>
          <p:cNvPr id="32" name="TextBox 31">
            <a:extLst>
              <a:ext uri="{FF2B5EF4-FFF2-40B4-BE49-F238E27FC236}">
                <a16:creationId xmlns:a16="http://schemas.microsoft.com/office/drawing/2014/main" id="{E382100D-7A19-49C9-A757-4D74169DD82D}"/>
              </a:ext>
            </a:extLst>
          </p:cNvPr>
          <p:cNvSpPr txBox="1"/>
          <p:nvPr/>
        </p:nvSpPr>
        <p:spPr>
          <a:xfrm>
            <a:off x="7636205" y="3624146"/>
            <a:ext cx="831416"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Free</a:t>
            </a:r>
          </a:p>
        </p:txBody>
      </p:sp>
      <p:sp>
        <p:nvSpPr>
          <p:cNvPr id="36" name="TextBox 35">
            <a:extLst>
              <a:ext uri="{FF2B5EF4-FFF2-40B4-BE49-F238E27FC236}">
                <a16:creationId xmlns:a16="http://schemas.microsoft.com/office/drawing/2014/main" id="{9C12DC2E-0FA0-4072-B953-F12316D8F535}"/>
              </a:ext>
            </a:extLst>
          </p:cNvPr>
          <p:cNvSpPr txBox="1"/>
          <p:nvPr/>
        </p:nvSpPr>
        <p:spPr>
          <a:xfrm>
            <a:off x="809853" y="4022085"/>
            <a:ext cx="122413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C49500"/>
                </a:solidFill>
                <a:effectLst/>
                <a:uLnTx/>
                <a:uFillTx/>
                <a:latin typeface="Arial Nova (Body)"/>
              </a:rPr>
              <a:t>Lead </a:t>
            </a:r>
            <a:r>
              <a:rPr kumimoji="0" lang="en-GB" sz="1400" b="1" i="0" u="none" strike="noStrike" kern="1200" cap="none" spc="0" normalizeH="0" baseline="0" noProof="0" dirty="0">
                <a:ln>
                  <a:noFill/>
                </a:ln>
                <a:solidFill>
                  <a:srgbClr val="C49500"/>
                </a:solidFill>
                <a:effectLst/>
                <a:uLnTx/>
                <a:uFillTx/>
                <a:latin typeface="Arial Nova (Body)"/>
              </a:rPr>
              <a:t>time</a:t>
            </a:r>
            <a:r>
              <a:rPr kumimoji="0" lang="en-GB" sz="1200" b="1" i="0" u="none" strike="noStrike" kern="1200" cap="none" spc="0" normalizeH="0" baseline="0" noProof="0" dirty="0">
                <a:ln>
                  <a:noFill/>
                </a:ln>
                <a:solidFill>
                  <a:srgbClr val="C49500"/>
                </a:solidFill>
                <a:effectLst/>
                <a:uLnTx/>
                <a:uFillTx/>
                <a:latin typeface="Arial Nova (Body)"/>
              </a:rPr>
              <a:t>:</a:t>
            </a:r>
          </a:p>
        </p:txBody>
      </p:sp>
      <p:sp>
        <p:nvSpPr>
          <p:cNvPr id="37" name="TextBox 36">
            <a:extLst>
              <a:ext uri="{FF2B5EF4-FFF2-40B4-BE49-F238E27FC236}">
                <a16:creationId xmlns:a16="http://schemas.microsoft.com/office/drawing/2014/main" id="{ACA90A12-08C7-493E-9AC2-6D68135458C3}"/>
              </a:ext>
            </a:extLst>
          </p:cNvPr>
          <p:cNvSpPr txBox="1"/>
          <p:nvPr/>
        </p:nvSpPr>
        <p:spPr>
          <a:xfrm>
            <a:off x="1123918" y="3689240"/>
            <a:ext cx="122413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C49500"/>
                </a:solidFill>
                <a:effectLst/>
                <a:uLnTx/>
                <a:uFillTx/>
                <a:latin typeface="Arial Nova (Body)"/>
              </a:rPr>
              <a:t>Cost:</a:t>
            </a:r>
          </a:p>
        </p:txBody>
      </p:sp>
      <p:sp>
        <p:nvSpPr>
          <p:cNvPr id="41" name="TextBox 40">
            <a:extLst>
              <a:ext uri="{FF2B5EF4-FFF2-40B4-BE49-F238E27FC236}">
                <a16:creationId xmlns:a16="http://schemas.microsoft.com/office/drawing/2014/main" id="{E0401B34-A122-4EAA-A254-917F28B5FB4F}"/>
              </a:ext>
            </a:extLst>
          </p:cNvPr>
          <p:cNvSpPr txBox="1"/>
          <p:nvPr/>
        </p:nvSpPr>
        <p:spPr>
          <a:xfrm>
            <a:off x="7555482" y="1315060"/>
            <a:ext cx="122413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1C7A68"/>
                </a:solidFill>
                <a:effectLst/>
                <a:uLnTx/>
                <a:uFillTx/>
                <a:latin typeface="Arial Nova (Body)"/>
              </a:rPr>
              <a:t>Step 3</a:t>
            </a:r>
          </a:p>
        </p:txBody>
      </p:sp>
      <p:sp>
        <p:nvSpPr>
          <p:cNvPr id="46" name="TextBox 45">
            <a:extLst>
              <a:ext uri="{FF2B5EF4-FFF2-40B4-BE49-F238E27FC236}">
                <a16:creationId xmlns:a16="http://schemas.microsoft.com/office/drawing/2014/main" id="{C5B4F9AF-B8DA-4F09-8905-F242A1AA0EDC}"/>
              </a:ext>
            </a:extLst>
          </p:cNvPr>
          <p:cNvSpPr txBox="1"/>
          <p:nvPr/>
        </p:nvSpPr>
        <p:spPr>
          <a:xfrm>
            <a:off x="4470453" y="1745645"/>
            <a:ext cx="1112259" cy="89255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300" b="1" i="0" u="none" strike="noStrike" kern="1200" cap="none" spc="0" normalizeH="0" baseline="0" noProof="0" dirty="0">
                <a:ln>
                  <a:noFill/>
                </a:ln>
                <a:solidFill>
                  <a:srgbClr val="766C62"/>
                </a:solidFill>
                <a:effectLst/>
                <a:uLnTx/>
                <a:uFillTx/>
                <a:latin typeface="Arial Nova (Body)"/>
                <a:hlinkClick r:id="rId8"/>
              </a:rPr>
              <a:t>Join to Platform Partner programme</a:t>
            </a:r>
            <a:endParaRPr kumimoji="0" lang="en-US" sz="1300" b="1" i="0" u="none" strike="noStrike" kern="1200" cap="none" spc="0" normalizeH="0" baseline="0" noProof="0" dirty="0">
              <a:ln>
                <a:noFill/>
              </a:ln>
              <a:solidFill>
                <a:srgbClr val="766C62"/>
              </a:solidFill>
              <a:effectLst/>
              <a:uLnTx/>
              <a:uFillTx/>
              <a:latin typeface="Arial Nova (Body)"/>
            </a:endParaRPr>
          </a:p>
        </p:txBody>
      </p:sp>
      <p:sp>
        <p:nvSpPr>
          <p:cNvPr id="50" name="TextBox 49">
            <a:extLst>
              <a:ext uri="{FF2B5EF4-FFF2-40B4-BE49-F238E27FC236}">
                <a16:creationId xmlns:a16="http://schemas.microsoft.com/office/drawing/2014/main" id="{C8313FD6-9BEA-4727-A17C-5726A70144A2}"/>
              </a:ext>
            </a:extLst>
          </p:cNvPr>
          <p:cNvSpPr txBox="1"/>
          <p:nvPr/>
        </p:nvSpPr>
        <p:spPr>
          <a:xfrm>
            <a:off x="4537227" y="3649654"/>
            <a:ext cx="1800000" cy="2923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10 000 EUR pa</a:t>
            </a:r>
          </a:p>
        </p:txBody>
      </p:sp>
      <p:sp>
        <p:nvSpPr>
          <p:cNvPr id="51" name="TextBox 50">
            <a:extLst>
              <a:ext uri="{FF2B5EF4-FFF2-40B4-BE49-F238E27FC236}">
                <a16:creationId xmlns:a16="http://schemas.microsoft.com/office/drawing/2014/main" id="{53A3EA92-5973-413F-B354-2864EB9A4D0D}"/>
              </a:ext>
            </a:extLst>
          </p:cNvPr>
          <p:cNvSpPr txBox="1"/>
          <p:nvPr/>
        </p:nvSpPr>
        <p:spPr>
          <a:xfrm>
            <a:off x="4588583" y="3996540"/>
            <a:ext cx="1224136" cy="10926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c.2- 6 weeks depending on 3</a:t>
            </a:r>
            <a:r>
              <a:rPr kumimoji="0" lang="en-GB" sz="1300" b="0" i="0" u="none" strike="noStrike" kern="1200" cap="none" spc="0" normalizeH="0" baseline="30000" noProof="0" dirty="0">
                <a:ln>
                  <a:noFill/>
                </a:ln>
                <a:effectLst/>
                <a:uLnTx/>
                <a:uFillTx/>
                <a:latin typeface="Arial Nova (Body)"/>
              </a:rPr>
              <a:t>rd</a:t>
            </a:r>
            <a:r>
              <a:rPr kumimoji="0" lang="en-GB" sz="1300" b="0" i="0" u="none" strike="noStrike" kern="1200" cap="none" spc="0" normalizeH="0" baseline="0" noProof="0" dirty="0">
                <a:ln>
                  <a:noFill/>
                </a:ln>
                <a:effectLst/>
                <a:uLnTx/>
                <a:uFillTx/>
                <a:latin typeface="Arial Nova (Body)"/>
              </a:rPr>
              <a:t> party provider engagement</a:t>
            </a:r>
          </a:p>
        </p:txBody>
      </p:sp>
      <p:sp>
        <p:nvSpPr>
          <p:cNvPr id="52" name="TextBox 51">
            <a:extLst>
              <a:ext uri="{FF2B5EF4-FFF2-40B4-BE49-F238E27FC236}">
                <a16:creationId xmlns:a16="http://schemas.microsoft.com/office/drawing/2014/main" id="{63770E4D-DF9E-4805-856E-1F3D85CE5916}"/>
              </a:ext>
            </a:extLst>
          </p:cNvPr>
          <p:cNvSpPr txBox="1"/>
          <p:nvPr/>
        </p:nvSpPr>
        <p:spPr>
          <a:xfrm>
            <a:off x="7439845" y="3984657"/>
            <a:ext cx="1224136" cy="10926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c.1-2 weeks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effectLst/>
                <a:uLnTx/>
                <a:uFillTx/>
                <a:latin typeface="Arial Nova (Body)"/>
              </a:rPr>
              <a:t>depending on 3</a:t>
            </a:r>
            <a:r>
              <a:rPr kumimoji="0" lang="en-GB" sz="1300" b="0" i="0" u="none" strike="noStrike" kern="1200" cap="none" spc="0" normalizeH="0" baseline="30000" noProof="0" dirty="0">
                <a:ln>
                  <a:noFill/>
                </a:ln>
                <a:effectLst/>
                <a:uLnTx/>
                <a:uFillTx/>
                <a:latin typeface="Arial Nova (Body)"/>
              </a:rPr>
              <a:t>rd</a:t>
            </a:r>
            <a:r>
              <a:rPr kumimoji="0" lang="en-GB" sz="1300" b="0" i="0" u="none" strike="noStrike" kern="1200" cap="none" spc="0" normalizeH="0" baseline="0" noProof="0" dirty="0">
                <a:ln>
                  <a:noFill/>
                </a:ln>
                <a:effectLst/>
                <a:uLnTx/>
                <a:uFillTx/>
                <a:latin typeface="Arial Nova (Body)"/>
              </a:rPr>
              <a:t> party provider engagement</a:t>
            </a:r>
          </a:p>
        </p:txBody>
      </p:sp>
      <p:pic>
        <p:nvPicPr>
          <p:cNvPr id="21" name="Graphic 20" descr="Target Audience outline">
            <a:extLst>
              <a:ext uri="{FF2B5EF4-FFF2-40B4-BE49-F238E27FC236}">
                <a16:creationId xmlns:a16="http://schemas.microsoft.com/office/drawing/2014/main" id="{CD48DFA9-36E4-4D1C-9429-0CAC7E6A563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69383" y="2616870"/>
            <a:ext cx="914400" cy="914400"/>
          </a:xfrm>
          <a:prstGeom prst="rect">
            <a:avLst/>
          </a:prstGeom>
        </p:spPr>
      </p:pic>
      <p:pic>
        <p:nvPicPr>
          <p:cNvPr id="25" name="Graphic 24" descr="Handshake outline">
            <a:extLst>
              <a:ext uri="{FF2B5EF4-FFF2-40B4-BE49-F238E27FC236}">
                <a16:creationId xmlns:a16="http://schemas.microsoft.com/office/drawing/2014/main" id="{63BA7C50-888D-42C4-B09B-50D257812E3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90578" y="2687443"/>
            <a:ext cx="824186" cy="824186"/>
          </a:xfrm>
          <a:prstGeom prst="rect">
            <a:avLst/>
          </a:prstGeom>
        </p:spPr>
      </p:pic>
      <p:pic>
        <p:nvPicPr>
          <p:cNvPr id="29" name="Graphic 28" descr="Clipboard Checked with solid fill">
            <a:extLst>
              <a:ext uri="{FF2B5EF4-FFF2-40B4-BE49-F238E27FC236}">
                <a16:creationId xmlns:a16="http://schemas.microsoft.com/office/drawing/2014/main" id="{4D972FB0-031C-422B-9725-44E7C8F7AF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84479" y="2752592"/>
            <a:ext cx="707886" cy="707886"/>
          </a:xfrm>
          <a:prstGeom prst="rect">
            <a:avLst/>
          </a:prstGeom>
        </p:spPr>
      </p:pic>
      <p:sp>
        <p:nvSpPr>
          <p:cNvPr id="4" name="Rectangle 3">
            <a:extLst>
              <a:ext uri="{FF2B5EF4-FFF2-40B4-BE49-F238E27FC236}">
                <a16:creationId xmlns:a16="http://schemas.microsoft.com/office/drawing/2014/main" id="{D14977B7-34CF-488D-B55C-EA4669BCEFAE}"/>
              </a:ext>
            </a:extLst>
          </p:cNvPr>
          <p:cNvSpPr/>
          <p:nvPr/>
        </p:nvSpPr>
        <p:spPr bwMode="auto">
          <a:xfrm>
            <a:off x="1800275" y="1166267"/>
            <a:ext cx="3994970" cy="3922880"/>
          </a:xfrm>
          <a:prstGeom prst="rect">
            <a:avLst/>
          </a:prstGeom>
          <a:noFill/>
          <a:ln w="12700" cap="flat" cmpd="sng" algn="ctr">
            <a:solidFill>
              <a:srgbClr val="C495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Nova (Body)"/>
            </a:endParaRPr>
          </a:p>
        </p:txBody>
      </p:sp>
      <p:sp>
        <p:nvSpPr>
          <p:cNvPr id="5" name="TextBox 4">
            <a:extLst>
              <a:ext uri="{FF2B5EF4-FFF2-40B4-BE49-F238E27FC236}">
                <a16:creationId xmlns:a16="http://schemas.microsoft.com/office/drawing/2014/main" id="{6D9EE41A-2C24-4D3A-9AB2-A6AB5E1D1AEE}"/>
              </a:ext>
            </a:extLst>
          </p:cNvPr>
          <p:cNvSpPr txBox="1"/>
          <p:nvPr/>
        </p:nvSpPr>
        <p:spPr>
          <a:xfrm>
            <a:off x="2575207" y="5134677"/>
            <a:ext cx="2268570"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6C82"/>
                </a:solidFill>
                <a:effectLst/>
                <a:uLnTx/>
                <a:uFillTx/>
                <a:latin typeface="Arial Nova (Body)"/>
              </a:rPr>
              <a:t>Mandatory steps to support any APIs</a:t>
            </a:r>
          </a:p>
        </p:txBody>
      </p:sp>
      <p:cxnSp>
        <p:nvCxnSpPr>
          <p:cNvPr id="9" name="Straight Arrow Connector 8">
            <a:extLst>
              <a:ext uri="{FF2B5EF4-FFF2-40B4-BE49-F238E27FC236}">
                <a16:creationId xmlns:a16="http://schemas.microsoft.com/office/drawing/2014/main" id="{B86559AD-7BE5-4E87-A733-6EC68E716A60}"/>
              </a:ext>
            </a:extLst>
          </p:cNvPr>
          <p:cNvCxnSpPr>
            <a:cxnSpLocks/>
            <a:stCxn id="5" idx="3"/>
          </p:cNvCxnSpPr>
          <p:nvPr/>
        </p:nvCxnSpPr>
        <p:spPr bwMode="auto">
          <a:xfrm>
            <a:off x="4843777" y="5257788"/>
            <a:ext cx="968688" cy="6025"/>
          </a:xfrm>
          <a:prstGeom prst="straightConnector1">
            <a:avLst/>
          </a:prstGeom>
          <a:solidFill>
            <a:schemeClr val="accent1"/>
          </a:solidFill>
          <a:ln w="12700" cap="flat" cmpd="sng" algn="ctr">
            <a:solidFill>
              <a:srgbClr val="006C82"/>
            </a:solidFill>
            <a:prstDash val="solid"/>
            <a:round/>
            <a:headEnd type="diamond" w="med" len="med"/>
            <a:tailEnd type="triangle" w="med" len="med"/>
          </a:ln>
          <a:effectLst/>
        </p:spPr>
      </p:cxnSp>
      <p:cxnSp>
        <p:nvCxnSpPr>
          <p:cNvPr id="30" name="Straight Arrow Connector 29">
            <a:extLst>
              <a:ext uri="{FF2B5EF4-FFF2-40B4-BE49-F238E27FC236}">
                <a16:creationId xmlns:a16="http://schemas.microsoft.com/office/drawing/2014/main" id="{F1D00DFD-047B-48C6-BE63-E951552C778F}"/>
              </a:ext>
            </a:extLst>
          </p:cNvPr>
          <p:cNvCxnSpPr>
            <a:cxnSpLocks/>
            <a:endCxn id="5" idx="1"/>
          </p:cNvCxnSpPr>
          <p:nvPr/>
        </p:nvCxnSpPr>
        <p:spPr bwMode="auto">
          <a:xfrm flipV="1">
            <a:off x="1800275" y="5257788"/>
            <a:ext cx="774932" cy="6025"/>
          </a:xfrm>
          <a:prstGeom prst="straightConnector1">
            <a:avLst/>
          </a:prstGeom>
          <a:solidFill>
            <a:schemeClr val="accent1"/>
          </a:solidFill>
          <a:ln w="12700" cap="flat" cmpd="sng" algn="ctr">
            <a:solidFill>
              <a:srgbClr val="006C82"/>
            </a:solidFill>
            <a:prstDash val="solid"/>
            <a:round/>
            <a:headEnd type="diamond" w="med" len="med"/>
            <a:tailEnd type="triangle" w="med" len="med"/>
          </a:ln>
          <a:effectLst/>
        </p:spPr>
      </p:cxnSp>
      <p:cxnSp>
        <p:nvCxnSpPr>
          <p:cNvPr id="39" name="Straight Arrow Connector 38">
            <a:extLst>
              <a:ext uri="{FF2B5EF4-FFF2-40B4-BE49-F238E27FC236}">
                <a16:creationId xmlns:a16="http://schemas.microsoft.com/office/drawing/2014/main" id="{54794028-0760-4C4B-A769-3A3D18F4D0DF}"/>
              </a:ext>
            </a:extLst>
          </p:cNvPr>
          <p:cNvCxnSpPr>
            <a:cxnSpLocks/>
          </p:cNvCxnSpPr>
          <p:nvPr/>
        </p:nvCxnSpPr>
        <p:spPr bwMode="auto">
          <a:xfrm>
            <a:off x="6054157" y="5263813"/>
            <a:ext cx="3816424" cy="1"/>
          </a:xfrm>
          <a:prstGeom prst="straightConnector1">
            <a:avLst/>
          </a:prstGeom>
          <a:solidFill>
            <a:schemeClr val="accent1"/>
          </a:solidFill>
          <a:ln w="12700" cap="flat" cmpd="sng" algn="ctr">
            <a:solidFill>
              <a:srgbClr val="006C82"/>
            </a:solidFill>
            <a:prstDash val="solid"/>
            <a:round/>
            <a:headEnd type="diamond" w="med" len="med"/>
            <a:tailEnd type="triangle" w="med" len="med"/>
          </a:ln>
          <a:effectLst/>
        </p:spPr>
      </p:cxnSp>
      <p:sp>
        <p:nvSpPr>
          <p:cNvPr id="40" name="TextBox 39">
            <a:extLst>
              <a:ext uri="{FF2B5EF4-FFF2-40B4-BE49-F238E27FC236}">
                <a16:creationId xmlns:a16="http://schemas.microsoft.com/office/drawing/2014/main" id="{75908176-0AFF-4F62-908E-3273F752F889}"/>
              </a:ext>
            </a:extLst>
          </p:cNvPr>
          <p:cNvSpPr txBox="1"/>
          <p:nvPr/>
        </p:nvSpPr>
        <p:spPr>
          <a:xfrm>
            <a:off x="6283063" y="5149264"/>
            <a:ext cx="3358612" cy="246221"/>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6C82"/>
                </a:solidFill>
                <a:effectLst/>
                <a:uLnTx/>
                <a:uFillTx/>
                <a:latin typeface="Arial Nova (Body)"/>
              </a:rPr>
              <a:t>Mandatory step for Payment Pre-validation APIs support</a:t>
            </a:r>
          </a:p>
        </p:txBody>
      </p:sp>
      <p:sp>
        <p:nvSpPr>
          <p:cNvPr id="45" name="Rectangle 44">
            <a:extLst>
              <a:ext uri="{FF2B5EF4-FFF2-40B4-BE49-F238E27FC236}">
                <a16:creationId xmlns:a16="http://schemas.microsoft.com/office/drawing/2014/main" id="{8FB20131-2FDB-464D-BAB9-1750035F8926}"/>
              </a:ext>
            </a:extLst>
          </p:cNvPr>
          <p:cNvSpPr/>
          <p:nvPr/>
        </p:nvSpPr>
        <p:spPr bwMode="auto">
          <a:xfrm>
            <a:off x="6054581" y="1175350"/>
            <a:ext cx="3816000" cy="3922880"/>
          </a:xfrm>
          <a:prstGeom prst="rect">
            <a:avLst/>
          </a:prstGeom>
          <a:noFill/>
          <a:ln w="12700" cap="flat" cmpd="sng" algn="ctr">
            <a:solidFill>
              <a:schemeClr val="accent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Nova (Body)"/>
            </a:endParaRPr>
          </a:p>
        </p:txBody>
      </p:sp>
      <p:pic>
        <p:nvPicPr>
          <p:cNvPr id="33" name="Picture 32">
            <a:extLst>
              <a:ext uri="{FF2B5EF4-FFF2-40B4-BE49-F238E27FC236}">
                <a16:creationId xmlns:a16="http://schemas.microsoft.com/office/drawing/2014/main" id="{109AF11D-26D3-4047-85BD-F35CF06E1362}"/>
              </a:ext>
            </a:extLst>
          </p:cNvPr>
          <p:cNvPicPr>
            <a:picLocks noChangeAspect="1"/>
          </p:cNvPicPr>
          <p:nvPr/>
        </p:nvPicPr>
        <p:blipFill>
          <a:blip r:embed="rId15"/>
          <a:stretch>
            <a:fillRect/>
          </a:stretch>
        </p:blipFill>
        <p:spPr>
          <a:xfrm>
            <a:off x="231624" y="5339889"/>
            <a:ext cx="1264680" cy="523118"/>
          </a:xfrm>
          <a:prstGeom prst="rect">
            <a:avLst/>
          </a:prstGeom>
        </p:spPr>
      </p:pic>
    </p:spTree>
    <p:extLst>
      <p:ext uri="{BB962C8B-B14F-4D97-AF65-F5344CB8AC3E}">
        <p14:creationId xmlns:p14="http://schemas.microsoft.com/office/powerpoint/2010/main" val="339047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38E29F-9FDF-4C1A-8699-A9C180896355}"/>
              </a:ext>
            </a:extLst>
          </p:cNvPr>
          <p:cNvSpPr>
            <a:spLocks noGrp="1"/>
          </p:cNvSpPr>
          <p:nvPr>
            <p:ph type="ftr" sz="quarter" idx="4294967295"/>
          </p:nvPr>
        </p:nvSpPr>
        <p:spPr>
          <a:xfrm>
            <a:off x="186598" y="5702771"/>
            <a:ext cx="5678488" cy="228600"/>
          </a:xfrm>
        </p:spPr>
        <p:txBody>
          <a:bodyPr/>
          <a:lstStyle/>
          <a:p>
            <a:r>
              <a:rPr lang="en-US" dirty="0"/>
              <a:t>Global webinar for third-party providers</a:t>
            </a:r>
            <a:endParaRPr lang="en-GB" dirty="0"/>
          </a:p>
        </p:txBody>
      </p:sp>
      <p:sp>
        <p:nvSpPr>
          <p:cNvPr id="5" name="TextBox 4">
            <a:extLst>
              <a:ext uri="{FF2B5EF4-FFF2-40B4-BE49-F238E27FC236}">
                <a16:creationId xmlns:a16="http://schemas.microsoft.com/office/drawing/2014/main" id="{3850103E-093F-41CC-B117-7CFAE0626100}"/>
              </a:ext>
            </a:extLst>
          </p:cNvPr>
          <p:cNvSpPr txBox="1"/>
          <p:nvPr/>
        </p:nvSpPr>
        <p:spPr>
          <a:xfrm>
            <a:off x="216099" y="4694659"/>
            <a:ext cx="10369152" cy="707886"/>
          </a:xfrm>
          <a:prstGeom prst="rect">
            <a:avLst/>
          </a:prstGeom>
          <a:noFill/>
        </p:spPr>
        <p:txBody>
          <a:bodyPr wrap="square">
            <a:spAutoFit/>
          </a:bodyPr>
          <a:lstStyle/>
          <a:p>
            <a:pPr algn="ctr">
              <a:spcBef>
                <a:spcPts val="0"/>
              </a:spcBef>
            </a:pPr>
            <a:r>
              <a:rPr lang="en-US" sz="2000" kern="0" dirty="0"/>
              <a:t>If you have any questions, please contact </a:t>
            </a:r>
            <a:r>
              <a:rPr lang="en-US" sz="2000" kern="0"/>
              <a:t>your Account </a:t>
            </a:r>
            <a:r>
              <a:rPr lang="en-US" sz="2000" kern="0" dirty="0"/>
              <a:t>M</a:t>
            </a:r>
            <a:r>
              <a:rPr lang="en-US" sz="2000" kern="0"/>
              <a:t>anager </a:t>
            </a:r>
            <a:endParaRPr lang="en-US" sz="2000" kern="0" dirty="0"/>
          </a:p>
          <a:p>
            <a:pPr algn="ctr">
              <a:spcBef>
                <a:spcPts val="0"/>
              </a:spcBef>
            </a:pPr>
            <a:r>
              <a:rPr lang="en-US" sz="2000" kern="0" dirty="0"/>
              <a:t>or raise a case via the </a:t>
            </a:r>
            <a:r>
              <a:rPr lang="en-US" sz="2000" b="1" kern="0" dirty="0">
                <a:solidFill>
                  <a:schemeClr val="accent1">
                    <a:lumMod val="10000"/>
                  </a:schemeClr>
                </a:solidFill>
                <a:hlinkClick r:id="rId2">
                  <a:extLst>
                    <a:ext uri="{A12FA001-AC4F-418D-AE19-62706E023703}">
                      <ahyp:hlinkClr xmlns:ahyp="http://schemas.microsoft.com/office/drawing/2018/hyperlinkcolor" val="tx"/>
                    </a:ext>
                  </a:extLst>
                </a:hlinkClick>
              </a:rPr>
              <a:t>Support</a:t>
            </a:r>
            <a:r>
              <a:rPr lang="en-US" sz="2000" kern="0" dirty="0"/>
              <a:t> page</a:t>
            </a:r>
          </a:p>
        </p:txBody>
      </p:sp>
    </p:spTree>
    <p:extLst>
      <p:ext uri="{BB962C8B-B14F-4D97-AF65-F5344CB8AC3E}">
        <p14:creationId xmlns:p14="http://schemas.microsoft.com/office/powerpoint/2010/main" val="83911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56561F2-78D8-4603-A4AD-FA8FEC7E2A8B}"/>
              </a:ext>
            </a:extLst>
          </p:cNvPr>
          <p:cNvGraphicFramePr>
            <a:graphicFrameLocks noChangeAspect="1"/>
          </p:cNvGraphicFramePr>
          <p:nvPr>
            <p:custDataLst>
              <p:tags r:id="rId2"/>
            </p:custDataLst>
            <p:extLst>
              <p:ext uri="{D42A27DB-BD31-4B8C-83A1-F6EECF244321}">
                <p14:modId xmlns:p14="http://schemas.microsoft.com/office/powerpoint/2010/main" val="45079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356561F2-78D8-4603-A4AD-FA8FEC7E2A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B54614-9E50-4B49-A204-74FF92B54A97}"/>
              </a:ext>
            </a:extLst>
          </p:cNvPr>
          <p:cNvSpPr>
            <a:spLocks noGrp="1"/>
          </p:cNvSpPr>
          <p:nvPr>
            <p:ph type="title"/>
          </p:nvPr>
        </p:nvSpPr>
        <p:spPr>
          <a:xfrm>
            <a:off x="1835385" y="590203"/>
            <a:ext cx="7130579" cy="4334619"/>
          </a:xfrm>
        </p:spPr>
        <p:txBody>
          <a:bodyPr vert="horz"/>
          <a:lstStyle/>
          <a:p>
            <a:r>
              <a:rPr lang="en-US" b="1" dirty="0"/>
              <a:t>ECB announcement – T2 delay and Swift considerations</a:t>
            </a:r>
            <a:br>
              <a:rPr lang="en-US" b="1" dirty="0"/>
            </a:br>
            <a:endParaRPr lang="en-US" b="1" dirty="0"/>
          </a:p>
        </p:txBody>
      </p:sp>
      <p:sp>
        <p:nvSpPr>
          <p:cNvPr id="4" name="Footer Placeholder 3">
            <a:extLst>
              <a:ext uri="{FF2B5EF4-FFF2-40B4-BE49-F238E27FC236}">
                <a16:creationId xmlns:a16="http://schemas.microsoft.com/office/drawing/2014/main" id="{584F4AA1-C117-43B4-B4E5-F929C7222876}"/>
              </a:ext>
            </a:extLst>
          </p:cNvPr>
          <p:cNvSpPr>
            <a:spLocks noGrp="1"/>
          </p:cNvSpPr>
          <p:nvPr>
            <p:ph type="ftr" sz="quarter" idx="11"/>
          </p:nvPr>
        </p:nvSpPr>
        <p:spPr/>
        <p:txBody>
          <a:bodyPr/>
          <a:lstStyle/>
          <a:p>
            <a:r>
              <a:rPr lang="en-US"/>
              <a:t>Global webinar for third-party providers</a:t>
            </a:r>
            <a:endParaRPr lang="en-GB" dirty="0"/>
          </a:p>
        </p:txBody>
      </p:sp>
    </p:spTree>
    <p:extLst>
      <p:ext uri="{BB962C8B-B14F-4D97-AF65-F5344CB8AC3E}">
        <p14:creationId xmlns:p14="http://schemas.microsoft.com/office/powerpoint/2010/main" val="142945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07B9B7-D673-4B5C-ACF1-69EDC0A724F4}"/>
              </a:ext>
            </a:extLst>
          </p:cNvPr>
          <p:cNvGraphicFramePr>
            <a:graphicFrameLocks noChangeAspect="1"/>
          </p:cNvGraphicFramePr>
          <p:nvPr>
            <p:custDataLst>
              <p:tags r:id="rId2"/>
            </p:custDataLst>
            <p:extLst>
              <p:ext uri="{D42A27DB-BD31-4B8C-83A1-F6EECF244321}">
                <p14:modId xmlns:p14="http://schemas.microsoft.com/office/powerpoint/2010/main" val="2447468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CF07B9B7-D673-4B5C-ACF1-69EDC0A724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9AD4FC5-7A52-4FAF-BBF8-C247643A6608}"/>
              </a:ext>
            </a:extLst>
          </p:cNvPr>
          <p:cNvSpPr>
            <a:spLocks noGrp="1"/>
          </p:cNvSpPr>
          <p:nvPr>
            <p:ph type="body" sz="quarter" idx="14"/>
          </p:nvPr>
        </p:nvSpPr>
        <p:spPr>
          <a:xfrm>
            <a:off x="1833979" y="1094259"/>
            <a:ext cx="7877391" cy="4115100"/>
          </a:xfrm>
        </p:spPr>
        <p:txBody>
          <a:bodyPr/>
          <a:lstStyle/>
          <a:p>
            <a:pPr marL="285750" indent="-285750">
              <a:buFont typeface="Wingdings" panose="05000000000000000000" pitchFamily="2" charset="2"/>
              <a:buChar char="§"/>
            </a:pPr>
            <a:r>
              <a:rPr lang="en-US" sz="1600" b="0" i="0" dirty="0">
                <a:effectLst/>
                <a:latin typeface="+mj-lt"/>
              </a:rPr>
              <a:t>On 20 October 2022, the Governing Council of the European Central Bank (ECB) </a:t>
            </a:r>
            <a:r>
              <a:rPr lang="en-US" sz="1600" b="0" i="0" u="sng" dirty="0">
                <a:solidFill>
                  <a:srgbClr val="01A990"/>
                </a:solidFill>
                <a:effectLst/>
                <a:latin typeface="+mj-lt"/>
                <a:hlinkClick r:id="rId6">
                  <a:extLst>
                    <a:ext uri="{A12FA001-AC4F-418D-AE19-62706E023703}">
                      <ahyp:hlinkClr xmlns:ahyp="http://schemas.microsoft.com/office/drawing/2018/hyperlinkcolor" val="tx"/>
                    </a:ext>
                  </a:extLst>
                </a:hlinkClick>
              </a:rPr>
              <a:t>announced that it will reschedule</a:t>
            </a:r>
            <a:r>
              <a:rPr lang="en-US" sz="1600" b="0" i="0" dirty="0">
                <a:solidFill>
                  <a:srgbClr val="01A990"/>
                </a:solidFill>
                <a:effectLst/>
                <a:latin typeface="+mj-lt"/>
              </a:rPr>
              <a:t> </a:t>
            </a:r>
            <a:r>
              <a:rPr lang="en-US" sz="1600" b="0" i="0" dirty="0">
                <a:effectLst/>
                <a:latin typeface="+mj-lt"/>
              </a:rPr>
              <a:t>the launch of its new real-time gross settlement (RTGS) system and central liquidity management model, T2, from 21 November 2022 to 20 March 2023. This decision effectively delays the ISO 20022 migration within the </a:t>
            </a:r>
            <a:r>
              <a:rPr lang="en-US" sz="1600" b="0" i="0" dirty="0" err="1">
                <a:effectLst/>
                <a:latin typeface="+mj-lt"/>
              </a:rPr>
              <a:t>Eurosystem</a:t>
            </a:r>
            <a:r>
              <a:rPr lang="en-US" sz="1600" b="0" i="0" dirty="0">
                <a:effectLst/>
                <a:latin typeface="+mj-lt"/>
              </a:rPr>
              <a:t> by four months</a:t>
            </a:r>
          </a:p>
          <a:p>
            <a:pPr marL="285750" indent="-285750">
              <a:buFont typeface="Wingdings" panose="05000000000000000000" pitchFamily="2" charset="2"/>
              <a:buChar char="§"/>
            </a:pPr>
            <a:r>
              <a:rPr lang="en-US" sz="1600" b="0" dirty="0">
                <a:latin typeface="+mj-lt"/>
              </a:rPr>
              <a:t>Swift in consultation with its global community, have considered the implications of this decision on the start of the ISO 20022 migration for cross-border payments with a view</a:t>
            </a:r>
            <a:r>
              <a:rPr lang="en-US" sz="1600" b="0" i="0" dirty="0">
                <a:effectLst/>
                <a:latin typeface="+mj-lt"/>
              </a:rPr>
              <a:t> to further analyze and validate impacts on the timeline for CBPR+ with a view to maintaining operational and business continuity across the global financial system</a:t>
            </a:r>
          </a:p>
          <a:p>
            <a:pPr marL="285750" indent="-285750">
              <a:buFont typeface="Wingdings" panose="05000000000000000000" pitchFamily="2" charset="2"/>
              <a:buChar char="§"/>
            </a:pPr>
            <a:r>
              <a:rPr lang="en-US" sz="1600" b="0" i="0" dirty="0">
                <a:effectLst/>
                <a:latin typeface="+mj-lt"/>
              </a:rPr>
              <a:t>An overwhelming majority of our global community has requested that Swift align the start of the global ISO 20022 migration for CBPR+ with the ECB's updated timetable to ease implementation</a:t>
            </a:r>
          </a:p>
          <a:p>
            <a:pPr marL="285750" indent="-285750">
              <a:buFont typeface="Wingdings" panose="05000000000000000000" pitchFamily="2" charset="2"/>
              <a:buChar char="§"/>
            </a:pPr>
            <a:r>
              <a:rPr lang="en-US" sz="1600" b="0" i="0" dirty="0">
                <a:effectLst/>
                <a:latin typeface="+mj-lt"/>
              </a:rPr>
              <a:t>In response, we have taken a decision to accommodate this request, and Swift will begin the ISO 20022/MT coexistence period for all users on 20 March 2023</a:t>
            </a:r>
          </a:p>
          <a:p>
            <a:pPr marL="285750" indent="-285750">
              <a:buFont typeface="Wingdings" panose="05000000000000000000" pitchFamily="2" charset="2"/>
              <a:buChar char="§"/>
            </a:pPr>
            <a:r>
              <a:rPr lang="en-US" sz="1600" b="0" dirty="0">
                <a:latin typeface="+mj-lt"/>
              </a:rPr>
              <a:t>Please refer to the </a:t>
            </a:r>
            <a:r>
              <a:rPr lang="en-US" sz="1600" b="0" dirty="0">
                <a:solidFill>
                  <a:srgbClr val="01A990"/>
                </a:solidFill>
                <a:latin typeface="+mj-lt"/>
                <a:hlinkClick r:id="rId7">
                  <a:extLst>
                    <a:ext uri="{A12FA001-AC4F-418D-AE19-62706E023703}">
                      <ahyp:hlinkClr xmlns:ahyp="http://schemas.microsoft.com/office/drawing/2018/hyperlinkcolor" val="tx"/>
                    </a:ext>
                  </a:extLst>
                </a:hlinkClick>
              </a:rPr>
              <a:t>KB article </a:t>
            </a:r>
            <a:r>
              <a:rPr lang="en-US" sz="1600" b="0" dirty="0">
                <a:latin typeface="+mj-lt"/>
              </a:rPr>
              <a:t>for further information on this decision including a set of FAQs</a:t>
            </a:r>
            <a:endParaRPr lang="en-GB" sz="1600" dirty="0">
              <a:latin typeface="+mj-lt"/>
            </a:endParaRPr>
          </a:p>
        </p:txBody>
      </p:sp>
      <p:sp>
        <p:nvSpPr>
          <p:cNvPr id="2" name="Footer Placeholder 1">
            <a:extLst>
              <a:ext uri="{FF2B5EF4-FFF2-40B4-BE49-F238E27FC236}">
                <a16:creationId xmlns:a16="http://schemas.microsoft.com/office/drawing/2014/main" id="{A15342A7-C4B3-447C-825C-4E2D70732FCD}"/>
              </a:ext>
            </a:extLst>
          </p:cNvPr>
          <p:cNvSpPr>
            <a:spLocks noGrp="1"/>
          </p:cNvSpPr>
          <p:nvPr>
            <p:ph type="ftr" sz="quarter" idx="16"/>
          </p:nvPr>
        </p:nvSpPr>
        <p:spPr/>
        <p:txBody>
          <a:bodyPr/>
          <a:lstStyle/>
          <a:p>
            <a:r>
              <a:rPr lang="en-US"/>
              <a:t>Global webinar for third-party providers</a:t>
            </a:r>
            <a:endParaRPr lang="en-GB"/>
          </a:p>
        </p:txBody>
      </p:sp>
      <p:sp>
        <p:nvSpPr>
          <p:cNvPr id="9" name="Text Placeholder 8">
            <a:extLst>
              <a:ext uri="{FF2B5EF4-FFF2-40B4-BE49-F238E27FC236}">
                <a16:creationId xmlns:a16="http://schemas.microsoft.com/office/drawing/2014/main" id="{0F815530-C4AE-45F7-840D-9E5822BF3CBB}"/>
              </a:ext>
            </a:extLst>
          </p:cNvPr>
          <p:cNvSpPr>
            <a:spLocks noGrp="1"/>
          </p:cNvSpPr>
          <p:nvPr>
            <p:ph type="body" sz="quarter" idx="13"/>
          </p:nvPr>
        </p:nvSpPr>
        <p:spPr>
          <a:xfrm>
            <a:off x="1833979" y="518195"/>
            <a:ext cx="7877391" cy="718968"/>
          </a:xfrm>
        </p:spPr>
        <p:txBody>
          <a:bodyPr/>
          <a:lstStyle/>
          <a:p>
            <a:r>
              <a:rPr lang="en-US" sz="2400" dirty="0"/>
              <a:t>ECB announcement – T2 delay and Swift considerations</a:t>
            </a:r>
            <a:endParaRPr lang="en-GB" sz="2400" dirty="0"/>
          </a:p>
        </p:txBody>
      </p:sp>
    </p:spTree>
    <p:extLst>
      <p:ext uri="{BB962C8B-B14F-4D97-AF65-F5344CB8AC3E}">
        <p14:creationId xmlns:p14="http://schemas.microsoft.com/office/powerpoint/2010/main" val="3107029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F07B9B7-D673-4B5C-ACF1-69EDC0A724F4}"/>
              </a:ext>
            </a:extLst>
          </p:cNvPr>
          <p:cNvGraphicFramePr>
            <a:graphicFrameLocks noChangeAspect="1"/>
          </p:cNvGraphicFramePr>
          <p:nvPr>
            <p:custDataLst>
              <p:tags r:id="rId2"/>
            </p:custDataLst>
            <p:extLst>
              <p:ext uri="{D42A27DB-BD31-4B8C-83A1-F6EECF244321}">
                <p14:modId xmlns:p14="http://schemas.microsoft.com/office/powerpoint/2010/main" val="3379528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CF07B9B7-D673-4B5C-ACF1-69EDC0A724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6C18EF2-B9D1-464F-BD78-9E5DFD4E4661}"/>
              </a:ext>
            </a:extLst>
          </p:cNvPr>
          <p:cNvSpPr>
            <a:spLocks noGrp="1"/>
          </p:cNvSpPr>
          <p:nvPr>
            <p:ph type="title" idx="4294967295"/>
          </p:nvPr>
        </p:nvSpPr>
        <p:spPr>
          <a:xfrm>
            <a:off x="2422386" y="135002"/>
            <a:ext cx="8605837" cy="463550"/>
          </a:xfrm>
        </p:spPr>
        <p:txBody>
          <a:bodyPr vert="horz"/>
          <a:lstStyle/>
          <a:p>
            <a:r>
              <a:rPr lang="en-GB" sz="1600" dirty="0">
                <a:solidFill>
                  <a:schemeClr val="tx1"/>
                </a:solidFill>
                <a:latin typeface="Arial Nova (Body)"/>
              </a:rPr>
              <a:t>Revised ISO 20022 and Transaction Manager activation timeline</a:t>
            </a:r>
            <a:br>
              <a:rPr lang="en-GB" sz="1600" dirty="0">
                <a:solidFill>
                  <a:schemeClr val="tx1"/>
                </a:solidFill>
                <a:latin typeface="Arial Nova (Body)"/>
              </a:rPr>
            </a:br>
            <a:endParaRPr lang="en-GB" sz="1600" dirty="0">
              <a:solidFill>
                <a:schemeClr val="tx1"/>
              </a:solidFill>
              <a:latin typeface="Arial Nova (Body)"/>
            </a:endParaRPr>
          </a:p>
        </p:txBody>
      </p:sp>
      <p:sp>
        <p:nvSpPr>
          <p:cNvPr id="109" name="Rectangle 108">
            <a:extLst>
              <a:ext uri="{FF2B5EF4-FFF2-40B4-BE49-F238E27FC236}">
                <a16:creationId xmlns:a16="http://schemas.microsoft.com/office/drawing/2014/main" id="{2B2B0B94-D9BA-4D91-A172-E2A4A767E416}"/>
              </a:ext>
            </a:extLst>
          </p:cNvPr>
          <p:cNvSpPr/>
          <p:nvPr/>
        </p:nvSpPr>
        <p:spPr>
          <a:xfrm>
            <a:off x="2626517" y="1958354"/>
            <a:ext cx="1540800" cy="719510"/>
          </a:xfrm>
          <a:prstGeom prst="rect">
            <a:avLst/>
          </a:prstGeom>
          <a:solidFill>
            <a:srgbClr val="ACF9E9"/>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333D3E"/>
                </a:solidFill>
                <a:effectLst/>
                <a:uLnTx/>
                <a:uFillTx/>
                <a:latin typeface="Arial Nova"/>
                <a:ea typeface="+mn-ea"/>
                <a:cs typeface="+mn-cs"/>
              </a:rPr>
              <a:t>End </a:t>
            </a:r>
            <a:r>
              <a:rPr kumimoji="0" lang="en-US" sz="1100" b="0" i="0" u="none" strike="noStrike" kern="0" cap="none" spc="0" normalizeH="0" baseline="0" noProof="0" dirty="0">
                <a:ln>
                  <a:noFill/>
                </a:ln>
                <a:solidFill>
                  <a:srgbClr val="333D3E"/>
                </a:solidFill>
                <a:effectLst/>
                <a:uLnTx/>
                <a:uFillTx/>
                <a:latin typeface="Arial Nova"/>
                <a:ea typeface="+mn-ea"/>
                <a:cs typeface="+mn-cs"/>
              </a:rPr>
              <a:t>NOV 22</a:t>
            </a:r>
            <a:r>
              <a:rPr kumimoji="0" lang="en-US" sz="1100" b="0" i="0" u="none" strike="noStrike" kern="0" cap="none" spc="0" normalizeH="0" baseline="0" noProof="0">
                <a:ln>
                  <a:noFill/>
                </a:ln>
                <a:solidFill>
                  <a:srgbClr val="333D3E"/>
                </a:solidFill>
                <a:effectLst/>
                <a:uLnTx/>
                <a:uFillTx/>
                <a:latin typeface="Arial Nova"/>
                <a:ea typeface="+mn-ea"/>
                <a:cs typeface="+mn-cs"/>
              </a:rPr>
              <a:t>: TM deployed in live (but not processing live customer traffic)</a:t>
            </a:r>
            <a:endParaRPr kumimoji="0" lang="en-GB" sz="1100" b="1" i="0" u="none" strike="noStrike" kern="0" cap="none" spc="0" normalizeH="0" baseline="0" noProof="0">
              <a:ln>
                <a:noFill/>
              </a:ln>
              <a:solidFill>
                <a:srgbClr val="333D3E"/>
              </a:solidFill>
              <a:effectLst/>
              <a:uLnTx/>
              <a:uFillTx/>
              <a:latin typeface="Arial Nova"/>
              <a:ea typeface="+mn-ea"/>
              <a:cs typeface="+mn-cs"/>
            </a:endParaRPr>
          </a:p>
        </p:txBody>
      </p:sp>
      <p:sp>
        <p:nvSpPr>
          <p:cNvPr id="110" name="Rectangle 109">
            <a:extLst>
              <a:ext uri="{FF2B5EF4-FFF2-40B4-BE49-F238E27FC236}">
                <a16:creationId xmlns:a16="http://schemas.microsoft.com/office/drawing/2014/main" id="{3FBC915B-C2D0-43C9-AB9F-965F204A0991}"/>
              </a:ext>
            </a:extLst>
          </p:cNvPr>
          <p:cNvSpPr/>
          <p:nvPr/>
        </p:nvSpPr>
        <p:spPr>
          <a:xfrm>
            <a:off x="1714778" y="1163383"/>
            <a:ext cx="804864" cy="1514484"/>
          </a:xfrm>
          <a:prstGeom prst="rect">
            <a:avLst/>
          </a:prstGeom>
          <a:solidFill>
            <a:srgbClr val="ACF9E9"/>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D3E"/>
                </a:solidFill>
                <a:effectLst/>
                <a:uLnTx/>
                <a:uFillTx/>
                <a:latin typeface="Arial Nova"/>
                <a:ea typeface="+mn-ea"/>
                <a:cs typeface="+mn-cs"/>
              </a:rPr>
              <a:t>End SEP 22: TM available for community testing</a:t>
            </a:r>
            <a:endParaRPr kumimoji="0" lang="en-GB" sz="1100" b="0" i="0" u="none" strike="noStrike" kern="0" cap="none" spc="0" normalizeH="0" baseline="0" noProof="0" dirty="0">
              <a:ln>
                <a:noFill/>
              </a:ln>
              <a:solidFill>
                <a:srgbClr val="333D3E"/>
              </a:solidFill>
              <a:effectLst/>
              <a:uLnTx/>
              <a:uFillTx/>
              <a:latin typeface="Arial Nova"/>
              <a:ea typeface="+mn-ea"/>
              <a:cs typeface="+mn-cs"/>
            </a:endParaRPr>
          </a:p>
        </p:txBody>
      </p:sp>
      <p:sp>
        <p:nvSpPr>
          <p:cNvPr id="111" name="Rectangle 110">
            <a:extLst>
              <a:ext uri="{FF2B5EF4-FFF2-40B4-BE49-F238E27FC236}">
                <a16:creationId xmlns:a16="http://schemas.microsoft.com/office/drawing/2014/main" id="{4EB4D198-CFC6-49D3-9A6E-83975DA8C8D2}"/>
              </a:ext>
            </a:extLst>
          </p:cNvPr>
          <p:cNvSpPr/>
          <p:nvPr/>
        </p:nvSpPr>
        <p:spPr>
          <a:xfrm>
            <a:off x="791562" y="1163383"/>
            <a:ext cx="819302" cy="1514482"/>
          </a:xfrm>
          <a:prstGeom prst="rect">
            <a:avLst/>
          </a:prstGeom>
          <a:solidFill>
            <a:srgbClr val="333D3E"/>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Arial Nova"/>
                <a:ea typeface="+mn-ea"/>
                <a:cs typeface="+mn-cs"/>
              </a:rPr>
              <a:t>End </a:t>
            </a:r>
            <a:r>
              <a:rPr kumimoji="0" lang="en-US" sz="1100" b="0" i="0" u="none" strike="noStrike" kern="0" cap="none" spc="0" normalizeH="0" baseline="0" noProof="0" dirty="0">
                <a:ln>
                  <a:noFill/>
                </a:ln>
                <a:solidFill>
                  <a:prstClr val="white"/>
                </a:solidFill>
                <a:effectLst/>
                <a:uLnTx/>
                <a:uFillTx/>
                <a:latin typeface="Arial Nova"/>
                <a:ea typeface="+mn-ea"/>
                <a:cs typeface="+mn-cs"/>
              </a:rPr>
              <a:t>AUG 22</a:t>
            </a:r>
            <a:r>
              <a:rPr kumimoji="0" lang="en-US" sz="1100" b="0" i="0" u="none" strike="noStrike" kern="0" cap="none" spc="0" normalizeH="0" baseline="0" noProof="0">
                <a:ln>
                  <a:noFill/>
                </a:ln>
                <a:solidFill>
                  <a:prstClr val="white"/>
                </a:solidFill>
                <a:effectLst/>
                <a:uLnTx/>
                <a:uFillTx/>
                <a:latin typeface="Arial Nova"/>
                <a:ea typeface="+mn-ea"/>
                <a:cs typeface="+mn-cs"/>
              </a:rPr>
              <a:t>: In-flow translation service available in live (opt-in)</a:t>
            </a:r>
            <a:endParaRPr kumimoji="0" lang="en-GB" sz="1100" b="0" i="0" u="none" strike="noStrike" kern="0" cap="none" spc="0" normalizeH="0" baseline="0" noProof="0">
              <a:ln>
                <a:noFill/>
              </a:ln>
              <a:solidFill>
                <a:prstClr val="white"/>
              </a:solidFill>
              <a:effectLst/>
              <a:uLnTx/>
              <a:uFillTx/>
              <a:latin typeface="Arial Nova"/>
              <a:ea typeface="+mn-ea"/>
              <a:cs typeface="+mn-cs"/>
            </a:endParaRPr>
          </a:p>
        </p:txBody>
      </p:sp>
      <p:grpSp>
        <p:nvGrpSpPr>
          <p:cNvPr id="112" name="Group 111">
            <a:extLst>
              <a:ext uri="{FF2B5EF4-FFF2-40B4-BE49-F238E27FC236}">
                <a16:creationId xmlns:a16="http://schemas.microsoft.com/office/drawing/2014/main" id="{D058E119-B9CF-46A3-B4FE-500017D1D1AD}"/>
              </a:ext>
            </a:extLst>
          </p:cNvPr>
          <p:cNvGrpSpPr/>
          <p:nvPr/>
        </p:nvGrpSpPr>
        <p:grpSpPr>
          <a:xfrm>
            <a:off x="2529748" y="5364098"/>
            <a:ext cx="6748326" cy="287150"/>
            <a:chOff x="3818205" y="6191234"/>
            <a:chExt cx="6748325" cy="287150"/>
          </a:xfrm>
        </p:grpSpPr>
        <p:sp>
          <p:nvSpPr>
            <p:cNvPr id="113" name="Rectangle 112">
              <a:extLst>
                <a:ext uri="{FF2B5EF4-FFF2-40B4-BE49-F238E27FC236}">
                  <a16:creationId xmlns:a16="http://schemas.microsoft.com/office/drawing/2014/main" id="{BEE85AB6-71E7-4D07-8BA1-11C645CFB905}"/>
                </a:ext>
              </a:extLst>
            </p:cNvPr>
            <p:cNvSpPr/>
            <p:nvPr/>
          </p:nvSpPr>
          <p:spPr>
            <a:xfrm>
              <a:off x="3818205" y="6191234"/>
              <a:ext cx="6748325" cy="287150"/>
            </a:xfrm>
            <a:prstGeom prst="rect">
              <a:avLst/>
            </a:prstGeom>
            <a:noFill/>
            <a:ln w="12700" cap="flat" cmpd="sng" algn="ctr">
              <a:noFill/>
              <a:prstDash val="solid"/>
              <a:miter lim="800000"/>
            </a:ln>
            <a:effectLst/>
          </p:spPr>
          <p:txBody>
            <a:bodyPr lIns="0" tIns="0" rIns="0" bIns="0" rtlCol="0" anchor="t" anchorCtr="0"/>
            <a:lstStyle/>
            <a:p>
              <a:pPr marL="21600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D3E"/>
                  </a:solidFill>
                  <a:effectLst/>
                  <a:uLnTx/>
                  <a:uFillTx/>
                  <a:latin typeface="Arial Nova"/>
                  <a:ea typeface="+mn-ea"/>
                  <a:cs typeface="+mn-cs"/>
                </a:rPr>
                <a:t>CBPR+ live (including In-flow translation) </a:t>
              </a:r>
              <a:br>
                <a:rPr kumimoji="0" lang="en-US" sz="1100" b="0" i="0" u="none" strike="noStrike" kern="0" cap="none" spc="0" normalizeH="0" baseline="0" noProof="0" dirty="0">
                  <a:ln>
                    <a:noFill/>
                  </a:ln>
                  <a:solidFill>
                    <a:srgbClr val="333D3E"/>
                  </a:solidFill>
                  <a:effectLst/>
                  <a:uLnTx/>
                  <a:uFillTx/>
                  <a:latin typeface="Arial Nova"/>
                  <a:ea typeface="+mn-ea"/>
                  <a:cs typeface="+mn-cs"/>
                </a:rPr>
              </a:br>
              <a:r>
                <a:rPr kumimoji="0" lang="en-US" sz="1100" b="0" i="0" u="none" strike="noStrike" kern="0" cap="none" spc="0" normalizeH="0" baseline="0" noProof="0" dirty="0">
                  <a:ln>
                    <a:noFill/>
                  </a:ln>
                  <a:solidFill>
                    <a:srgbClr val="333D3E"/>
                  </a:solidFill>
                  <a:effectLst/>
                  <a:uLnTx/>
                  <a:uFillTx/>
                  <a:latin typeface="Arial Nova"/>
                  <a:ea typeface="+mn-ea"/>
                  <a:cs typeface="+mn-cs"/>
                </a:rPr>
                <a:t>related milestones</a:t>
              </a:r>
            </a:p>
          </p:txBody>
        </p:sp>
        <p:sp>
          <p:nvSpPr>
            <p:cNvPr id="114" name="Rectangle 113">
              <a:extLst>
                <a:ext uri="{FF2B5EF4-FFF2-40B4-BE49-F238E27FC236}">
                  <a16:creationId xmlns:a16="http://schemas.microsoft.com/office/drawing/2014/main" id="{700699D6-B885-4D51-B19E-8DA18158397D}"/>
                </a:ext>
              </a:extLst>
            </p:cNvPr>
            <p:cNvSpPr>
              <a:spLocks noChangeAspect="1"/>
            </p:cNvSpPr>
            <p:nvPr/>
          </p:nvSpPr>
          <p:spPr>
            <a:xfrm>
              <a:off x="3828241" y="6218969"/>
              <a:ext cx="144000" cy="144000"/>
            </a:xfrm>
            <a:prstGeom prst="rect">
              <a:avLst/>
            </a:prstGeom>
            <a:solidFill>
              <a:srgbClr val="333D3E"/>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Arial Nova"/>
                <a:ea typeface="+mn-ea"/>
                <a:cs typeface="+mn-cs"/>
              </a:endParaRPr>
            </a:p>
          </p:txBody>
        </p:sp>
      </p:grpSp>
      <p:cxnSp>
        <p:nvCxnSpPr>
          <p:cNvPr id="115" name="Straight Connector 114">
            <a:extLst>
              <a:ext uri="{FF2B5EF4-FFF2-40B4-BE49-F238E27FC236}">
                <a16:creationId xmlns:a16="http://schemas.microsoft.com/office/drawing/2014/main" id="{A1C8B5E6-3011-4774-92E8-B9C613B29404}"/>
              </a:ext>
            </a:extLst>
          </p:cNvPr>
          <p:cNvCxnSpPr>
            <a:cxnSpLocks/>
          </p:cNvCxnSpPr>
          <p:nvPr/>
        </p:nvCxnSpPr>
        <p:spPr>
          <a:xfrm>
            <a:off x="447846" y="909866"/>
            <a:ext cx="9734550" cy="0"/>
          </a:xfrm>
          <a:prstGeom prst="line">
            <a:avLst/>
          </a:prstGeom>
          <a:noFill/>
          <a:ln w="6350" cap="flat" cmpd="sng" algn="ctr">
            <a:solidFill>
              <a:srgbClr val="698287"/>
            </a:solidFill>
            <a:prstDash val="solid"/>
            <a:miter lim="800000"/>
          </a:ln>
          <a:effectLst/>
        </p:spPr>
      </p:cxnSp>
      <p:sp>
        <p:nvSpPr>
          <p:cNvPr id="116" name="Rectangle 115">
            <a:extLst>
              <a:ext uri="{FF2B5EF4-FFF2-40B4-BE49-F238E27FC236}">
                <a16:creationId xmlns:a16="http://schemas.microsoft.com/office/drawing/2014/main" id="{A1B9F2BC-6619-48C6-B777-67AB84E1F53C}"/>
              </a:ext>
            </a:extLst>
          </p:cNvPr>
          <p:cNvSpPr/>
          <p:nvPr/>
        </p:nvSpPr>
        <p:spPr>
          <a:xfrm>
            <a:off x="2240823" y="673561"/>
            <a:ext cx="577850" cy="240506"/>
          </a:xfrm>
          <a:prstGeom prst="rect">
            <a:avLst/>
          </a:prstGeom>
          <a:noFill/>
          <a:ln w="12700" cap="flat" cmpd="sng" algn="ctr">
            <a:noFill/>
            <a:prstDash val="solid"/>
            <a:miter lim="800000"/>
          </a:ln>
          <a:effectLst/>
        </p:spPr>
        <p:txBody>
          <a:bodyPr lIns="0" tIns="0" rIns="0" bIns="0" rtlCol="0" anchor="t"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698287"/>
                </a:solidFill>
                <a:effectLst/>
                <a:uLnTx/>
                <a:uFillTx/>
                <a:latin typeface="Arial Nova"/>
                <a:ea typeface="+mn-ea"/>
                <a:cs typeface="+mn-cs"/>
              </a:rPr>
              <a:t>Q4 2022</a:t>
            </a:r>
            <a:endParaRPr kumimoji="0" lang="en-GB" sz="1100" b="0" i="0" u="none" strike="noStrike" kern="0" cap="none" spc="0" normalizeH="0" baseline="0" noProof="0">
              <a:ln>
                <a:noFill/>
              </a:ln>
              <a:solidFill>
                <a:srgbClr val="698287"/>
              </a:solidFill>
              <a:effectLst/>
              <a:uLnTx/>
              <a:uFillTx/>
              <a:latin typeface="Arial Nova"/>
              <a:ea typeface="+mn-ea"/>
              <a:cs typeface="+mn-cs"/>
            </a:endParaRPr>
          </a:p>
        </p:txBody>
      </p:sp>
      <p:cxnSp>
        <p:nvCxnSpPr>
          <p:cNvPr id="117" name="Straight Connector 116">
            <a:extLst>
              <a:ext uri="{FF2B5EF4-FFF2-40B4-BE49-F238E27FC236}">
                <a16:creationId xmlns:a16="http://schemas.microsoft.com/office/drawing/2014/main" id="{5CAF2B12-6241-4F96-9890-93866CED0CD1}"/>
              </a:ext>
            </a:extLst>
          </p:cNvPr>
          <p:cNvCxnSpPr>
            <a:cxnSpLocks/>
          </p:cNvCxnSpPr>
          <p:nvPr/>
        </p:nvCxnSpPr>
        <p:spPr>
          <a:xfrm>
            <a:off x="2529748" y="846801"/>
            <a:ext cx="0" cy="144000"/>
          </a:xfrm>
          <a:prstGeom prst="line">
            <a:avLst/>
          </a:prstGeom>
          <a:noFill/>
          <a:ln w="6350" cap="flat" cmpd="sng" algn="ctr">
            <a:solidFill>
              <a:srgbClr val="698287"/>
            </a:solidFill>
            <a:prstDash val="solid"/>
            <a:miter lim="800000"/>
          </a:ln>
          <a:effectLst/>
        </p:spPr>
      </p:cxnSp>
      <p:cxnSp>
        <p:nvCxnSpPr>
          <p:cNvPr id="118" name="Straight Connector 117">
            <a:extLst>
              <a:ext uri="{FF2B5EF4-FFF2-40B4-BE49-F238E27FC236}">
                <a16:creationId xmlns:a16="http://schemas.microsoft.com/office/drawing/2014/main" id="{986C04C5-94CC-4338-851F-AE7B1AE0A428}"/>
              </a:ext>
            </a:extLst>
          </p:cNvPr>
          <p:cNvCxnSpPr>
            <a:cxnSpLocks/>
          </p:cNvCxnSpPr>
          <p:nvPr/>
        </p:nvCxnSpPr>
        <p:spPr>
          <a:xfrm>
            <a:off x="4299017" y="846801"/>
            <a:ext cx="0" cy="144000"/>
          </a:xfrm>
          <a:prstGeom prst="line">
            <a:avLst/>
          </a:prstGeom>
          <a:noFill/>
          <a:ln w="6350" cap="flat" cmpd="sng" algn="ctr">
            <a:solidFill>
              <a:srgbClr val="698287"/>
            </a:solidFill>
            <a:prstDash val="solid"/>
            <a:miter lim="800000"/>
          </a:ln>
          <a:effectLst/>
        </p:spPr>
      </p:cxnSp>
      <p:cxnSp>
        <p:nvCxnSpPr>
          <p:cNvPr id="119" name="Straight Connector 118">
            <a:extLst>
              <a:ext uri="{FF2B5EF4-FFF2-40B4-BE49-F238E27FC236}">
                <a16:creationId xmlns:a16="http://schemas.microsoft.com/office/drawing/2014/main" id="{7502B3FB-A4D2-4E05-AA52-D7969E09D288}"/>
              </a:ext>
            </a:extLst>
          </p:cNvPr>
          <p:cNvCxnSpPr>
            <a:cxnSpLocks/>
          </p:cNvCxnSpPr>
          <p:nvPr/>
        </p:nvCxnSpPr>
        <p:spPr>
          <a:xfrm>
            <a:off x="6096067" y="846801"/>
            <a:ext cx="0" cy="144000"/>
          </a:xfrm>
          <a:prstGeom prst="line">
            <a:avLst/>
          </a:prstGeom>
          <a:noFill/>
          <a:ln w="6350" cap="flat" cmpd="sng" algn="ctr">
            <a:solidFill>
              <a:srgbClr val="698287"/>
            </a:solidFill>
            <a:prstDash val="solid"/>
            <a:miter lim="800000"/>
          </a:ln>
          <a:effectLst/>
        </p:spPr>
      </p:cxnSp>
      <p:cxnSp>
        <p:nvCxnSpPr>
          <p:cNvPr id="120" name="Straight Connector 119">
            <a:extLst>
              <a:ext uri="{FF2B5EF4-FFF2-40B4-BE49-F238E27FC236}">
                <a16:creationId xmlns:a16="http://schemas.microsoft.com/office/drawing/2014/main" id="{8D7E4D27-698A-4DA3-AE92-20A8FB00F412}"/>
              </a:ext>
            </a:extLst>
          </p:cNvPr>
          <p:cNvCxnSpPr>
            <a:cxnSpLocks/>
          </p:cNvCxnSpPr>
          <p:nvPr/>
        </p:nvCxnSpPr>
        <p:spPr>
          <a:xfrm>
            <a:off x="9648098" y="846801"/>
            <a:ext cx="0" cy="144000"/>
          </a:xfrm>
          <a:prstGeom prst="line">
            <a:avLst/>
          </a:prstGeom>
          <a:noFill/>
          <a:ln w="6350" cap="flat" cmpd="sng" algn="ctr">
            <a:solidFill>
              <a:srgbClr val="698287"/>
            </a:solidFill>
            <a:prstDash val="solid"/>
            <a:miter lim="800000"/>
          </a:ln>
          <a:effectLst/>
        </p:spPr>
      </p:cxnSp>
      <p:cxnSp>
        <p:nvCxnSpPr>
          <p:cNvPr id="121" name="Straight Connector 120">
            <a:extLst>
              <a:ext uri="{FF2B5EF4-FFF2-40B4-BE49-F238E27FC236}">
                <a16:creationId xmlns:a16="http://schemas.microsoft.com/office/drawing/2014/main" id="{3A094543-A050-4299-93F6-DAD5EEF0B594}"/>
              </a:ext>
            </a:extLst>
          </p:cNvPr>
          <p:cNvCxnSpPr>
            <a:cxnSpLocks/>
          </p:cNvCxnSpPr>
          <p:nvPr/>
        </p:nvCxnSpPr>
        <p:spPr>
          <a:xfrm>
            <a:off x="7837158" y="846801"/>
            <a:ext cx="0" cy="144000"/>
          </a:xfrm>
          <a:prstGeom prst="line">
            <a:avLst/>
          </a:prstGeom>
          <a:noFill/>
          <a:ln w="6350" cap="flat" cmpd="sng" algn="ctr">
            <a:solidFill>
              <a:srgbClr val="698287"/>
            </a:solidFill>
            <a:prstDash val="solid"/>
            <a:miter lim="800000"/>
          </a:ln>
          <a:effectLst/>
        </p:spPr>
      </p:cxnSp>
      <p:sp>
        <p:nvSpPr>
          <p:cNvPr id="122" name="Rectangle 121">
            <a:extLst>
              <a:ext uri="{FF2B5EF4-FFF2-40B4-BE49-F238E27FC236}">
                <a16:creationId xmlns:a16="http://schemas.microsoft.com/office/drawing/2014/main" id="{72E92D97-9E9F-4E8F-9F30-52E7E45135E3}"/>
              </a:ext>
            </a:extLst>
          </p:cNvPr>
          <p:cNvSpPr/>
          <p:nvPr/>
        </p:nvSpPr>
        <p:spPr>
          <a:xfrm>
            <a:off x="4010329" y="659857"/>
            <a:ext cx="577850" cy="240506"/>
          </a:xfrm>
          <a:prstGeom prst="rect">
            <a:avLst/>
          </a:prstGeom>
          <a:noFill/>
          <a:ln w="12700" cap="flat" cmpd="sng" algn="ctr">
            <a:noFill/>
            <a:prstDash val="solid"/>
            <a:miter lim="800000"/>
          </a:ln>
          <a:effectLst/>
        </p:spPr>
        <p:txBody>
          <a:bodyPr lIns="0" tIns="0" rIns="0" bIns="0" rtlCol="0" anchor="t"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698287"/>
                </a:solidFill>
                <a:effectLst/>
                <a:uLnTx/>
                <a:uFillTx/>
                <a:latin typeface="Arial Nova"/>
                <a:ea typeface="+mn-ea"/>
                <a:cs typeface="+mn-cs"/>
              </a:rPr>
              <a:t>Q1 2023</a:t>
            </a:r>
            <a:endParaRPr kumimoji="0" lang="en-GB" sz="1100" b="0" i="0" u="none" strike="noStrike" kern="0" cap="none" spc="0" normalizeH="0" baseline="0" noProof="0">
              <a:ln>
                <a:noFill/>
              </a:ln>
              <a:solidFill>
                <a:srgbClr val="698287"/>
              </a:solidFill>
              <a:effectLst/>
              <a:uLnTx/>
              <a:uFillTx/>
              <a:latin typeface="Arial Nova"/>
              <a:ea typeface="+mn-ea"/>
              <a:cs typeface="+mn-cs"/>
            </a:endParaRPr>
          </a:p>
        </p:txBody>
      </p:sp>
      <p:sp>
        <p:nvSpPr>
          <p:cNvPr id="123" name="Rectangle 122">
            <a:extLst>
              <a:ext uri="{FF2B5EF4-FFF2-40B4-BE49-F238E27FC236}">
                <a16:creationId xmlns:a16="http://schemas.microsoft.com/office/drawing/2014/main" id="{28E69658-C658-4007-B3D8-FC689D0AC8B2}"/>
              </a:ext>
            </a:extLst>
          </p:cNvPr>
          <p:cNvSpPr/>
          <p:nvPr/>
        </p:nvSpPr>
        <p:spPr>
          <a:xfrm>
            <a:off x="5779597" y="673561"/>
            <a:ext cx="577850" cy="240506"/>
          </a:xfrm>
          <a:prstGeom prst="rect">
            <a:avLst/>
          </a:prstGeom>
          <a:noFill/>
          <a:ln w="12700" cap="flat" cmpd="sng" algn="ctr">
            <a:noFill/>
            <a:prstDash val="solid"/>
            <a:miter lim="800000"/>
          </a:ln>
          <a:effectLst/>
        </p:spPr>
        <p:txBody>
          <a:bodyPr lIns="0" tIns="0" rIns="0" bIns="0" rtlCol="0" anchor="t"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698287"/>
                </a:solidFill>
                <a:effectLst/>
                <a:uLnTx/>
                <a:uFillTx/>
                <a:latin typeface="Arial Nova"/>
                <a:ea typeface="+mn-ea"/>
                <a:cs typeface="+mn-cs"/>
              </a:rPr>
              <a:t>Q2 2023</a:t>
            </a:r>
            <a:endParaRPr kumimoji="0" lang="en-GB" sz="1100" b="0" i="0" u="none" strike="noStrike" kern="0" cap="none" spc="0" normalizeH="0" baseline="0" noProof="0">
              <a:ln>
                <a:noFill/>
              </a:ln>
              <a:solidFill>
                <a:srgbClr val="698287"/>
              </a:solidFill>
              <a:effectLst/>
              <a:uLnTx/>
              <a:uFillTx/>
              <a:latin typeface="Arial Nova"/>
              <a:ea typeface="+mn-ea"/>
              <a:cs typeface="+mn-cs"/>
            </a:endParaRPr>
          </a:p>
        </p:txBody>
      </p:sp>
      <p:sp>
        <p:nvSpPr>
          <p:cNvPr id="124" name="Rectangle 123">
            <a:extLst>
              <a:ext uri="{FF2B5EF4-FFF2-40B4-BE49-F238E27FC236}">
                <a16:creationId xmlns:a16="http://schemas.microsoft.com/office/drawing/2014/main" id="{4016AC54-3944-4E58-883C-4B501630720A}"/>
              </a:ext>
            </a:extLst>
          </p:cNvPr>
          <p:cNvSpPr/>
          <p:nvPr/>
        </p:nvSpPr>
        <p:spPr>
          <a:xfrm>
            <a:off x="7552331" y="659857"/>
            <a:ext cx="577850" cy="240506"/>
          </a:xfrm>
          <a:prstGeom prst="rect">
            <a:avLst/>
          </a:prstGeom>
          <a:noFill/>
          <a:ln w="12700" cap="flat" cmpd="sng" algn="ctr">
            <a:noFill/>
            <a:prstDash val="solid"/>
            <a:miter lim="800000"/>
          </a:ln>
          <a:effectLst/>
        </p:spPr>
        <p:txBody>
          <a:bodyPr lIns="0" tIns="0" rIns="0" bIns="0" rtlCol="0" anchor="t"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698287"/>
                </a:solidFill>
                <a:effectLst/>
                <a:uLnTx/>
                <a:uFillTx/>
                <a:latin typeface="Arial Nova"/>
                <a:ea typeface="+mn-ea"/>
                <a:cs typeface="+mn-cs"/>
              </a:rPr>
              <a:t>Q3 2023</a:t>
            </a:r>
            <a:endParaRPr kumimoji="0" lang="en-GB" sz="1100" b="0" i="0" u="none" strike="noStrike" kern="0" cap="none" spc="0" normalizeH="0" baseline="0" noProof="0">
              <a:ln>
                <a:noFill/>
              </a:ln>
              <a:solidFill>
                <a:srgbClr val="698287"/>
              </a:solidFill>
              <a:effectLst/>
              <a:uLnTx/>
              <a:uFillTx/>
              <a:latin typeface="Arial Nova"/>
              <a:ea typeface="+mn-ea"/>
              <a:cs typeface="+mn-cs"/>
            </a:endParaRPr>
          </a:p>
        </p:txBody>
      </p:sp>
      <p:sp>
        <p:nvSpPr>
          <p:cNvPr id="125" name="Rectangle 124">
            <a:extLst>
              <a:ext uri="{FF2B5EF4-FFF2-40B4-BE49-F238E27FC236}">
                <a16:creationId xmlns:a16="http://schemas.microsoft.com/office/drawing/2014/main" id="{19763A2F-357D-4BC2-8963-A83484F21A91}"/>
              </a:ext>
            </a:extLst>
          </p:cNvPr>
          <p:cNvSpPr/>
          <p:nvPr/>
        </p:nvSpPr>
        <p:spPr>
          <a:xfrm>
            <a:off x="9358511" y="656421"/>
            <a:ext cx="577850" cy="240506"/>
          </a:xfrm>
          <a:prstGeom prst="rect">
            <a:avLst/>
          </a:prstGeom>
          <a:noFill/>
          <a:ln w="12700" cap="flat" cmpd="sng" algn="ctr">
            <a:noFill/>
            <a:prstDash val="solid"/>
            <a:miter lim="800000"/>
          </a:ln>
          <a:effectLst/>
        </p:spPr>
        <p:txBody>
          <a:bodyPr lIns="0" tIns="0" rIns="0" bIns="0" rtlCol="0" anchor="t"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698287"/>
                </a:solidFill>
                <a:effectLst/>
                <a:uLnTx/>
                <a:uFillTx/>
                <a:latin typeface="Arial Nova"/>
                <a:ea typeface="+mn-ea"/>
                <a:cs typeface="+mn-cs"/>
              </a:rPr>
              <a:t>Q4 2023</a:t>
            </a:r>
            <a:endParaRPr kumimoji="0" lang="en-GB" sz="1100" b="0" i="0" u="none" strike="noStrike" kern="0" cap="none" spc="0" normalizeH="0" baseline="0" noProof="0">
              <a:ln>
                <a:noFill/>
              </a:ln>
              <a:solidFill>
                <a:srgbClr val="698287"/>
              </a:solidFill>
              <a:effectLst/>
              <a:uLnTx/>
              <a:uFillTx/>
              <a:latin typeface="Arial Nova"/>
              <a:ea typeface="+mn-ea"/>
              <a:cs typeface="+mn-cs"/>
            </a:endParaRPr>
          </a:p>
        </p:txBody>
      </p:sp>
      <p:sp>
        <p:nvSpPr>
          <p:cNvPr id="126" name="Rectangle 125">
            <a:extLst>
              <a:ext uri="{FF2B5EF4-FFF2-40B4-BE49-F238E27FC236}">
                <a16:creationId xmlns:a16="http://schemas.microsoft.com/office/drawing/2014/main" id="{7F4E8B34-2AB9-4643-BCCA-D6B2D90CE516}"/>
              </a:ext>
            </a:extLst>
          </p:cNvPr>
          <p:cNvSpPr/>
          <p:nvPr/>
        </p:nvSpPr>
        <p:spPr>
          <a:xfrm>
            <a:off x="4823956" y="1163383"/>
            <a:ext cx="1272112" cy="719510"/>
          </a:xfrm>
          <a:prstGeom prst="rect">
            <a:avLst/>
          </a:prstGeom>
          <a:solidFill>
            <a:srgbClr val="333D3E"/>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Arial Nova"/>
                <a:ea typeface="+mn-ea"/>
                <a:cs typeface="+mn-cs"/>
              </a:rPr>
              <a:t>End MAR 23</a:t>
            </a:r>
            <a:r>
              <a:rPr kumimoji="0" lang="en-US" sz="1100" b="0" i="0" u="none" strike="noStrike" kern="0" cap="none" spc="0" normalizeH="0" baseline="0" noProof="0" dirty="0">
                <a:ln>
                  <a:noFill/>
                </a:ln>
                <a:solidFill>
                  <a:prstClr val="white"/>
                </a:solidFill>
                <a:effectLst/>
                <a:uLnTx/>
                <a:uFillTx/>
                <a:latin typeface="Arial Nova"/>
                <a:ea typeface="+mn-ea"/>
                <a:cs typeface="+mn-cs"/>
              </a:rPr>
              <a:t>: In-flow translation service generally available</a:t>
            </a:r>
            <a:endParaRPr kumimoji="0" lang="en-GB" sz="1100" b="0" i="0" u="none" strike="noStrike" kern="0" cap="none" spc="0" normalizeH="0" baseline="0" noProof="0" dirty="0">
              <a:ln>
                <a:noFill/>
              </a:ln>
              <a:solidFill>
                <a:prstClr val="white"/>
              </a:solidFill>
              <a:effectLst/>
              <a:uLnTx/>
              <a:uFillTx/>
              <a:latin typeface="Arial Nova"/>
              <a:ea typeface="+mn-ea"/>
              <a:cs typeface="+mn-cs"/>
            </a:endParaRPr>
          </a:p>
        </p:txBody>
      </p:sp>
      <p:sp>
        <p:nvSpPr>
          <p:cNvPr id="127" name="Rectangle 126">
            <a:extLst>
              <a:ext uri="{FF2B5EF4-FFF2-40B4-BE49-F238E27FC236}">
                <a16:creationId xmlns:a16="http://schemas.microsoft.com/office/drawing/2014/main" id="{224FA3C7-6824-41EB-BEB2-48DC1E82513A}"/>
              </a:ext>
            </a:extLst>
          </p:cNvPr>
          <p:cNvSpPr/>
          <p:nvPr/>
        </p:nvSpPr>
        <p:spPr>
          <a:xfrm>
            <a:off x="4824611" y="1958355"/>
            <a:ext cx="1270800" cy="719510"/>
          </a:xfrm>
          <a:prstGeom prst="rect">
            <a:avLst/>
          </a:prstGeom>
          <a:solidFill>
            <a:srgbClr val="ACF9E9">
              <a:alpha val="50000"/>
            </a:srgbClr>
          </a:solidFill>
          <a:ln w="12700" cap="flat" cmpd="sng" algn="ctr">
            <a:solidFill>
              <a:srgbClr val="ACF9E9"/>
            </a:solidFill>
            <a:prstDash val="dash"/>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B4C1C3"/>
                </a:solidFill>
                <a:effectLst/>
                <a:uLnTx/>
                <a:uFillTx/>
                <a:latin typeface="Arial Nova"/>
                <a:ea typeface="+mn-ea"/>
                <a:cs typeface="+mn-cs"/>
              </a:rPr>
              <a:t>End MAR 23</a:t>
            </a:r>
            <a:r>
              <a:rPr kumimoji="0" lang="en-US" sz="1100" b="0" i="0" u="none" strike="noStrike" kern="0" cap="none" spc="0" normalizeH="0" baseline="0" noProof="0">
                <a:ln>
                  <a:noFill/>
                </a:ln>
                <a:solidFill>
                  <a:srgbClr val="B4C1C3"/>
                </a:solidFill>
                <a:effectLst/>
                <a:uLnTx/>
                <a:uFillTx/>
                <a:latin typeface="Arial Nova"/>
                <a:ea typeface="+mn-ea"/>
                <a:cs typeface="+mn-cs"/>
              </a:rPr>
              <a:t>: Customer live traffic build up on TM starts</a:t>
            </a:r>
            <a:endParaRPr kumimoji="0" lang="en-GB" sz="1100" b="1" i="0" u="none" strike="noStrike" kern="0" cap="none" spc="0" normalizeH="0" baseline="0" noProof="0">
              <a:ln>
                <a:noFill/>
              </a:ln>
              <a:solidFill>
                <a:srgbClr val="B4C1C3"/>
              </a:solidFill>
              <a:effectLst/>
              <a:uLnTx/>
              <a:uFillTx/>
              <a:latin typeface="Arial Nova"/>
              <a:ea typeface="+mn-ea"/>
              <a:cs typeface="+mn-cs"/>
            </a:endParaRPr>
          </a:p>
        </p:txBody>
      </p:sp>
      <p:sp>
        <p:nvSpPr>
          <p:cNvPr id="128" name="Rectangle 127">
            <a:extLst>
              <a:ext uri="{FF2B5EF4-FFF2-40B4-BE49-F238E27FC236}">
                <a16:creationId xmlns:a16="http://schemas.microsoft.com/office/drawing/2014/main" id="{840674B8-3EB6-4DFC-AA66-E652BC0230EA}"/>
              </a:ext>
            </a:extLst>
          </p:cNvPr>
          <p:cNvSpPr/>
          <p:nvPr/>
        </p:nvSpPr>
        <p:spPr>
          <a:xfrm>
            <a:off x="8592031" y="1952418"/>
            <a:ext cx="1056058" cy="725446"/>
          </a:xfrm>
          <a:prstGeom prst="rect">
            <a:avLst/>
          </a:prstGeom>
          <a:solidFill>
            <a:srgbClr val="ACF9E9"/>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D3E"/>
                </a:solidFill>
                <a:effectLst/>
                <a:uLnTx/>
                <a:uFillTx/>
                <a:latin typeface="Arial Nova"/>
                <a:ea typeface="+mn-ea"/>
                <a:cs typeface="+mn-cs"/>
              </a:rPr>
              <a:t>End SEP 23</a:t>
            </a:r>
            <a:r>
              <a:rPr kumimoji="0" lang="en-US" sz="1100" b="0" i="0" u="none" strike="noStrike" kern="0" cap="none" spc="0" normalizeH="0" baseline="0" noProof="0">
                <a:ln>
                  <a:noFill/>
                </a:ln>
                <a:solidFill>
                  <a:srgbClr val="333D3E"/>
                </a:solidFill>
                <a:effectLst/>
                <a:uLnTx/>
                <a:uFillTx/>
                <a:latin typeface="Arial Nova"/>
                <a:ea typeface="+mn-ea"/>
                <a:cs typeface="+mn-cs"/>
              </a:rPr>
              <a:t>: Full TM Release 1 service availability</a:t>
            </a:r>
            <a:endParaRPr kumimoji="0" lang="en-GB" sz="1100" b="1" i="0" u="none" strike="noStrike" kern="0" cap="none" spc="0" normalizeH="0" baseline="0" noProof="0">
              <a:ln>
                <a:noFill/>
              </a:ln>
              <a:solidFill>
                <a:srgbClr val="333D3E"/>
              </a:solidFill>
              <a:effectLst/>
              <a:uLnTx/>
              <a:uFillTx/>
              <a:latin typeface="Arial Nova"/>
              <a:ea typeface="+mn-ea"/>
              <a:cs typeface="+mn-cs"/>
            </a:endParaRPr>
          </a:p>
        </p:txBody>
      </p:sp>
      <p:grpSp>
        <p:nvGrpSpPr>
          <p:cNvPr id="129" name="Group 128">
            <a:extLst>
              <a:ext uri="{FF2B5EF4-FFF2-40B4-BE49-F238E27FC236}">
                <a16:creationId xmlns:a16="http://schemas.microsoft.com/office/drawing/2014/main" id="{F0923548-EFCF-44BD-B7A3-76BFFF204C23}"/>
              </a:ext>
            </a:extLst>
          </p:cNvPr>
          <p:cNvGrpSpPr/>
          <p:nvPr/>
        </p:nvGrpSpPr>
        <p:grpSpPr>
          <a:xfrm>
            <a:off x="5653211" y="5329571"/>
            <a:ext cx="5617345" cy="287148"/>
            <a:chOff x="2067062" y="5776849"/>
            <a:chExt cx="5617344" cy="287148"/>
          </a:xfrm>
        </p:grpSpPr>
        <p:sp>
          <p:nvSpPr>
            <p:cNvPr id="130" name="Rectangle 129">
              <a:extLst>
                <a:ext uri="{FF2B5EF4-FFF2-40B4-BE49-F238E27FC236}">
                  <a16:creationId xmlns:a16="http://schemas.microsoft.com/office/drawing/2014/main" id="{06BA1151-8FE3-4352-80DA-EBDDED0688AA}"/>
                </a:ext>
              </a:extLst>
            </p:cNvPr>
            <p:cNvSpPr/>
            <p:nvPr/>
          </p:nvSpPr>
          <p:spPr>
            <a:xfrm>
              <a:off x="2067062" y="5776849"/>
              <a:ext cx="5617344" cy="287148"/>
            </a:xfrm>
            <a:prstGeom prst="rect">
              <a:avLst/>
            </a:prstGeom>
            <a:noFill/>
            <a:ln w="12700" cap="flat" cmpd="sng" algn="ctr">
              <a:noFill/>
              <a:prstDash val="solid"/>
              <a:miter lim="800000"/>
            </a:ln>
            <a:effectLst/>
          </p:spPr>
          <p:txBody>
            <a:bodyPr lIns="0" tIns="0" rIns="0" bIns="0" rtlCol="0" anchor="t" anchorCtr="0"/>
            <a:lstStyle/>
            <a:p>
              <a:pPr marL="216000" marR="0" lvl="0" indent="0" defTabSz="914400" eaLnBrk="1" fontAlgn="auto" latinLnBrk="0" hangingPunct="1">
                <a:lnSpc>
                  <a:spcPct val="13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333D3E"/>
                  </a:solidFill>
                  <a:effectLst/>
                  <a:uLnTx/>
                  <a:uFillTx/>
                  <a:latin typeface="Arial Nova"/>
                  <a:ea typeface="+mn-ea"/>
                  <a:cs typeface="+mn-cs"/>
                </a:rPr>
                <a:t>Transaction Manager related milestones</a:t>
              </a:r>
            </a:p>
          </p:txBody>
        </p:sp>
        <p:sp>
          <p:nvSpPr>
            <p:cNvPr id="131" name="Rectangle 130">
              <a:extLst>
                <a:ext uri="{FF2B5EF4-FFF2-40B4-BE49-F238E27FC236}">
                  <a16:creationId xmlns:a16="http://schemas.microsoft.com/office/drawing/2014/main" id="{F97E8837-58C1-43DA-BE2D-76D7170DAFF2}"/>
                </a:ext>
              </a:extLst>
            </p:cNvPr>
            <p:cNvSpPr>
              <a:spLocks noChangeAspect="1"/>
            </p:cNvSpPr>
            <p:nvPr/>
          </p:nvSpPr>
          <p:spPr>
            <a:xfrm>
              <a:off x="2067062" y="5821901"/>
              <a:ext cx="144000" cy="144000"/>
            </a:xfrm>
            <a:prstGeom prst="rect">
              <a:avLst/>
            </a:prstGeom>
            <a:solidFill>
              <a:srgbClr val="ACF9E9"/>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endParaRPr kumimoji="0" lang="en-GB" sz="1100" b="0" i="0" u="none" strike="noStrike" kern="0" cap="none" spc="0" normalizeH="0" baseline="0" noProof="0">
                <a:ln>
                  <a:noFill/>
                </a:ln>
                <a:solidFill>
                  <a:srgbClr val="333D3E"/>
                </a:solidFill>
                <a:effectLst/>
                <a:uLnTx/>
                <a:uFillTx/>
                <a:latin typeface="Arial Nova"/>
                <a:ea typeface="+mn-ea"/>
                <a:cs typeface="+mn-cs"/>
              </a:endParaRPr>
            </a:p>
          </p:txBody>
        </p:sp>
      </p:grpSp>
      <p:sp>
        <p:nvSpPr>
          <p:cNvPr id="132" name="Rectangle 131">
            <a:extLst>
              <a:ext uri="{FF2B5EF4-FFF2-40B4-BE49-F238E27FC236}">
                <a16:creationId xmlns:a16="http://schemas.microsoft.com/office/drawing/2014/main" id="{FD484C5B-51F0-4529-BF7B-D30271936086}"/>
              </a:ext>
            </a:extLst>
          </p:cNvPr>
          <p:cNvSpPr/>
          <p:nvPr/>
        </p:nvSpPr>
        <p:spPr>
          <a:xfrm>
            <a:off x="465567" y="677677"/>
            <a:ext cx="577850" cy="240506"/>
          </a:xfrm>
          <a:prstGeom prst="rect">
            <a:avLst/>
          </a:prstGeom>
          <a:noFill/>
          <a:ln w="12700" cap="flat" cmpd="sng" algn="ctr">
            <a:noFill/>
            <a:prstDash val="solid"/>
            <a:miter lim="800000"/>
          </a:ln>
          <a:effectLst/>
        </p:spPr>
        <p:txBody>
          <a:bodyPr lIns="0" tIns="0" rIns="0" bIns="0" rtlCol="0" anchor="t"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698287"/>
                </a:solidFill>
                <a:effectLst/>
                <a:uLnTx/>
                <a:uFillTx/>
                <a:latin typeface="Arial Nova"/>
                <a:ea typeface="+mn-ea"/>
                <a:cs typeface="+mn-cs"/>
              </a:rPr>
              <a:t>Q3 2022</a:t>
            </a:r>
            <a:endParaRPr kumimoji="0" lang="en-GB" sz="1100" b="0" i="0" u="none" strike="noStrike" kern="0" cap="none" spc="0" normalizeH="0" baseline="0" noProof="0">
              <a:ln>
                <a:noFill/>
              </a:ln>
              <a:solidFill>
                <a:srgbClr val="698287"/>
              </a:solidFill>
              <a:effectLst/>
              <a:uLnTx/>
              <a:uFillTx/>
              <a:latin typeface="Arial Nova"/>
              <a:ea typeface="+mn-ea"/>
              <a:cs typeface="+mn-cs"/>
            </a:endParaRPr>
          </a:p>
        </p:txBody>
      </p:sp>
      <p:cxnSp>
        <p:nvCxnSpPr>
          <p:cNvPr id="133" name="Straight Connector 132">
            <a:extLst>
              <a:ext uri="{FF2B5EF4-FFF2-40B4-BE49-F238E27FC236}">
                <a16:creationId xmlns:a16="http://schemas.microsoft.com/office/drawing/2014/main" id="{90F77CD0-97D8-4375-B7A6-BED0AF7D6234}"/>
              </a:ext>
            </a:extLst>
          </p:cNvPr>
          <p:cNvCxnSpPr>
            <a:cxnSpLocks/>
          </p:cNvCxnSpPr>
          <p:nvPr/>
        </p:nvCxnSpPr>
        <p:spPr>
          <a:xfrm>
            <a:off x="754492" y="850917"/>
            <a:ext cx="0" cy="144000"/>
          </a:xfrm>
          <a:prstGeom prst="line">
            <a:avLst/>
          </a:prstGeom>
          <a:noFill/>
          <a:ln w="6350" cap="flat" cmpd="sng" algn="ctr">
            <a:solidFill>
              <a:srgbClr val="698287"/>
            </a:solidFill>
            <a:prstDash val="solid"/>
            <a:miter lim="800000"/>
          </a:ln>
          <a:effectLst/>
        </p:spPr>
      </p:cxnSp>
      <p:sp>
        <p:nvSpPr>
          <p:cNvPr id="134" name="Rectangle 133">
            <a:extLst>
              <a:ext uri="{FF2B5EF4-FFF2-40B4-BE49-F238E27FC236}">
                <a16:creationId xmlns:a16="http://schemas.microsoft.com/office/drawing/2014/main" id="{48A925A6-7426-4FF1-ABB7-4D0056B0A190}"/>
              </a:ext>
            </a:extLst>
          </p:cNvPr>
          <p:cNvSpPr/>
          <p:nvPr/>
        </p:nvSpPr>
        <p:spPr>
          <a:xfrm>
            <a:off x="2626752" y="1163383"/>
            <a:ext cx="1540332" cy="719510"/>
          </a:xfrm>
          <a:prstGeom prst="rect">
            <a:avLst/>
          </a:prstGeom>
          <a:solidFill>
            <a:srgbClr val="333D3E">
              <a:alpha val="50196"/>
            </a:srgbClr>
          </a:solidFill>
          <a:ln w="12700" cap="flat" cmpd="sng" algn="ctr">
            <a:solidFill>
              <a:sysClr val="window" lastClr="FFFFFF">
                <a:lumMod val="50000"/>
              </a:sysClr>
            </a:solidFill>
            <a:prstDash val="dash"/>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lumMod val="75000"/>
                  </a:prstClr>
                </a:solidFill>
                <a:effectLst/>
                <a:uLnTx/>
                <a:uFillTx/>
                <a:latin typeface="Arial Nova"/>
                <a:ea typeface="+mn-ea"/>
                <a:cs typeface="+mn-cs"/>
              </a:rPr>
              <a:t>End NOV 22: In-flow translation service generally available</a:t>
            </a:r>
            <a:endParaRPr kumimoji="0" lang="en-GB" sz="1100" b="0" i="0" u="none" strike="noStrike" kern="0" cap="none" spc="0" normalizeH="0" baseline="0" noProof="0" dirty="0">
              <a:ln>
                <a:noFill/>
              </a:ln>
              <a:solidFill>
                <a:prstClr val="white">
                  <a:lumMod val="75000"/>
                </a:prstClr>
              </a:solidFill>
              <a:effectLst/>
              <a:uLnTx/>
              <a:uFillTx/>
              <a:latin typeface="Arial Nova"/>
              <a:ea typeface="+mn-ea"/>
              <a:cs typeface="+mn-cs"/>
            </a:endParaRPr>
          </a:p>
        </p:txBody>
      </p:sp>
      <p:cxnSp>
        <p:nvCxnSpPr>
          <p:cNvPr id="135" name="Straight Arrow Connector 134">
            <a:extLst>
              <a:ext uri="{FF2B5EF4-FFF2-40B4-BE49-F238E27FC236}">
                <a16:creationId xmlns:a16="http://schemas.microsoft.com/office/drawing/2014/main" id="{19711009-9141-4981-A077-98040E66A7F9}"/>
              </a:ext>
            </a:extLst>
          </p:cNvPr>
          <p:cNvCxnSpPr>
            <a:cxnSpLocks/>
            <a:stCxn id="134" idx="3"/>
            <a:endCxn id="126" idx="1"/>
          </p:cNvCxnSpPr>
          <p:nvPr/>
        </p:nvCxnSpPr>
        <p:spPr>
          <a:xfrm>
            <a:off x="4167084" y="1523138"/>
            <a:ext cx="656872" cy="0"/>
          </a:xfrm>
          <a:prstGeom prst="straightConnector1">
            <a:avLst/>
          </a:prstGeom>
          <a:noFill/>
          <a:ln w="38100" cap="flat" cmpd="sng" algn="ctr">
            <a:solidFill>
              <a:srgbClr val="333D3E"/>
            </a:solidFill>
            <a:prstDash val="solid"/>
            <a:miter lim="800000"/>
            <a:tailEnd type="triangle"/>
          </a:ln>
          <a:effectLst/>
        </p:spPr>
      </p:cxnSp>
      <p:sp>
        <p:nvSpPr>
          <p:cNvPr id="136" name="Rectangle 135">
            <a:extLst>
              <a:ext uri="{FF2B5EF4-FFF2-40B4-BE49-F238E27FC236}">
                <a16:creationId xmlns:a16="http://schemas.microsoft.com/office/drawing/2014/main" id="{0E98C640-BDE7-47E0-9121-81D6920C0C0F}"/>
              </a:ext>
            </a:extLst>
          </p:cNvPr>
          <p:cNvSpPr/>
          <p:nvPr/>
        </p:nvSpPr>
        <p:spPr>
          <a:xfrm>
            <a:off x="6725305" y="1958355"/>
            <a:ext cx="951336" cy="719510"/>
          </a:xfrm>
          <a:prstGeom prst="rect">
            <a:avLst/>
          </a:prstGeom>
          <a:solidFill>
            <a:srgbClr val="ACF9E9"/>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33D3E"/>
                </a:solidFill>
                <a:effectLst/>
                <a:uLnTx/>
                <a:uFillTx/>
                <a:latin typeface="Arial Nova"/>
                <a:ea typeface="+mn-ea"/>
                <a:cs typeface="+mn-cs"/>
              </a:rPr>
              <a:t>End MAY 23</a:t>
            </a:r>
            <a:r>
              <a:rPr kumimoji="0" lang="en-US" sz="1100" b="0" i="0" u="none" strike="noStrike" kern="0" cap="none" spc="0" normalizeH="0" baseline="0" noProof="0">
                <a:ln>
                  <a:noFill/>
                </a:ln>
                <a:solidFill>
                  <a:srgbClr val="333D3E"/>
                </a:solidFill>
                <a:effectLst/>
                <a:uLnTx/>
                <a:uFillTx/>
                <a:latin typeface="Arial Nova"/>
                <a:ea typeface="+mn-ea"/>
                <a:cs typeface="+mn-cs"/>
              </a:rPr>
              <a:t>: Customer live traffic build up on TM starts</a:t>
            </a:r>
            <a:endParaRPr kumimoji="0" lang="en-GB" sz="1100" b="1" i="0" u="none" strike="noStrike" kern="0" cap="none" spc="0" normalizeH="0" baseline="0" noProof="0">
              <a:ln>
                <a:noFill/>
              </a:ln>
              <a:solidFill>
                <a:srgbClr val="333D3E"/>
              </a:solidFill>
              <a:effectLst/>
              <a:uLnTx/>
              <a:uFillTx/>
              <a:latin typeface="Arial Nova"/>
              <a:ea typeface="+mn-ea"/>
              <a:cs typeface="+mn-cs"/>
            </a:endParaRPr>
          </a:p>
        </p:txBody>
      </p:sp>
      <p:cxnSp>
        <p:nvCxnSpPr>
          <p:cNvPr id="137" name="Straight Arrow Connector 136">
            <a:extLst>
              <a:ext uri="{FF2B5EF4-FFF2-40B4-BE49-F238E27FC236}">
                <a16:creationId xmlns:a16="http://schemas.microsoft.com/office/drawing/2014/main" id="{6CF80AD9-8C8F-4C06-A4C3-F27A8E7317BF}"/>
              </a:ext>
            </a:extLst>
          </p:cNvPr>
          <p:cNvCxnSpPr>
            <a:cxnSpLocks/>
            <a:stCxn id="127" idx="3"/>
            <a:endCxn id="136" idx="1"/>
          </p:cNvCxnSpPr>
          <p:nvPr/>
        </p:nvCxnSpPr>
        <p:spPr>
          <a:xfrm>
            <a:off x="6095411" y="2318110"/>
            <a:ext cx="629894" cy="0"/>
          </a:xfrm>
          <a:prstGeom prst="straightConnector1">
            <a:avLst/>
          </a:prstGeom>
          <a:noFill/>
          <a:ln w="38100" cap="flat" cmpd="sng" algn="ctr">
            <a:solidFill>
              <a:srgbClr val="01A990"/>
            </a:solidFill>
            <a:prstDash val="solid"/>
            <a:miter lim="800000"/>
            <a:tailEnd type="triangle"/>
          </a:ln>
          <a:effectLst/>
        </p:spPr>
      </p:cxnSp>
      <p:sp>
        <p:nvSpPr>
          <p:cNvPr id="138" name="Rectangle 137">
            <a:extLst>
              <a:ext uri="{FF2B5EF4-FFF2-40B4-BE49-F238E27FC236}">
                <a16:creationId xmlns:a16="http://schemas.microsoft.com/office/drawing/2014/main" id="{CBB9474F-9F61-4C5A-803D-15F7DFE5ABF3}"/>
              </a:ext>
            </a:extLst>
          </p:cNvPr>
          <p:cNvSpPr/>
          <p:nvPr/>
        </p:nvSpPr>
        <p:spPr>
          <a:xfrm>
            <a:off x="7731904" y="1952419"/>
            <a:ext cx="804864" cy="725446"/>
          </a:xfrm>
          <a:prstGeom prst="rect">
            <a:avLst/>
          </a:prstGeom>
          <a:solidFill>
            <a:srgbClr val="ACF9E9"/>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US" sz="1100" b="0" i="0" u="none" strike="noStrike" kern="0" cap="none" spc="0" normalizeH="0" baseline="0" noProof="0">
                <a:ln>
                  <a:noFill/>
                </a:ln>
                <a:solidFill>
                  <a:srgbClr val="333D3E"/>
                </a:solidFill>
                <a:effectLst/>
                <a:uLnTx/>
                <a:uFillTx/>
                <a:latin typeface="Arial Nova"/>
                <a:ea typeface="+mn-ea"/>
                <a:cs typeface="+mn-cs"/>
              </a:rPr>
              <a:t>TM build up continues</a:t>
            </a:r>
            <a:endParaRPr kumimoji="0" lang="en-GB" sz="1100" b="0" i="0" u="none" strike="noStrike" kern="0" cap="none" spc="0" normalizeH="0" baseline="0" noProof="0">
              <a:ln>
                <a:noFill/>
              </a:ln>
              <a:solidFill>
                <a:srgbClr val="333D3E"/>
              </a:solidFill>
              <a:effectLst/>
              <a:uLnTx/>
              <a:uFillTx/>
              <a:latin typeface="Arial Nova"/>
              <a:ea typeface="+mn-ea"/>
              <a:cs typeface="+mn-cs"/>
            </a:endParaRPr>
          </a:p>
        </p:txBody>
      </p:sp>
      <p:sp>
        <p:nvSpPr>
          <p:cNvPr id="139" name="Text Placeholder 2">
            <a:extLst>
              <a:ext uri="{FF2B5EF4-FFF2-40B4-BE49-F238E27FC236}">
                <a16:creationId xmlns:a16="http://schemas.microsoft.com/office/drawing/2014/main" id="{F8ED516E-1FB8-4491-939F-40BE8E7AC7BA}"/>
              </a:ext>
            </a:extLst>
          </p:cNvPr>
          <p:cNvSpPr txBox="1">
            <a:spLocks/>
          </p:cNvSpPr>
          <p:nvPr/>
        </p:nvSpPr>
        <p:spPr>
          <a:xfrm>
            <a:off x="795461" y="2822451"/>
            <a:ext cx="4572000" cy="2445552"/>
          </a:xfrm>
          <a:prstGeom prst="rect">
            <a:avLst/>
          </a:prstGeom>
          <a:solidFill>
            <a:sysClr val="window" lastClr="FFFFFF">
              <a:lumMod val="95000"/>
            </a:sysClr>
          </a:solidFill>
          <a:ln>
            <a:noFill/>
          </a:ln>
        </p:spPr>
        <p:txBody>
          <a:bodyPr tIns="72000"/>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98000"/>
              </a:lnSpc>
              <a:spcBef>
                <a:spcPts val="1600"/>
              </a:spcBef>
              <a:spcAft>
                <a:spcPts val="1800"/>
              </a:spcAft>
              <a:buClrTx/>
              <a:buSzTx/>
              <a:buFont typeface="Arial Nova" panose="020B0504020202020204" pitchFamily="34" charset="0"/>
              <a:buNone/>
              <a:tabLst/>
              <a:defRPr/>
            </a:pPr>
            <a:r>
              <a:rPr kumimoji="0" lang="en-US" sz="1300" b="1" i="0" u="none" strike="noStrike" kern="1200" cap="none" spc="-20" normalizeH="0" baseline="0" noProof="0" dirty="0">
                <a:ln>
                  <a:noFill/>
                </a:ln>
                <a:solidFill>
                  <a:srgbClr val="333D3E"/>
                </a:solidFill>
                <a:effectLst/>
                <a:uLnTx/>
                <a:uFillTx/>
                <a:latin typeface="Arial Nova"/>
                <a:ea typeface="+mn-ea"/>
                <a:cs typeface="+mn-cs"/>
              </a:rPr>
              <a:t>Activation summary for CBPR+</a:t>
            </a:r>
          </a:p>
          <a:p>
            <a:pPr marL="179388" marR="0" lvl="0" indent="-179388"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US" sz="1300" b="0" i="0" u="none" strike="noStrike" kern="1200" cap="none" spc="-20" normalizeH="0" baseline="0" noProof="0" dirty="0" err="1">
                <a:ln>
                  <a:noFill/>
                </a:ln>
                <a:solidFill>
                  <a:srgbClr val="333D3E"/>
                </a:solidFill>
                <a:effectLst/>
                <a:uLnTx/>
                <a:uFillTx/>
                <a:latin typeface="Arial Nova"/>
                <a:ea typeface="+mn-ea"/>
                <a:cs typeface="+mn-cs"/>
              </a:rPr>
              <a:t>FINplus</a:t>
            </a:r>
            <a:r>
              <a:rPr kumimoji="0" lang="en-US" sz="1300" b="0" i="0" u="none" strike="noStrike" kern="1200" cap="none" spc="-20" normalizeH="0" baseline="0" noProof="0" dirty="0">
                <a:ln>
                  <a:noFill/>
                </a:ln>
                <a:solidFill>
                  <a:srgbClr val="333D3E"/>
                </a:solidFill>
                <a:effectLst/>
                <a:uLnTx/>
                <a:uFillTx/>
                <a:latin typeface="Arial Nova"/>
                <a:ea typeface="+mn-ea"/>
                <a:cs typeface="+mn-cs"/>
              </a:rPr>
              <a:t> CBPR+ service live for opted-in institutions </a:t>
            </a:r>
            <a:br>
              <a:rPr kumimoji="0" lang="en-US" sz="1300" b="0" i="0" u="none" strike="noStrike" kern="1200" cap="none" spc="-20" normalizeH="0" baseline="0" noProof="0" dirty="0">
                <a:ln>
                  <a:noFill/>
                </a:ln>
                <a:solidFill>
                  <a:srgbClr val="333D3E"/>
                </a:solidFill>
                <a:effectLst/>
                <a:uLnTx/>
                <a:uFillTx/>
                <a:latin typeface="Arial Nova"/>
                <a:ea typeface="+mn-ea"/>
                <a:cs typeface="+mn-cs"/>
              </a:rPr>
            </a:br>
            <a:r>
              <a:rPr kumimoji="0" lang="en-US" sz="1300" b="0" i="0" u="none" strike="noStrike" kern="1200" cap="none" spc="-20" normalizeH="0" baseline="0" noProof="0" dirty="0">
                <a:ln>
                  <a:noFill/>
                </a:ln>
                <a:solidFill>
                  <a:srgbClr val="333D3E"/>
                </a:solidFill>
                <a:effectLst/>
                <a:uLnTx/>
                <a:uFillTx/>
                <a:latin typeface="Arial Nova"/>
                <a:ea typeface="+mn-ea"/>
                <a:cs typeface="+mn-cs"/>
              </a:rPr>
              <a:t>remains available since 21 August 2022</a:t>
            </a:r>
          </a:p>
          <a:p>
            <a:pPr marL="179388" marR="0" lvl="0" indent="-179388" algn="l" defTabSz="914400" rtl="0" eaLnBrk="1" fontAlgn="auto" latinLnBrk="0" hangingPunct="1">
              <a:lnSpc>
                <a:spcPct val="98000"/>
              </a:lnSpc>
              <a:spcBef>
                <a:spcPts val="0"/>
              </a:spcBef>
              <a:spcAft>
                <a:spcPts val="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Global roll-out of CBPR+ live with In-flow translation service moves </a:t>
            </a:r>
          </a:p>
          <a:p>
            <a:pPr marL="636588" marR="0" lvl="1" indent="-179388" algn="l" defTabSz="914400" rtl="0" eaLnBrk="1" fontAlgn="auto" latinLnBrk="0" hangingPunct="1">
              <a:lnSpc>
                <a:spcPct val="98000"/>
              </a:lnSpc>
              <a:spcBef>
                <a:spcPts val="0"/>
              </a:spcBef>
              <a:spcAft>
                <a:spcPts val="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from 20 November 2022 </a:t>
            </a:r>
          </a:p>
          <a:p>
            <a:pPr marL="636588" marR="0" lvl="1" indent="-179388"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to 20 March 2023</a:t>
            </a:r>
          </a:p>
          <a:p>
            <a:pPr marL="179388" marR="0" lvl="0" indent="-179388"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ISO 20022 cross-border migration ends </a:t>
            </a:r>
            <a:r>
              <a:rPr kumimoji="0" lang="en-GB" sz="1300" b="0" i="0" u="none" strike="noStrike" kern="1200" cap="none" spc="-20" normalizeH="0" baseline="0" noProof="0" dirty="0">
                <a:ln>
                  <a:noFill/>
                </a:ln>
                <a:solidFill>
                  <a:srgbClr val="333D3E"/>
                </a:solidFill>
                <a:effectLst/>
                <a:uLnTx/>
                <a:uFillTx/>
                <a:latin typeface="Arial Nova"/>
                <a:ea typeface="+mn-ea"/>
                <a:cs typeface="+mn-cs"/>
              </a:rPr>
              <a:t>on 23 November 2025</a:t>
            </a:r>
            <a:r>
              <a:rPr kumimoji="0" lang="en-US" sz="1300" b="0" i="0" u="none" strike="noStrike" kern="1200" cap="none" spc="-20" normalizeH="0" baseline="0" noProof="0" dirty="0">
                <a:ln>
                  <a:noFill/>
                </a:ln>
                <a:solidFill>
                  <a:srgbClr val="333D3E"/>
                </a:solidFill>
                <a:effectLst/>
                <a:uLnTx/>
                <a:uFillTx/>
                <a:latin typeface="Arial Nova"/>
                <a:ea typeface="+mn-ea"/>
                <a:cs typeface="+mn-cs"/>
              </a:rPr>
              <a:t>. MTs for payments and reporting messages will retire from the FIN many-to- many service</a:t>
            </a:r>
          </a:p>
        </p:txBody>
      </p:sp>
      <p:cxnSp>
        <p:nvCxnSpPr>
          <p:cNvPr id="140" name="Straight Connector 139">
            <a:extLst>
              <a:ext uri="{FF2B5EF4-FFF2-40B4-BE49-F238E27FC236}">
                <a16:creationId xmlns:a16="http://schemas.microsoft.com/office/drawing/2014/main" id="{3A695772-B131-4527-8793-9A8F79463C5E}"/>
              </a:ext>
            </a:extLst>
          </p:cNvPr>
          <p:cNvCxnSpPr>
            <a:cxnSpLocks/>
          </p:cNvCxnSpPr>
          <p:nvPr/>
        </p:nvCxnSpPr>
        <p:spPr>
          <a:xfrm>
            <a:off x="975461" y="3172404"/>
            <a:ext cx="4212000" cy="0"/>
          </a:xfrm>
          <a:prstGeom prst="line">
            <a:avLst/>
          </a:prstGeom>
          <a:noFill/>
          <a:ln w="6350" cap="flat" cmpd="sng" algn="ctr">
            <a:solidFill>
              <a:srgbClr val="333D3E"/>
            </a:solidFill>
            <a:prstDash val="solid"/>
            <a:miter lim="800000"/>
          </a:ln>
          <a:effectLst/>
        </p:spPr>
      </p:cxnSp>
      <p:sp>
        <p:nvSpPr>
          <p:cNvPr id="141" name="Text Placeholder 2">
            <a:extLst>
              <a:ext uri="{FF2B5EF4-FFF2-40B4-BE49-F238E27FC236}">
                <a16:creationId xmlns:a16="http://schemas.microsoft.com/office/drawing/2014/main" id="{84FC71D5-54BF-4F3E-A575-29C24FD8CB57}"/>
              </a:ext>
            </a:extLst>
          </p:cNvPr>
          <p:cNvSpPr txBox="1">
            <a:spLocks/>
          </p:cNvSpPr>
          <p:nvPr/>
        </p:nvSpPr>
        <p:spPr>
          <a:xfrm>
            <a:off x="5653211" y="2822451"/>
            <a:ext cx="4572000" cy="2445546"/>
          </a:xfrm>
          <a:prstGeom prst="rect">
            <a:avLst/>
          </a:prstGeom>
          <a:solidFill>
            <a:sysClr val="window" lastClr="FFFFFF">
              <a:lumMod val="95000"/>
            </a:sysClr>
          </a:solidFill>
          <a:ln>
            <a:noFill/>
          </a:ln>
        </p:spPr>
        <p:txBody>
          <a:bodyPr tIns="72000"/>
          <a:lstStyle>
            <a:lvl1pPr marL="0" indent="0" algn="l" defTabSz="914400" rtl="0" eaLnBrk="1" latinLnBrk="0" hangingPunct="1">
              <a:lnSpc>
                <a:spcPct val="98000"/>
              </a:lnSpc>
              <a:spcBef>
                <a:spcPts val="1600"/>
              </a:spcBef>
              <a:buFont typeface="Arial Nova" panose="020B0504020202020204" pitchFamily="34" charset="0"/>
              <a:buNone/>
              <a:defRPr sz="2600" kern="1200" spc="-40" baseline="0">
                <a:solidFill>
                  <a:schemeClr val="tx1"/>
                </a:solidFill>
                <a:latin typeface="+mn-lt"/>
                <a:ea typeface="+mn-ea"/>
                <a:cs typeface="+mn-cs"/>
              </a:defRPr>
            </a:lvl1pPr>
            <a:lvl2pPr marL="288000" indent="-288000" algn="l" defTabSz="914400" rtl="0" eaLnBrk="1" latinLnBrk="0" hangingPunct="1">
              <a:lnSpc>
                <a:spcPct val="98000"/>
              </a:lnSpc>
              <a:spcBef>
                <a:spcPts val="1600"/>
              </a:spcBef>
              <a:buFont typeface="Arial Nova" panose="020B0504020202020204" pitchFamily="34" charset="0"/>
              <a:buChar char="•"/>
              <a:defRPr sz="2600" kern="1200" spc="-40" baseline="0">
                <a:solidFill>
                  <a:schemeClr val="tx1"/>
                </a:solidFill>
                <a:latin typeface="+mn-lt"/>
                <a:ea typeface="+mn-ea"/>
                <a:cs typeface="+mn-cs"/>
              </a:defRPr>
            </a:lvl2pPr>
            <a:lvl3pPr marL="504000" indent="-216000" algn="l" defTabSz="914400" rtl="0" eaLnBrk="1" latinLnBrk="0" hangingPunct="1">
              <a:lnSpc>
                <a:spcPct val="98000"/>
              </a:lnSpc>
              <a:spcBef>
                <a:spcPts val="1400"/>
              </a:spcBef>
              <a:buFont typeface="Arial Nova" panose="020B0504020202020204" pitchFamily="34" charset="0"/>
              <a:buChar char="•"/>
              <a:defRPr sz="1800" kern="1200" spc="-20" baseline="0">
                <a:solidFill>
                  <a:schemeClr val="tx1"/>
                </a:solidFill>
                <a:latin typeface="+mn-lt"/>
                <a:ea typeface="+mn-ea"/>
                <a:cs typeface="+mn-cs"/>
              </a:defRPr>
            </a:lvl3pPr>
            <a:lvl4pPr marL="684000" indent="-180000" algn="l" defTabSz="914400" rtl="0" eaLnBrk="1" latinLnBrk="0" hangingPunct="1">
              <a:lnSpc>
                <a:spcPct val="98000"/>
              </a:lnSpc>
              <a:spcBef>
                <a:spcPts val="1200"/>
              </a:spcBef>
              <a:buFont typeface="Arial Nova" panose="020B0504020202020204" pitchFamily="34" charset="0"/>
              <a:buChar char="•"/>
              <a:defRPr sz="1300" kern="1200" spc="-20" baseline="0">
                <a:solidFill>
                  <a:schemeClr val="tx1"/>
                </a:solidFill>
                <a:latin typeface="+mn-lt"/>
                <a:ea typeface="+mn-ea"/>
                <a:cs typeface="+mn-cs"/>
              </a:defRPr>
            </a:lvl4pPr>
            <a:lvl5pPr marL="828000" indent="-144000" algn="l" defTabSz="914400" rtl="0" eaLnBrk="1" latinLnBrk="0" hangingPunct="1">
              <a:lnSpc>
                <a:spcPct val="98000"/>
              </a:lnSpc>
              <a:spcBef>
                <a:spcPts val="1000"/>
              </a:spcBef>
              <a:buFont typeface="Arial Nova" panose="020B0504020202020204" pitchFamily="34" charset="0"/>
              <a:buChar char="•"/>
              <a:defRPr sz="1100" kern="1200" spc="-20" baseline="0">
                <a:solidFill>
                  <a:schemeClr val="tx1"/>
                </a:solidFill>
                <a:latin typeface="+mn-lt"/>
                <a:ea typeface="+mn-ea"/>
                <a:cs typeface="+mn-cs"/>
              </a:defRPr>
            </a:lvl5pPr>
            <a:lvl6pPr marL="972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6pPr>
            <a:lvl7pPr marL="1116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7pPr>
            <a:lvl8pPr marL="1260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8pPr>
            <a:lvl9pPr marL="1404000" indent="-144000" algn="l" defTabSz="914400" rtl="0" eaLnBrk="1" latinLnBrk="0" hangingPunct="1">
              <a:lnSpc>
                <a:spcPct val="90000"/>
              </a:lnSpc>
              <a:spcBef>
                <a:spcPts val="1000"/>
              </a:spcBef>
              <a:buFont typeface="Arial Nova"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98000"/>
              </a:lnSpc>
              <a:spcBef>
                <a:spcPts val="0"/>
              </a:spcBef>
              <a:spcAft>
                <a:spcPts val="1800"/>
              </a:spcAft>
              <a:buClrTx/>
              <a:buSzTx/>
              <a:buFont typeface="Arial Nova" panose="020B0504020202020204" pitchFamily="34" charset="0"/>
              <a:buNone/>
              <a:tabLst/>
              <a:defRPr/>
            </a:pPr>
            <a:r>
              <a:rPr kumimoji="0" lang="en-US" sz="1300" b="1" i="0" u="none" strike="noStrike" kern="1200" cap="none" spc="-20" normalizeH="0" baseline="0" noProof="0" dirty="0">
                <a:ln>
                  <a:noFill/>
                </a:ln>
                <a:solidFill>
                  <a:srgbClr val="333D3E"/>
                </a:solidFill>
                <a:effectLst/>
                <a:uLnTx/>
                <a:uFillTx/>
                <a:latin typeface="Arial Nova"/>
                <a:ea typeface="+mn-ea"/>
                <a:cs typeface="+mn-cs"/>
              </a:rPr>
              <a:t>Activation summary for Transaction Manager</a:t>
            </a:r>
          </a:p>
          <a:p>
            <a:pPr marL="179388" marR="0" lvl="0" indent="-179388"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Technical readiness of Transaction Manager in live </a:t>
            </a:r>
            <a:br>
              <a:rPr kumimoji="0" lang="en-US" sz="1300" b="0" i="0" u="none" strike="noStrike" kern="1200" cap="none" spc="-20" normalizeH="0" baseline="0" noProof="0" dirty="0">
                <a:ln>
                  <a:noFill/>
                </a:ln>
                <a:solidFill>
                  <a:srgbClr val="333D3E"/>
                </a:solidFill>
                <a:effectLst/>
                <a:uLnTx/>
                <a:uFillTx/>
                <a:latin typeface="Arial Nova"/>
                <a:ea typeface="+mn-ea"/>
                <a:cs typeface="+mn-cs"/>
              </a:rPr>
            </a:br>
            <a:r>
              <a:rPr kumimoji="0" lang="en-US" sz="1300" b="0" i="0" u="none" strike="noStrike" kern="1200" cap="none" spc="-20" normalizeH="0" baseline="0" noProof="0" dirty="0">
                <a:ln>
                  <a:noFill/>
                </a:ln>
                <a:solidFill>
                  <a:srgbClr val="333D3E"/>
                </a:solidFill>
                <a:effectLst/>
                <a:uLnTx/>
                <a:uFillTx/>
                <a:latin typeface="Arial Nova"/>
                <a:ea typeface="+mn-ea"/>
                <a:cs typeface="+mn-cs"/>
              </a:rPr>
              <a:t>remains November 2022</a:t>
            </a:r>
          </a:p>
          <a:p>
            <a:pPr marL="179388" marR="0" lvl="0" indent="-179388" algn="l" defTabSz="914400" rtl="0" eaLnBrk="1" fontAlgn="auto" latinLnBrk="0" hangingPunct="1">
              <a:lnSpc>
                <a:spcPct val="98000"/>
              </a:lnSpc>
              <a:spcBef>
                <a:spcPts val="0"/>
              </a:spcBef>
              <a:spcAft>
                <a:spcPts val="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Activation of Transaction Manager traffic build-up moves </a:t>
            </a:r>
          </a:p>
          <a:p>
            <a:pPr marL="636588" marR="0" lvl="1" indent="-179388" algn="l" defTabSz="914400" rtl="0" eaLnBrk="1" fontAlgn="auto" latinLnBrk="0" hangingPunct="1">
              <a:lnSpc>
                <a:spcPct val="98000"/>
              </a:lnSpc>
              <a:spcBef>
                <a:spcPts val="0"/>
              </a:spcBef>
              <a:spcAft>
                <a:spcPts val="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from end of March 2023 </a:t>
            </a:r>
          </a:p>
          <a:p>
            <a:pPr marL="636588" marR="0" lvl="1" indent="-179388"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to end of May 2023</a:t>
            </a:r>
          </a:p>
          <a:p>
            <a:pPr marL="179388" marR="0" lvl="0" indent="-179388" algn="l" defTabSz="914400" rtl="0" eaLnBrk="1" fontAlgn="auto" latinLnBrk="0" hangingPunct="1">
              <a:lnSpc>
                <a:spcPct val="98000"/>
              </a:lnSpc>
              <a:spcBef>
                <a:spcPts val="0"/>
              </a:spcBef>
              <a:spcAft>
                <a:spcPts val="600"/>
              </a:spcAft>
              <a:buClrTx/>
              <a:buSzTx/>
              <a:buFont typeface="Arial" panose="020B0604020202020204" pitchFamily="34" charset="0"/>
              <a:buChar char="•"/>
              <a:tabLst/>
              <a:defRPr/>
            </a:pPr>
            <a:r>
              <a:rPr kumimoji="0" lang="en-US" sz="1300" b="0" i="0" u="none" strike="noStrike" kern="1200" cap="none" spc="-20" normalizeH="0" baseline="0" noProof="0" dirty="0">
                <a:ln>
                  <a:noFill/>
                </a:ln>
                <a:solidFill>
                  <a:srgbClr val="333D3E"/>
                </a:solidFill>
                <a:effectLst/>
                <a:uLnTx/>
                <a:uFillTx/>
                <a:latin typeface="Arial Nova"/>
                <a:ea typeface="+mn-ea"/>
                <a:cs typeface="+mn-cs"/>
              </a:rPr>
              <a:t>Completion of the Transaction Manager traffic build-up </a:t>
            </a:r>
            <a:br>
              <a:rPr kumimoji="0" lang="en-US" sz="1300" b="0" i="0" u="none" strike="noStrike" kern="1200" cap="none" spc="-20" normalizeH="0" baseline="0" noProof="0" dirty="0">
                <a:ln>
                  <a:noFill/>
                </a:ln>
                <a:solidFill>
                  <a:srgbClr val="333D3E"/>
                </a:solidFill>
                <a:effectLst/>
                <a:uLnTx/>
                <a:uFillTx/>
                <a:latin typeface="Arial Nova"/>
                <a:ea typeface="+mn-ea"/>
                <a:cs typeface="+mn-cs"/>
              </a:rPr>
            </a:br>
            <a:r>
              <a:rPr kumimoji="0" lang="en-US" sz="1300" b="0" i="0" u="none" strike="noStrike" kern="1200" cap="none" spc="-20" normalizeH="0" baseline="0" noProof="0" dirty="0">
                <a:ln>
                  <a:noFill/>
                </a:ln>
                <a:solidFill>
                  <a:srgbClr val="333D3E"/>
                </a:solidFill>
                <a:effectLst/>
                <a:uLnTx/>
                <a:uFillTx/>
                <a:latin typeface="Arial Nova"/>
                <a:ea typeface="+mn-ea"/>
                <a:cs typeface="+mn-cs"/>
              </a:rPr>
              <a:t>remains by the end of September 2023. Observation and monitoring period reduced to still allow complete traffic build up as originally planned</a:t>
            </a:r>
          </a:p>
        </p:txBody>
      </p:sp>
      <p:cxnSp>
        <p:nvCxnSpPr>
          <p:cNvPr id="142" name="Straight Connector 141">
            <a:extLst>
              <a:ext uri="{FF2B5EF4-FFF2-40B4-BE49-F238E27FC236}">
                <a16:creationId xmlns:a16="http://schemas.microsoft.com/office/drawing/2014/main" id="{EF9D0674-488D-42B6-9A1A-55434A4FD78A}"/>
              </a:ext>
            </a:extLst>
          </p:cNvPr>
          <p:cNvCxnSpPr>
            <a:cxnSpLocks/>
          </p:cNvCxnSpPr>
          <p:nvPr/>
        </p:nvCxnSpPr>
        <p:spPr>
          <a:xfrm>
            <a:off x="5833211" y="3172404"/>
            <a:ext cx="4212000" cy="0"/>
          </a:xfrm>
          <a:prstGeom prst="line">
            <a:avLst/>
          </a:prstGeom>
          <a:noFill/>
          <a:ln w="6350" cap="flat" cmpd="sng" algn="ctr">
            <a:solidFill>
              <a:srgbClr val="333D3E"/>
            </a:solidFill>
            <a:prstDash val="solid"/>
            <a:miter lim="800000"/>
          </a:ln>
          <a:effectLst/>
        </p:spPr>
      </p:cxnSp>
      <p:sp>
        <p:nvSpPr>
          <p:cNvPr id="143" name="Rectangle 142">
            <a:extLst>
              <a:ext uri="{FF2B5EF4-FFF2-40B4-BE49-F238E27FC236}">
                <a16:creationId xmlns:a16="http://schemas.microsoft.com/office/drawing/2014/main" id="{B6BE5051-DA33-47F0-AD10-C44DD88C4F0C}"/>
              </a:ext>
            </a:extLst>
          </p:cNvPr>
          <p:cNvSpPr/>
          <p:nvPr/>
        </p:nvSpPr>
        <p:spPr>
          <a:xfrm>
            <a:off x="8130181" y="5616718"/>
            <a:ext cx="2601958" cy="411527"/>
          </a:xfrm>
          <a:prstGeom prst="rect">
            <a:avLst/>
          </a:prstGeom>
          <a:solidFill>
            <a:srgbClr val="ACF9E9">
              <a:lumMod val="90000"/>
            </a:srgbClr>
          </a:solidFill>
          <a:ln w="12700" cap="flat" cmpd="sng" algn="ctr">
            <a:noFill/>
            <a:prstDash val="solid"/>
            <a:miter lim="800000"/>
          </a:ln>
          <a:effectLst/>
        </p:spPr>
        <p:txBody>
          <a:bodyPr lIns="0" tIns="0" rIns="0" bIns="0" rtlCol="0" anchor="ctr" anchorCtr="0"/>
          <a:lstStyle/>
          <a:p>
            <a:pPr marL="0" marR="0" lvl="0" indent="0" algn="ctr" defTabSz="914400" eaLnBrk="1" fontAlgn="auto" latinLnBrk="0" hangingPunct="1">
              <a:lnSpc>
                <a:spcPct val="98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Nova"/>
                <a:ea typeface="+mn-ea"/>
                <a:cs typeface="+mn-cs"/>
                <a:hlinkClick r:id="rId6"/>
              </a:rPr>
              <a:t>Link to Swift statement</a:t>
            </a:r>
            <a:endParaRPr kumimoji="0" lang="en-US" sz="1800" b="1" i="0" u="none" strike="noStrike" kern="0" cap="none" spc="0" normalizeH="0" baseline="0" noProof="0" dirty="0">
              <a:ln>
                <a:noFill/>
              </a:ln>
              <a:solidFill>
                <a:prstClr val="white"/>
              </a:solidFill>
              <a:effectLst/>
              <a:uLnTx/>
              <a:uFillTx/>
              <a:latin typeface="Arial Nova"/>
              <a:ea typeface="+mn-ea"/>
              <a:cs typeface="+mn-cs"/>
            </a:endParaRPr>
          </a:p>
        </p:txBody>
      </p:sp>
      <p:pic>
        <p:nvPicPr>
          <p:cNvPr id="18" name="Picture 17">
            <a:extLst>
              <a:ext uri="{FF2B5EF4-FFF2-40B4-BE49-F238E27FC236}">
                <a16:creationId xmlns:a16="http://schemas.microsoft.com/office/drawing/2014/main" id="{003346F0-68E7-4070-B0DC-0166F99727A2}"/>
              </a:ext>
            </a:extLst>
          </p:cNvPr>
          <p:cNvPicPr>
            <a:picLocks noChangeAspect="1"/>
          </p:cNvPicPr>
          <p:nvPr/>
        </p:nvPicPr>
        <p:blipFill>
          <a:blip r:embed="rId7"/>
          <a:stretch>
            <a:fillRect/>
          </a:stretch>
        </p:blipFill>
        <p:spPr>
          <a:xfrm>
            <a:off x="264200" y="5258543"/>
            <a:ext cx="1248043" cy="516236"/>
          </a:xfrm>
          <a:prstGeom prst="rect">
            <a:avLst/>
          </a:prstGeom>
        </p:spPr>
      </p:pic>
    </p:spTree>
    <p:extLst>
      <p:ext uri="{BB962C8B-B14F-4D97-AF65-F5344CB8AC3E}">
        <p14:creationId xmlns:p14="http://schemas.microsoft.com/office/powerpoint/2010/main" val="411530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5A62ACE-5E34-438A-8EFC-EA914DB652EF}"/>
              </a:ext>
            </a:extLst>
          </p:cNvPr>
          <p:cNvGraphicFramePr>
            <a:graphicFrameLocks noChangeAspect="1"/>
          </p:cNvGraphicFramePr>
          <p:nvPr>
            <p:custDataLst>
              <p:tags r:id="rId2"/>
            </p:custDataLst>
            <p:extLst>
              <p:ext uri="{D42A27DB-BD31-4B8C-83A1-F6EECF244321}">
                <p14:modId xmlns:p14="http://schemas.microsoft.com/office/powerpoint/2010/main" val="3953648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5A62ACE-5E34-438A-8EFC-EA914DB652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F747B2D-36CB-4DEE-AF57-2FCF94346C82}"/>
              </a:ext>
            </a:extLst>
          </p:cNvPr>
          <p:cNvSpPr>
            <a:spLocks noGrp="1"/>
          </p:cNvSpPr>
          <p:nvPr>
            <p:ph type="title"/>
          </p:nvPr>
        </p:nvSpPr>
        <p:spPr>
          <a:xfrm>
            <a:off x="1833980" y="590202"/>
            <a:ext cx="7130579" cy="5145365"/>
          </a:xfrm>
        </p:spPr>
        <p:txBody>
          <a:bodyPr vert="horz"/>
          <a:lstStyle/>
          <a:p>
            <a:r>
              <a:rPr lang="en-GB" b="1" dirty="0"/>
              <a:t>XML namespace prefix</a:t>
            </a:r>
          </a:p>
        </p:txBody>
      </p:sp>
      <p:sp>
        <p:nvSpPr>
          <p:cNvPr id="3" name="Footer Placeholder 2">
            <a:extLst>
              <a:ext uri="{FF2B5EF4-FFF2-40B4-BE49-F238E27FC236}">
                <a16:creationId xmlns:a16="http://schemas.microsoft.com/office/drawing/2014/main" id="{347459AA-CF78-412D-9A04-4E6DC5327E16}"/>
              </a:ext>
            </a:extLst>
          </p:cNvPr>
          <p:cNvSpPr>
            <a:spLocks noGrp="1"/>
          </p:cNvSpPr>
          <p:nvPr>
            <p:ph type="ftr" sz="quarter" idx="11"/>
          </p:nvPr>
        </p:nvSpPr>
        <p:spPr/>
        <p:txBody>
          <a:bodyPr/>
          <a:lstStyle/>
          <a:p>
            <a:r>
              <a:rPr lang="en-US" dirty="0"/>
              <a:t>Global webinar for third-party providers</a:t>
            </a:r>
            <a:endParaRPr lang="en-GB" dirty="0"/>
          </a:p>
        </p:txBody>
      </p:sp>
    </p:spTree>
    <p:extLst>
      <p:ext uri="{BB962C8B-B14F-4D97-AF65-F5344CB8AC3E}">
        <p14:creationId xmlns:p14="http://schemas.microsoft.com/office/powerpoint/2010/main" val="956606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47978318-A51F-475C-8C4B-ED82557C9373}"/>
              </a:ext>
            </a:extLst>
          </p:cNvPr>
          <p:cNvGraphicFramePr>
            <a:graphicFrameLocks noChangeAspect="1"/>
          </p:cNvGraphicFramePr>
          <p:nvPr>
            <p:custDataLst>
              <p:tags r:id="rId2"/>
            </p:custDataLst>
            <p:extLst>
              <p:ext uri="{D42A27DB-BD31-4B8C-83A1-F6EECF244321}">
                <p14:modId xmlns:p14="http://schemas.microsoft.com/office/powerpoint/2010/main" val="3937159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4" imgW="592" imgH="591" progId="TCLayout.ActiveDocument.1">
                  <p:embed/>
                </p:oleObj>
              </mc:Choice>
              <mc:Fallback>
                <p:oleObj name="think-cell Slide" r:id="rId4" imgW="592" imgH="591" progId="TCLayout.ActiveDocument.1">
                  <p:embed/>
                  <p:pic>
                    <p:nvPicPr>
                      <p:cNvPr id="15" name="Object 14" hidden="1">
                        <a:extLst>
                          <a:ext uri="{FF2B5EF4-FFF2-40B4-BE49-F238E27FC236}">
                            <a16:creationId xmlns:a16="http://schemas.microsoft.com/office/drawing/2014/main" id="{47978318-A51F-475C-8C4B-ED82557C93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AA9B6796-D1F6-4AA5-B423-D057CF72F7D2}"/>
              </a:ext>
            </a:extLst>
          </p:cNvPr>
          <p:cNvSpPr>
            <a:spLocks noGrp="1"/>
          </p:cNvSpPr>
          <p:nvPr>
            <p:ph type="ftr" sz="quarter" idx="16"/>
          </p:nvPr>
        </p:nvSpPr>
        <p:spPr>
          <a:xfrm>
            <a:off x="359258" y="1866131"/>
            <a:ext cx="1154542" cy="174940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70" b="0" i="0" u="none" strike="noStrike" kern="1200" cap="none" spc="0" normalizeH="0" baseline="0" noProof="0" dirty="0">
                <a:ln>
                  <a:noFill/>
                </a:ln>
                <a:effectLst/>
                <a:uLnTx/>
                <a:uFillTx/>
                <a:latin typeface="Arial" charset="0"/>
                <a:ea typeface="+mn-ea"/>
                <a:cs typeface="+mn-cs"/>
              </a:rPr>
              <a:t>Global webinar for third-party providers</a:t>
            </a:r>
            <a:endParaRPr kumimoji="0" lang="en-GB" sz="970" b="0" i="0" u="none" strike="noStrike" kern="1200" cap="none" spc="0" normalizeH="0" baseline="0" noProof="0" dirty="0">
              <a:ln>
                <a:noFill/>
              </a:ln>
              <a:effectLst/>
              <a:uLnTx/>
              <a:uFillTx/>
              <a:latin typeface="Arial" charset="0"/>
              <a:ea typeface="+mn-ea"/>
              <a:cs typeface="+mn-cs"/>
            </a:endParaRPr>
          </a:p>
        </p:txBody>
      </p:sp>
      <p:sp>
        <p:nvSpPr>
          <p:cNvPr id="4" name="Title 3">
            <a:extLst>
              <a:ext uri="{FF2B5EF4-FFF2-40B4-BE49-F238E27FC236}">
                <a16:creationId xmlns:a16="http://schemas.microsoft.com/office/drawing/2014/main" id="{77F32D19-A9AF-4BE9-9E46-E524000704C9}"/>
              </a:ext>
            </a:extLst>
          </p:cNvPr>
          <p:cNvSpPr>
            <a:spLocks noGrp="1"/>
          </p:cNvSpPr>
          <p:nvPr>
            <p:ph type="title" idx="4294967295"/>
          </p:nvPr>
        </p:nvSpPr>
        <p:spPr>
          <a:xfrm>
            <a:off x="1750208" y="348960"/>
            <a:ext cx="8605838" cy="463550"/>
          </a:xfrm>
        </p:spPr>
        <p:txBody>
          <a:bodyPr vert="horz"/>
          <a:lstStyle/>
          <a:p>
            <a:r>
              <a:rPr lang="en-GB" dirty="0"/>
              <a:t>XML namespace prefix</a:t>
            </a:r>
          </a:p>
        </p:txBody>
      </p:sp>
      <p:sp>
        <p:nvSpPr>
          <p:cNvPr id="17" name="TextBox 16">
            <a:extLst>
              <a:ext uri="{FF2B5EF4-FFF2-40B4-BE49-F238E27FC236}">
                <a16:creationId xmlns:a16="http://schemas.microsoft.com/office/drawing/2014/main" id="{2C512C7F-5FF6-4E9A-9C46-8E1E9BBDD538}"/>
              </a:ext>
            </a:extLst>
          </p:cNvPr>
          <p:cNvSpPr txBox="1"/>
          <p:nvPr/>
        </p:nvSpPr>
        <p:spPr>
          <a:xfrm>
            <a:off x="6373305" y="772936"/>
            <a:ext cx="4051413" cy="5026037"/>
          </a:xfrm>
          <a:prstGeom prst="rect">
            <a:avLst/>
          </a:prstGeom>
          <a:ln>
            <a:solidFill>
              <a:srgbClr val="5C6465"/>
            </a:solidFill>
          </a:ln>
        </p:spPr>
        <p:txBody>
          <a:bodyPr wrap="square" lIns="63788" tIns="0" rIns="0" bIns="0" rtlCol="0">
            <a:noAutofit/>
          </a:bodyPr>
          <a:lstStyle/>
          <a:p>
            <a:pPr marL="0" marR="0" lvl="0" indent="0" algn="l" defTabSz="810067"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ISO 20022 </a:t>
            </a:r>
            <a:r>
              <a:rPr kumimoji="0" lang="en-US" sz="1000" b="0" i="1"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does not guarantee</a:t>
            </a: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uniqueness of the named type. That is, named types with the same name but belonging to different namespaces could appear in the Envelope, BAH, Document, or Extension namespaces.</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For this reason, SWIFT considers that </a:t>
            </a:r>
            <a:r>
              <a:rPr kumimoji="0" lang="en-US" sz="1000" b="0" i="1"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support for XML Namespace Prefixes is a requirement for safe processing of ISO 20022 XML</a:t>
            </a: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Transaction Manager implements this requirement and any messages processed by Transaction Manager will be using XML namespace prefixes.</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See details </a:t>
            </a:r>
          </a:p>
          <a:p>
            <a:pPr marL="151888" marR="0" lvl="0" indent="-151888" algn="l" defTabSz="8100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hlinkClick r:id="rId6">
                  <a:extLst>
                    <a:ext uri="{A12FA001-AC4F-418D-AE19-62706E023703}">
                      <ahyp:hlinkClr xmlns:ahyp="http://schemas.microsoft.com/office/drawing/2018/hyperlinkcolor" val="tx"/>
                    </a:ext>
                  </a:extLst>
                </a:hlinkClick>
              </a:rPr>
              <a:t>TIP 5025610</a:t>
            </a:r>
            <a:r>
              <a:rPr kumimoji="0" lang="en-US" sz="1000" b="0" i="0" u="none"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rPr>
              <a:t> (</a:t>
            </a:r>
            <a:r>
              <a:rPr kumimoji="0" lang="en-US" sz="1000" b="0" i="0" u="sng"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hlinkClick r:id="rId6">
                  <a:extLst>
                    <a:ext uri="{A12FA001-AC4F-418D-AE19-62706E023703}">
                      <ahyp:hlinkClr xmlns:ahyp="http://schemas.microsoft.com/office/drawing/2018/hyperlinkcolor" val="tx"/>
                    </a:ext>
                  </a:extLst>
                </a:hlinkClick>
              </a:rPr>
              <a:t>CBPR+ ISO message processing with XML namespace prefix</a:t>
            </a:r>
            <a:r>
              <a:rPr kumimoji="0" lang="en-US" sz="1000" b="0" i="0" u="none"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rPr>
              <a:t>) </a:t>
            </a:r>
          </a:p>
          <a:p>
            <a:pPr marL="151888" marR="0" lvl="0" indent="-151888" algn="l" defTabSz="8100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sng"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hlinkClick r:id="rId7">
                  <a:extLst>
                    <a:ext uri="{A12FA001-AC4F-418D-AE19-62706E023703}">
                      <ahyp:hlinkClr xmlns:ahyp="http://schemas.microsoft.com/office/drawing/2018/hyperlinkcolor" val="tx"/>
                    </a:ext>
                  </a:extLst>
                </a:hlinkClick>
              </a:rPr>
              <a:t>Transaction Manager - Operations Guide</a:t>
            </a:r>
            <a:endParaRPr kumimoji="0" lang="en-US" sz="1000" b="0" i="0" u="none"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Messages not processed by Transaction Manager </a:t>
            </a:r>
            <a:r>
              <a:rPr kumimoji="0" lang="en-US" sz="1000" b="1"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may also contain XML namespace prefixes as any institution may send such messages with a namespace prefix</a:t>
            </a: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including after the CBPR+ go-live date.</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It is therefore critical for all customers to be able to process messages with a namespace prefix before the CBPR+ go-live date, or to define a resolution plan with their vendor to enable this capability without delay.</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rPr>
              <a:t>Additional information</a:t>
            </a:r>
            <a:endPar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endParaRPr>
          </a:p>
          <a:p>
            <a:pPr marL="303775" marR="0" lvl="0" indent="-303775" algn="l" defTabSz="810067"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GB" sz="1000" b="0" i="0" u="none" strike="noStrike" kern="0" cap="none" spc="0" normalizeH="0" baseline="0" noProof="0" dirty="0">
                <a:ln>
                  <a:noFill/>
                </a:ln>
                <a:solidFill>
                  <a:srgbClr val="333D3E"/>
                </a:solidFill>
                <a:effectLst/>
                <a:uLnTx/>
                <a:uFillTx/>
                <a:latin typeface="Arial Nova"/>
                <a:ea typeface="Times New Roman" panose="02020603050405020304" pitchFamily="18" charset="0"/>
                <a:cs typeface="+mn-cs"/>
              </a:rPr>
              <a:t>Off-the-shelf XML parsers seamlessly process namespace prefix</a:t>
            </a:r>
            <a:endParaRPr kumimoji="0" lang="en-US" sz="1000" b="0" i="0" u="none" strike="noStrike" kern="0" cap="none" spc="0" normalizeH="0" baseline="0" noProof="0" dirty="0">
              <a:ln>
                <a:noFill/>
              </a:ln>
              <a:solidFill>
                <a:srgbClr val="333D3E"/>
              </a:solidFill>
              <a:effectLst/>
              <a:uLnTx/>
              <a:uFillTx/>
              <a:latin typeface="Arial Nova"/>
              <a:ea typeface="Calibri" panose="020F0502020204030204" pitchFamily="34" charset="0"/>
              <a:cs typeface="+mn-cs"/>
            </a:endParaRPr>
          </a:p>
          <a:p>
            <a:pPr marL="303775" marR="0" lvl="0" indent="-303775" algn="l" defTabSz="810067"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000" b="0" i="0" u="sng"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hlinkClick r:id="rId6">
                  <a:extLst>
                    <a:ext uri="{A12FA001-AC4F-418D-AE19-62706E023703}">
                      <ahyp:hlinkClr xmlns:ahyp="http://schemas.microsoft.com/office/drawing/2018/hyperlinkcolor" val="tx"/>
                    </a:ext>
                  </a:extLst>
                </a:hlinkClick>
              </a:rPr>
              <a:t>TIP 5025610</a:t>
            </a:r>
            <a:r>
              <a:rPr kumimoji="0" lang="en-US" sz="1000" b="0" i="0" u="none"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rPr>
              <a:t> (</a:t>
            </a:r>
            <a:r>
              <a:rPr kumimoji="0" lang="en-US" sz="1000" b="0" i="0" u="sng"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hlinkClick r:id="rId6">
                  <a:extLst>
                    <a:ext uri="{A12FA001-AC4F-418D-AE19-62706E023703}">
                      <ahyp:hlinkClr xmlns:ahyp="http://schemas.microsoft.com/office/drawing/2018/hyperlinkcolor" val="tx"/>
                    </a:ext>
                  </a:extLst>
                </a:hlinkClick>
              </a:rPr>
              <a:t>CBPR+ ISO message processing with XML namespace prefix</a:t>
            </a:r>
            <a:r>
              <a:rPr kumimoji="0" lang="en-US" sz="1000" b="0" i="0" u="none"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rPr>
              <a:t>) </a:t>
            </a:r>
          </a:p>
          <a:p>
            <a:pPr marL="303775" marR="0" lvl="0" indent="-303775" algn="l" defTabSz="810067"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000" b="0" i="0" u="sng"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hlinkClick r:id="rId7">
                  <a:extLst>
                    <a:ext uri="{A12FA001-AC4F-418D-AE19-62706E023703}">
                      <ahyp:hlinkClr xmlns:ahyp="http://schemas.microsoft.com/office/drawing/2018/hyperlinkcolor" val="tx"/>
                    </a:ext>
                  </a:extLst>
                </a:hlinkClick>
              </a:rPr>
              <a:t>Transaction Manager - Operations Guide</a:t>
            </a:r>
            <a:r>
              <a:rPr kumimoji="0" lang="en-IE" sz="1000" b="0" i="0" u="none"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rPr>
              <a:t> </a:t>
            </a:r>
          </a:p>
          <a:p>
            <a:pPr marL="303775" marR="0" lvl="0" indent="-303775" algn="l" defTabSz="810067"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IE" sz="1000" b="0" i="0" u="sng" strike="noStrike" kern="0" cap="none" spc="0" normalizeH="0" baseline="0" noProof="0" dirty="0">
                <a:ln>
                  <a:noFill/>
                </a:ln>
                <a:solidFill>
                  <a:schemeClr val="accent1">
                    <a:lumMod val="25000"/>
                  </a:schemeClr>
                </a:solidFill>
                <a:effectLst/>
                <a:uLnTx/>
                <a:uFillTx/>
                <a:latin typeface="Arial Nova"/>
                <a:ea typeface="Times New Roman" panose="02020603050405020304" pitchFamily="18" charset="0"/>
                <a:cs typeface="+mn-cs"/>
                <a:hlinkClick r:id="rId8">
                  <a:extLst>
                    <a:ext uri="{A12FA001-AC4F-418D-AE19-62706E023703}">
                      <ahyp:hlinkClr xmlns:ahyp="http://schemas.microsoft.com/office/drawing/2018/hyperlinkcolor" val="tx"/>
                    </a:ext>
                  </a:extLst>
                </a:hlinkClick>
              </a:rPr>
              <a:t>XML namespace</a:t>
            </a:r>
            <a:endParaRPr kumimoji="0" lang="en-US" sz="1000" b="0" i="0" u="none" strike="noStrike" kern="0" cap="none" spc="0" normalizeH="0" baseline="0" noProof="0" dirty="0">
              <a:ln>
                <a:noFill/>
              </a:ln>
              <a:solidFill>
                <a:schemeClr val="accent1">
                  <a:lumMod val="25000"/>
                </a:schemeClr>
              </a:solidFill>
              <a:effectLst/>
              <a:uLnTx/>
              <a:uFillTx/>
              <a:latin typeface="Arial Nova"/>
              <a:ea typeface="Calibri" panose="020F0502020204030204" pitchFamily="34" charset="0"/>
              <a:cs typeface="+mn-cs"/>
            </a:endParaRPr>
          </a:p>
        </p:txBody>
      </p:sp>
      <p:sp>
        <p:nvSpPr>
          <p:cNvPr id="18" name="TextBox 17">
            <a:extLst>
              <a:ext uri="{FF2B5EF4-FFF2-40B4-BE49-F238E27FC236}">
                <a16:creationId xmlns:a16="http://schemas.microsoft.com/office/drawing/2014/main" id="{96393F4F-73AC-4A5F-9398-608A8D946C40}"/>
              </a:ext>
            </a:extLst>
          </p:cNvPr>
          <p:cNvSpPr txBox="1"/>
          <p:nvPr/>
        </p:nvSpPr>
        <p:spPr>
          <a:xfrm>
            <a:off x="1750209" y="737925"/>
            <a:ext cx="4658580" cy="717609"/>
          </a:xfrm>
          <a:prstGeom prst="rect">
            <a:avLst/>
          </a:prstGeom>
        </p:spPr>
        <p:txBody>
          <a:bodyPr wrap="square" lIns="0" tIns="0" rIns="0" bIns="0" rtlCol="0" anchor="t">
            <a:normAutofit/>
          </a:bodyPr>
          <a:lstStyle/>
          <a:p>
            <a:pPr marL="0" marR="0" lvl="0" indent="0" algn="l" defTabSz="810067" rtl="0" eaLnBrk="1" fontAlgn="auto" latinLnBrk="0" hangingPunct="1">
              <a:lnSpc>
                <a:spcPct val="98000"/>
              </a:lnSpc>
              <a:spcBef>
                <a:spcPts val="0"/>
              </a:spcBef>
              <a:spcAft>
                <a:spcPts val="0"/>
              </a:spcAft>
              <a:buClrTx/>
              <a:buSzTx/>
              <a:buFontTx/>
              <a:buNone/>
              <a:tabLst/>
              <a:defRPr/>
            </a:pPr>
            <a:r>
              <a:rPr kumimoji="0" lang="en-US" sz="974" b="0" i="0" u="none" strike="noStrike" kern="1200" cap="none" spc="0" normalizeH="0" baseline="0" noProof="0" dirty="0">
                <a:ln>
                  <a:noFill/>
                </a:ln>
                <a:solidFill>
                  <a:srgbClr val="333D3E"/>
                </a:solidFill>
                <a:effectLst/>
                <a:uLnTx/>
                <a:uFillTx/>
                <a:latin typeface="Arial Nova"/>
                <a:ea typeface="+mn-ea"/>
                <a:cs typeface="+mn-cs"/>
              </a:rPr>
              <a:t>An XML namespace prefix is an abbreviation for a full XML namespace. </a:t>
            </a:r>
            <a:br>
              <a:rPr kumimoji="0" lang="en-US" sz="974" b="0" i="0" u="none" strike="noStrike" kern="1200" cap="none" spc="0" normalizeH="0" baseline="0" noProof="0" dirty="0">
                <a:ln>
                  <a:noFill/>
                </a:ln>
                <a:solidFill>
                  <a:srgbClr val="333D3E"/>
                </a:solidFill>
                <a:effectLst/>
                <a:uLnTx/>
                <a:uFillTx/>
                <a:latin typeface="Arial Nova"/>
                <a:ea typeface="+mn-ea"/>
                <a:cs typeface="+mn-cs"/>
              </a:rPr>
            </a:br>
            <a:r>
              <a:rPr kumimoji="0" lang="en-US" sz="974" b="0" i="0" u="none" strike="noStrike" kern="1200" cap="none" spc="0" normalizeH="0" baseline="0" noProof="0" dirty="0">
                <a:ln>
                  <a:noFill/>
                </a:ln>
                <a:solidFill>
                  <a:srgbClr val="333D3E"/>
                </a:solidFill>
                <a:effectLst/>
                <a:uLnTx/>
                <a:uFillTx/>
                <a:latin typeface="Arial Nova"/>
                <a:ea typeface="+mn-ea"/>
                <a:cs typeface="+mn-cs"/>
              </a:rPr>
              <a:t>A namespace allows a non-ambiguous identification of all XML tags, that belong to different XML elements.</a:t>
            </a:r>
          </a:p>
        </p:txBody>
      </p:sp>
      <p:sp>
        <p:nvSpPr>
          <p:cNvPr id="19" name="TextBox 18">
            <a:extLst>
              <a:ext uri="{FF2B5EF4-FFF2-40B4-BE49-F238E27FC236}">
                <a16:creationId xmlns:a16="http://schemas.microsoft.com/office/drawing/2014/main" id="{AE34A848-CC1E-4398-8DC5-83DB94E56934}"/>
              </a:ext>
            </a:extLst>
          </p:cNvPr>
          <p:cNvSpPr txBox="1"/>
          <p:nvPr/>
        </p:nvSpPr>
        <p:spPr>
          <a:xfrm>
            <a:off x="1740436" y="1253966"/>
            <a:ext cx="4668352" cy="717609"/>
          </a:xfrm>
          <a:prstGeom prst="rect">
            <a:avLst/>
          </a:prstGeom>
        </p:spPr>
        <p:txBody>
          <a:bodyPr wrap="square" lIns="0" tIns="0" rIns="0" bIns="0" rtlCol="0" anchor="t">
            <a:normAutofit/>
          </a:bodyPr>
          <a:lstStyle/>
          <a:p>
            <a:pPr marL="0" marR="0" lvl="0" indent="0" algn="l" defTabSz="810067" rtl="0" eaLnBrk="1" fontAlgn="auto" latinLnBrk="0" hangingPunct="1">
              <a:lnSpc>
                <a:spcPct val="98000"/>
              </a:lnSpc>
              <a:spcBef>
                <a:spcPts val="0"/>
              </a:spcBef>
              <a:spcAft>
                <a:spcPts val="0"/>
              </a:spcAft>
              <a:buClrTx/>
              <a:buSzTx/>
              <a:buFontTx/>
              <a:buNone/>
              <a:tabLst/>
              <a:defRPr/>
            </a:pPr>
            <a:r>
              <a:rPr kumimoji="0" lang="en-US" sz="974" b="0" i="0" u="none" strike="noStrike" kern="1200" cap="none" spc="0" normalizeH="0" baseline="0" noProof="0" dirty="0">
                <a:ln>
                  <a:noFill/>
                </a:ln>
                <a:solidFill>
                  <a:srgbClr val="333D3E"/>
                </a:solidFill>
                <a:effectLst/>
                <a:uLnTx/>
                <a:uFillTx/>
                <a:latin typeface="Arial Nova"/>
                <a:ea typeface="+mn-ea"/>
                <a:cs typeface="+mn-cs"/>
              </a:rPr>
              <a:t>Transaction Manager generates MX documents with the prefixes </a:t>
            </a:r>
            <a:r>
              <a:rPr kumimoji="0" lang="en-US" sz="974" b="1" i="0" u="none" strike="noStrike" kern="1200" cap="none" spc="0" normalizeH="0" baseline="0" noProof="0" dirty="0">
                <a:ln>
                  <a:noFill/>
                </a:ln>
                <a:solidFill>
                  <a:srgbClr val="333D3E"/>
                </a:solidFill>
                <a:effectLst/>
                <a:uLnTx/>
                <a:uFillTx/>
                <a:latin typeface="Arial Nova"/>
                <a:ea typeface="+mn-ea"/>
                <a:cs typeface="+mn-cs"/>
              </a:rPr>
              <a:t>head</a:t>
            </a:r>
            <a:r>
              <a:rPr kumimoji="0" lang="en-US" sz="974" b="0" i="0" u="none" strike="noStrike" kern="1200" cap="none" spc="0" normalizeH="0" baseline="0" noProof="0" dirty="0">
                <a:ln>
                  <a:noFill/>
                </a:ln>
                <a:solidFill>
                  <a:srgbClr val="333D3E"/>
                </a:solidFill>
                <a:effectLst/>
                <a:uLnTx/>
                <a:uFillTx/>
                <a:latin typeface="Arial Nova"/>
                <a:ea typeface="+mn-ea"/>
                <a:cs typeface="+mn-cs"/>
              </a:rPr>
              <a:t> in the Business Application Header and </a:t>
            </a:r>
            <a:r>
              <a:rPr kumimoji="0" lang="en-US" sz="974" b="1" i="0" u="none" strike="noStrike" kern="1200" cap="none" spc="0" normalizeH="0" baseline="0" noProof="0" dirty="0" err="1">
                <a:ln>
                  <a:noFill/>
                </a:ln>
                <a:solidFill>
                  <a:srgbClr val="333D3E"/>
                </a:solidFill>
                <a:effectLst/>
                <a:uLnTx/>
                <a:uFillTx/>
                <a:latin typeface="Arial Nova"/>
                <a:ea typeface="+mn-ea"/>
                <a:cs typeface="+mn-cs"/>
              </a:rPr>
              <a:t>pacs</a:t>
            </a:r>
            <a:r>
              <a:rPr kumimoji="0" lang="en-US" sz="974" b="0" i="0" u="none" strike="noStrike" kern="1200" cap="none" spc="0" normalizeH="0" baseline="0" noProof="0" dirty="0">
                <a:ln>
                  <a:noFill/>
                </a:ln>
                <a:solidFill>
                  <a:srgbClr val="333D3E"/>
                </a:solidFill>
                <a:effectLst/>
                <a:uLnTx/>
                <a:uFillTx/>
                <a:latin typeface="Arial Nova"/>
                <a:ea typeface="+mn-ea"/>
                <a:cs typeface="+mn-cs"/>
              </a:rPr>
              <a:t> in the business payload</a:t>
            </a:r>
          </a:p>
        </p:txBody>
      </p:sp>
      <p:sp>
        <p:nvSpPr>
          <p:cNvPr id="20" name="TextBox 19">
            <a:extLst>
              <a:ext uri="{FF2B5EF4-FFF2-40B4-BE49-F238E27FC236}">
                <a16:creationId xmlns:a16="http://schemas.microsoft.com/office/drawing/2014/main" id="{2FC4F538-BC96-43DE-94C6-030E6967F33B}"/>
              </a:ext>
            </a:extLst>
          </p:cNvPr>
          <p:cNvSpPr txBox="1"/>
          <p:nvPr/>
        </p:nvSpPr>
        <p:spPr>
          <a:xfrm>
            <a:off x="1833979" y="1670323"/>
            <a:ext cx="4207061" cy="1477328"/>
          </a:xfrm>
          <a:prstGeom prst="rect">
            <a:avLst/>
          </a:prstGeom>
          <a:noFill/>
          <a:ln>
            <a:solidFill>
              <a:srgbClr val="5C6465"/>
            </a:solidFill>
          </a:ln>
        </p:spPr>
        <p:txBody>
          <a:bodyPr wrap="square">
            <a:spAutoFit/>
          </a:bodyPr>
          <a:lstStyle/>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Business Application Header (BAH) without specified prefix</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AppHdr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xmlns</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0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urn:iso:std:iso:20022:tech:xsd:head.001.001.02</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&lt;Fr&gt;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FinInstnId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&lt;BICFI&gt;BIC4BEBB&lt;/BICFI&gt;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FinInstnId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&lt;/Fr&gt; </a:t>
            </a:r>
            <a:endParaRPr kumimoji="0" lang="en-US" sz="1000" b="0" i="0" u="none" strike="noStrike" kern="0" cap="none" spc="0" normalizeH="0" baseline="0" noProof="0" dirty="0">
              <a:ln>
                <a:noFill/>
              </a:ln>
              <a:solidFill>
                <a:srgbClr val="333D3E"/>
              </a:solidFill>
              <a:effectLst/>
              <a:uLnTx/>
              <a:uFillTx/>
              <a:latin typeface="Arial Nova"/>
              <a:ea typeface="+mn-ea"/>
              <a:cs typeface="+mn-cs"/>
            </a:endParaRPr>
          </a:p>
        </p:txBody>
      </p:sp>
      <p:sp>
        <p:nvSpPr>
          <p:cNvPr id="21" name="TextBox 20">
            <a:extLst>
              <a:ext uri="{FF2B5EF4-FFF2-40B4-BE49-F238E27FC236}">
                <a16:creationId xmlns:a16="http://schemas.microsoft.com/office/drawing/2014/main" id="{8A65790E-C40C-4F25-A085-B253B984A771}"/>
              </a:ext>
            </a:extLst>
          </p:cNvPr>
          <p:cNvSpPr txBox="1"/>
          <p:nvPr/>
        </p:nvSpPr>
        <p:spPr>
          <a:xfrm>
            <a:off x="1846065" y="3314653"/>
            <a:ext cx="4207061" cy="1631216"/>
          </a:xfrm>
          <a:prstGeom prst="rect">
            <a:avLst/>
          </a:prstGeom>
          <a:noFill/>
          <a:ln>
            <a:solidFill>
              <a:srgbClr val="5C6465"/>
            </a:solidFill>
          </a:ln>
        </p:spPr>
        <p:txBody>
          <a:bodyPr wrap="square">
            <a:spAutoFit/>
          </a:bodyPr>
          <a:lstStyle/>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Business Application Header (BAH) with specified namespace prefix </a:t>
            </a:r>
            <a:r>
              <a:rPr kumimoji="0" lang="en-US" sz="1000" b="1" i="0" u="none" strike="noStrike" kern="0" cap="none" spc="0" normalizeH="0" baseline="0" noProof="0" dirty="0">
                <a:ln>
                  <a:noFill/>
                </a:ln>
                <a:solidFill>
                  <a:srgbClr val="000000"/>
                </a:solidFill>
                <a:effectLst/>
                <a:uLnTx/>
                <a:uFillTx/>
                <a:latin typeface="Arial" panose="020B0604020202020204" pitchFamily="34" charset="0"/>
                <a:ea typeface="+mn-ea"/>
                <a:cs typeface="+mn-cs"/>
              </a:rPr>
              <a:t>head </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:AppHdr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xmlns:</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000" b="0" i="0" u="none" strike="noStrike" kern="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urn:iso:std:iso:20022:tech:xsd:head.001.001.02</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:FinInstnId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:BICFI</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&gt;BIC4BEBB&lt;/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:BICFI</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:FinInstnId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:FIId</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 </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&lt;/</a:t>
            </a:r>
            <a:r>
              <a:rPr kumimoji="0" lang="en-US" sz="1000" b="1"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head</a:t>
            </a:r>
            <a:r>
              <a:rPr kumimoji="0" lang="en-US" sz="1000" b="0" i="0" u="none" strike="noStrike" kern="0" cap="none" spc="0" normalizeH="0" baseline="0" noProof="0" dirty="0" err="1">
                <a:ln>
                  <a:noFill/>
                </a:ln>
                <a:solidFill>
                  <a:srgbClr val="000000"/>
                </a:solidFill>
                <a:effectLst/>
                <a:uLnTx/>
                <a:uFillTx/>
                <a:latin typeface="Calibri" panose="020F0502020204030204" pitchFamily="34" charset="0"/>
                <a:ea typeface="+mn-ea"/>
                <a:cs typeface="+mn-cs"/>
              </a:rPr>
              <a:t>:Fr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&gt;</a:t>
            </a:r>
            <a:endParaRPr kumimoji="0" lang="en-US" sz="1000" b="0" i="0" u="none" strike="noStrike" kern="0" cap="none" spc="0" normalizeH="0" baseline="0" noProof="0" dirty="0">
              <a:ln>
                <a:noFill/>
              </a:ln>
              <a:solidFill>
                <a:srgbClr val="333D3E"/>
              </a:solidFill>
              <a:effectLst/>
              <a:uLnTx/>
              <a:uFillTx/>
              <a:latin typeface="Arial Nova"/>
              <a:ea typeface="+mn-ea"/>
              <a:cs typeface="+mn-cs"/>
            </a:endParaRPr>
          </a:p>
        </p:txBody>
      </p:sp>
      <p:sp>
        <p:nvSpPr>
          <p:cNvPr id="22" name="Callout: Line with Border and Accent Bar 21">
            <a:extLst>
              <a:ext uri="{FF2B5EF4-FFF2-40B4-BE49-F238E27FC236}">
                <a16:creationId xmlns:a16="http://schemas.microsoft.com/office/drawing/2014/main" id="{53D4ED57-C3E7-4082-8BEF-ED87C56A286F}"/>
              </a:ext>
            </a:extLst>
          </p:cNvPr>
          <p:cNvSpPr/>
          <p:nvPr/>
        </p:nvSpPr>
        <p:spPr>
          <a:xfrm>
            <a:off x="358168" y="2619744"/>
            <a:ext cx="758919" cy="455438"/>
          </a:xfrm>
          <a:prstGeom prst="accentBorderCallout1">
            <a:avLst>
              <a:gd name="adj1" fmla="val 39442"/>
              <a:gd name="adj2" fmla="val 110086"/>
              <a:gd name="adj3" fmla="val -123018"/>
              <a:gd name="adj4" fmla="val 318675"/>
            </a:avLst>
          </a:prstGeom>
          <a:noFill/>
          <a:ln w="12700" cap="flat" cmpd="sng" algn="ctr">
            <a:solidFill>
              <a:srgbClr val="5C6465"/>
            </a:solidFill>
            <a:prstDash val="solid"/>
            <a:miter lim="800000"/>
          </a:ln>
          <a:effectLst/>
        </p:spPr>
        <p:txBody>
          <a:bodyPr lIns="0" tIns="0" rIns="0" bIns="0" rtlCol="0" anchor="t" anchorCtr="0"/>
          <a:lstStyle/>
          <a:p>
            <a:pPr marL="0" marR="0" lvl="0" indent="0" algn="ctr" defTabSz="810067" rtl="0" eaLnBrk="1" fontAlgn="auto" latinLnBrk="0" hangingPunct="1">
              <a:lnSpc>
                <a:spcPct val="98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333D3E"/>
                </a:solidFill>
                <a:effectLst/>
                <a:highlight>
                  <a:srgbClr val="FFFF00"/>
                </a:highlight>
                <a:uLnTx/>
                <a:uFillTx/>
                <a:latin typeface="Arial Nova"/>
                <a:ea typeface="+mn-ea"/>
                <a:cs typeface="+mn-cs"/>
              </a:rPr>
              <a:t>Namespace</a:t>
            </a:r>
            <a:r>
              <a:rPr kumimoji="0" lang="en-US" sz="709" b="0" i="0" u="none" strike="noStrike" kern="0" cap="none" spc="0" normalizeH="0" baseline="0" noProof="0" dirty="0">
                <a:ln>
                  <a:noFill/>
                </a:ln>
                <a:solidFill>
                  <a:srgbClr val="333D3E"/>
                </a:solidFill>
                <a:effectLst/>
                <a:uLnTx/>
                <a:uFillTx/>
                <a:latin typeface="Arial Nova"/>
                <a:ea typeface="+mn-ea"/>
                <a:cs typeface="+mn-cs"/>
              </a:rPr>
              <a:t> definition (</a:t>
            </a:r>
            <a:r>
              <a:rPr kumimoji="0" lang="en-US" sz="709" b="0" i="0" u="none" strike="noStrike" kern="0" cap="none" spc="0" normalizeH="0" baseline="0" noProof="0" dirty="0" err="1">
                <a:ln>
                  <a:noFill/>
                </a:ln>
                <a:solidFill>
                  <a:srgbClr val="333D3E"/>
                </a:solidFill>
                <a:effectLst/>
                <a:uLnTx/>
                <a:uFillTx/>
                <a:latin typeface="Arial Nova"/>
                <a:ea typeface="+mn-ea"/>
                <a:cs typeface="+mn-cs"/>
              </a:rPr>
              <a:t>xmlns</a:t>
            </a:r>
            <a:r>
              <a:rPr kumimoji="0" lang="en-US" sz="709" b="0" i="0" u="none" strike="noStrike" kern="0" cap="none" spc="0" normalizeH="0" baseline="0" noProof="0" dirty="0">
                <a:ln>
                  <a:noFill/>
                </a:ln>
                <a:solidFill>
                  <a:srgbClr val="333D3E"/>
                </a:solidFill>
                <a:effectLst/>
                <a:uLnTx/>
                <a:uFillTx/>
                <a:latin typeface="Arial Nova"/>
                <a:ea typeface="+mn-ea"/>
                <a:cs typeface="+mn-cs"/>
              </a:rPr>
              <a:t>) with default (empty) prefix</a:t>
            </a:r>
          </a:p>
        </p:txBody>
      </p:sp>
      <p:sp>
        <p:nvSpPr>
          <p:cNvPr id="23" name="Callout: Line with Border and Accent Bar 22">
            <a:extLst>
              <a:ext uri="{FF2B5EF4-FFF2-40B4-BE49-F238E27FC236}">
                <a16:creationId xmlns:a16="http://schemas.microsoft.com/office/drawing/2014/main" id="{C3599623-B15E-4920-BAB1-0B6883D8FA9A}"/>
              </a:ext>
            </a:extLst>
          </p:cNvPr>
          <p:cNvSpPr/>
          <p:nvPr/>
        </p:nvSpPr>
        <p:spPr>
          <a:xfrm>
            <a:off x="445302" y="4194724"/>
            <a:ext cx="758919" cy="348850"/>
          </a:xfrm>
          <a:prstGeom prst="accentBorderCallout1">
            <a:avLst>
              <a:gd name="adj1" fmla="val 39442"/>
              <a:gd name="adj2" fmla="val 110086"/>
              <a:gd name="adj3" fmla="val -160811"/>
              <a:gd name="adj4" fmla="val 357633"/>
            </a:avLst>
          </a:prstGeom>
          <a:noFill/>
          <a:ln w="12700" cap="flat" cmpd="sng" algn="ctr">
            <a:solidFill>
              <a:srgbClr val="5C6465"/>
            </a:solidFill>
            <a:prstDash val="solid"/>
            <a:miter lim="800000"/>
          </a:ln>
          <a:effectLst/>
        </p:spPr>
        <p:txBody>
          <a:bodyPr lIns="0" tIns="0" rIns="0" bIns="0" rtlCol="0" anchor="t" anchorCtr="0"/>
          <a:lstStyle/>
          <a:p>
            <a:pPr marL="0" marR="0" lvl="0" indent="0" algn="ctr" defTabSz="810067" rtl="0" eaLnBrk="1" fontAlgn="auto" latinLnBrk="0" hangingPunct="1">
              <a:lnSpc>
                <a:spcPct val="98000"/>
              </a:lnSpc>
              <a:spcBef>
                <a:spcPts val="0"/>
              </a:spcBef>
              <a:spcAft>
                <a:spcPts val="0"/>
              </a:spcAft>
              <a:buClrTx/>
              <a:buSzTx/>
              <a:buFontTx/>
              <a:buNone/>
              <a:tabLst/>
              <a:defRPr/>
            </a:pPr>
            <a:r>
              <a:rPr kumimoji="0" lang="en-US" sz="709" b="0" i="0" u="none" strike="noStrike" kern="0" cap="none" spc="0" normalizeH="0" baseline="0" noProof="0" dirty="0">
                <a:ln>
                  <a:noFill/>
                </a:ln>
                <a:solidFill>
                  <a:srgbClr val="333D3E"/>
                </a:solidFill>
                <a:effectLst/>
                <a:highlight>
                  <a:srgbClr val="FFFF00"/>
                </a:highlight>
                <a:uLnTx/>
                <a:uFillTx/>
                <a:latin typeface="Arial Nova"/>
                <a:ea typeface="+mn-ea"/>
                <a:cs typeface="+mn-cs"/>
              </a:rPr>
              <a:t>Namespace</a:t>
            </a:r>
            <a:r>
              <a:rPr kumimoji="0" lang="en-US" sz="709" b="0" i="0" u="none" strike="noStrike" kern="0" cap="none" spc="0" normalizeH="0" baseline="0" noProof="0" dirty="0">
                <a:ln>
                  <a:noFill/>
                </a:ln>
                <a:solidFill>
                  <a:srgbClr val="333D3E"/>
                </a:solidFill>
                <a:effectLst/>
                <a:uLnTx/>
                <a:uFillTx/>
                <a:latin typeface="Arial Nova"/>
                <a:ea typeface="+mn-ea"/>
                <a:cs typeface="+mn-cs"/>
              </a:rPr>
              <a:t> definition (</a:t>
            </a:r>
            <a:r>
              <a:rPr kumimoji="0" lang="en-US" sz="709" b="0" i="0" u="none" strike="noStrike" kern="0" cap="none" spc="0" normalizeH="0" baseline="0" noProof="0" dirty="0" err="1">
                <a:ln>
                  <a:noFill/>
                </a:ln>
                <a:solidFill>
                  <a:srgbClr val="333D3E"/>
                </a:solidFill>
                <a:effectLst/>
                <a:uLnTx/>
                <a:uFillTx/>
                <a:latin typeface="Arial Nova"/>
                <a:ea typeface="+mn-ea"/>
                <a:cs typeface="+mn-cs"/>
              </a:rPr>
              <a:t>xmlns</a:t>
            </a:r>
            <a:r>
              <a:rPr kumimoji="0" lang="en-US" sz="709" b="0" i="0" u="none" strike="noStrike" kern="0" cap="none" spc="0" normalizeH="0" baseline="0" noProof="0" dirty="0">
                <a:ln>
                  <a:noFill/>
                </a:ln>
                <a:solidFill>
                  <a:srgbClr val="333D3E"/>
                </a:solidFill>
                <a:effectLst/>
                <a:uLnTx/>
                <a:uFillTx/>
                <a:latin typeface="Arial Nova"/>
                <a:ea typeface="+mn-ea"/>
                <a:cs typeface="+mn-cs"/>
              </a:rPr>
              <a:t>) with </a:t>
            </a:r>
            <a:r>
              <a:rPr kumimoji="0" lang="en-US" sz="709" b="1" i="0" u="none" strike="noStrike" kern="0" cap="none" spc="0" normalizeH="0" baseline="0" noProof="0" dirty="0">
                <a:ln>
                  <a:noFill/>
                </a:ln>
                <a:solidFill>
                  <a:srgbClr val="333D3E"/>
                </a:solidFill>
                <a:effectLst/>
                <a:uLnTx/>
                <a:uFillTx/>
                <a:latin typeface="Arial Nova"/>
                <a:ea typeface="+mn-ea"/>
                <a:cs typeface="+mn-cs"/>
              </a:rPr>
              <a:t>head </a:t>
            </a:r>
            <a:r>
              <a:rPr kumimoji="0" lang="en-US" sz="709" b="0" i="0" u="none" strike="noStrike" kern="0" cap="none" spc="0" normalizeH="0" baseline="0" noProof="0" dirty="0">
                <a:ln>
                  <a:noFill/>
                </a:ln>
                <a:solidFill>
                  <a:srgbClr val="333D3E"/>
                </a:solidFill>
                <a:effectLst/>
                <a:uLnTx/>
                <a:uFillTx/>
                <a:latin typeface="Arial Nova"/>
                <a:ea typeface="+mn-ea"/>
                <a:cs typeface="+mn-cs"/>
              </a:rPr>
              <a:t>prefix</a:t>
            </a:r>
          </a:p>
        </p:txBody>
      </p:sp>
      <p:sp>
        <p:nvSpPr>
          <p:cNvPr id="24" name="Rectangle 23">
            <a:extLst>
              <a:ext uri="{FF2B5EF4-FFF2-40B4-BE49-F238E27FC236}">
                <a16:creationId xmlns:a16="http://schemas.microsoft.com/office/drawing/2014/main" id="{33DF9B95-2CFA-47BC-BCED-B9B095FC868B}"/>
              </a:ext>
            </a:extLst>
          </p:cNvPr>
          <p:cNvSpPr/>
          <p:nvPr/>
        </p:nvSpPr>
        <p:spPr>
          <a:xfrm>
            <a:off x="7105998" y="624520"/>
            <a:ext cx="1312011" cy="248443"/>
          </a:xfrm>
          <a:prstGeom prst="rect">
            <a:avLst/>
          </a:prstGeom>
          <a:solidFill>
            <a:srgbClr val="333D3E"/>
          </a:solidFill>
          <a:ln w="38100" cap="flat" cmpd="sng" algn="ctr">
            <a:solidFill>
              <a:sysClr val="window" lastClr="FFFFFF"/>
            </a:solidFill>
            <a:prstDash val="solid"/>
            <a:miter lim="800000"/>
          </a:ln>
          <a:effectLst/>
        </p:spPr>
        <p:txBody>
          <a:bodyPr lIns="0" tIns="0" rIns="0" bIns="0" rtlCol="0" anchor="ctr" anchorCtr="0"/>
          <a:lstStyle/>
          <a:p>
            <a:pPr marL="0" marR="0" lvl="0" indent="0" algn="ctr" defTabSz="810067" rtl="0" eaLnBrk="1" fontAlgn="auto" latinLnBrk="0" hangingPunct="1">
              <a:lnSpc>
                <a:spcPct val="98000"/>
              </a:lnSpc>
              <a:spcBef>
                <a:spcPts val="0"/>
              </a:spcBef>
              <a:spcAft>
                <a:spcPts val="0"/>
              </a:spcAft>
              <a:buClrTx/>
              <a:buSzTx/>
              <a:buFontTx/>
              <a:buNone/>
              <a:tabLst/>
              <a:defRPr/>
            </a:pPr>
            <a:r>
              <a:rPr kumimoji="0" lang="en-US" sz="1417" b="0" i="0" u="none" strike="noStrike" kern="0" cap="none" spc="0" normalizeH="0" baseline="0" noProof="0" dirty="0">
                <a:ln>
                  <a:noFill/>
                </a:ln>
                <a:solidFill>
                  <a:prstClr val="white"/>
                </a:solidFill>
                <a:effectLst/>
                <a:uLnTx/>
                <a:uFillTx/>
                <a:latin typeface="Arial Nova"/>
                <a:ea typeface="+mn-ea"/>
                <a:cs typeface="+mn-cs"/>
              </a:rPr>
              <a:t>Key messages</a:t>
            </a:r>
          </a:p>
        </p:txBody>
      </p:sp>
      <p:sp>
        <p:nvSpPr>
          <p:cNvPr id="25" name="TextBox 24">
            <a:extLst>
              <a:ext uri="{FF2B5EF4-FFF2-40B4-BE49-F238E27FC236}">
                <a16:creationId xmlns:a16="http://schemas.microsoft.com/office/drawing/2014/main" id="{F868DEC8-9DA4-4833-8DA6-0665D8F62523}"/>
              </a:ext>
            </a:extLst>
          </p:cNvPr>
          <p:cNvSpPr txBox="1"/>
          <p:nvPr/>
        </p:nvSpPr>
        <p:spPr>
          <a:xfrm>
            <a:off x="1846066" y="5091087"/>
            <a:ext cx="4207061" cy="707886"/>
          </a:xfrm>
          <a:prstGeom prst="rect">
            <a:avLst/>
          </a:prstGeom>
          <a:solidFill>
            <a:srgbClr val="ACF9E9"/>
          </a:solidFill>
          <a:ln>
            <a:solidFill>
              <a:srgbClr val="5C6465"/>
            </a:solidFill>
          </a:ln>
        </p:spPr>
        <p:txBody>
          <a:bodyPr wrap="square">
            <a:spAutoFit/>
          </a:bodyPr>
          <a:lstStyle/>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Workaround</a:t>
            </a:r>
          </a:p>
          <a:p>
            <a:pPr marL="0" marR="0" lvl="0" indent="0" algn="l" defTabSz="8100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Customers who cannot process inbound CBPR+ with XML namespace prefix can test on FINplus pilot current (without Transaction Manager) until they have implemented a permanent resolution</a:t>
            </a:r>
            <a:endParaRPr kumimoji="0" lang="en-US" sz="1000" b="0" i="0" u="none" strike="noStrike" kern="0" cap="none" spc="0" normalizeH="0" baseline="0" noProof="0" dirty="0">
              <a:ln>
                <a:noFill/>
              </a:ln>
              <a:solidFill>
                <a:srgbClr val="333D3E"/>
              </a:solidFill>
              <a:effectLst/>
              <a:uLnTx/>
              <a:uFillTx/>
              <a:latin typeface="Arial Nova"/>
              <a:ea typeface="+mn-ea"/>
              <a:cs typeface="+mn-cs"/>
            </a:endParaRPr>
          </a:p>
        </p:txBody>
      </p:sp>
    </p:spTree>
    <p:extLst>
      <p:ext uri="{BB962C8B-B14F-4D97-AF65-F5344CB8AC3E}">
        <p14:creationId xmlns:p14="http://schemas.microsoft.com/office/powerpoint/2010/main" val="105021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F1FF67E-1B2B-4DE2-AF39-533E12F4CE4E}"/>
              </a:ext>
            </a:extLst>
          </p:cNvPr>
          <p:cNvGraphicFramePr>
            <a:graphicFrameLocks noChangeAspect="1"/>
          </p:cNvGraphicFramePr>
          <p:nvPr>
            <p:custDataLst>
              <p:tags r:id="rId2"/>
            </p:custDataLst>
            <p:extLst>
              <p:ext uri="{D42A27DB-BD31-4B8C-83A1-F6EECF244321}">
                <p14:modId xmlns:p14="http://schemas.microsoft.com/office/powerpoint/2010/main" val="4127110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3" name="think-cell Slide" r:id="rId5" imgW="395" imgH="394" progId="TCLayout.ActiveDocument.1">
                  <p:embed/>
                </p:oleObj>
              </mc:Choice>
              <mc:Fallback>
                <p:oleObj name="think-cell Slide" r:id="rId5" imgW="395" imgH="394" progId="TCLayout.ActiveDocument.1">
                  <p:embed/>
                  <p:pic>
                    <p:nvPicPr>
                      <p:cNvPr id="3" name="Object 2" hidden="1">
                        <a:extLst>
                          <a:ext uri="{FF2B5EF4-FFF2-40B4-BE49-F238E27FC236}">
                            <a16:creationId xmlns:a16="http://schemas.microsoft.com/office/drawing/2014/main" id="{8F1FF67E-1B2B-4DE2-AF39-533E12F4CE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itle 9">
            <a:extLst>
              <a:ext uri="{FF2B5EF4-FFF2-40B4-BE49-F238E27FC236}">
                <a16:creationId xmlns:a16="http://schemas.microsoft.com/office/drawing/2014/main" id="{27984931-9D21-49E7-3EE5-176CB395714C}"/>
              </a:ext>
            </a:extLst>
          </p:cNvPr>
          <p:cNvSpPr>
            <a:spLocks noGrp="1"/>
          </p:cNvSpPr>
          <p:nvPr>
            <p:ph type="title"/>
          </p:nvPr>
        </p:nvSpPr>
        <p:spPr>
          <a:xfrm>
            <a:off x="1833980" y="518194"/>
            <a:ext cx="7130579" cy="5217373"/>
          </a:xfrm>
        </p:spPr>
        <p:txBody>
          <a:bodyPr vert="horz"/>
          <a:lstStyle/>
          <a:p>
            <a:r>
              <a:rPr lang="en-GB" b="1" dirty="0"/>
              <a:t>Payment Initiation </a:t>
            </a:r>
            <a:r>
              <a:rPr lang="en-GB" b="1"/>
              <a:t>API </a:t>
            </a:r>
            <a:br>
              <a:rPr lang="en-GB" b="1"/>
            </a:br>
            <a:r>
              <a:rPr lang="en-GB" b="1"/>
              <a:t>Value </a:t>
            </a:r>
            <a:r>
              <a:rPr lang="en-GB" b="1" dirty="0"/>
              <a:t>Proposition</a:t>
            </a:r>
          </a:p>
        </p:txBody>
      </p:sp>
      <p:sp>
        <p:nvSpPr>
          <p:cNvPr id="16" name="Text Placeholder 15">
            <a:extLst>
              <a:ext uri="{FF2B5EF4-FFF2-40B4-BE49-F238E27FC236}">
                <a16:creationId xmlns:a16="http://schemas.microsoft.com/office/drawing/2014/main" id="{C0D163CF-6E86-6B46-A28E-716FFA61F5D7}"/>
              </a:ext>
            </a:extLst>
          </p:cNvPr>
          <p:cNvSpPr>
            <a:spLocks noGrp="1"/>
          </p:cNvSpPr>
          <p:nvPr>
            <p:ph type="body" sz="quarter" idx="4294967295"/>
          </p:nvPr>
        </p:nvSpPr>
        <p:spPr>
          <a:xfrm>
            <a:off x="7616089" y="3639407"/>
            <a:ext cx="1903412" cy="823912"/>
          </a:xfrm>
        </p:spPr>
        <p:txBody>
          <a:bodyPr/>
          <a:lstStyle/>
          <a:p>
            <a:r>
              <a:rPr lang="en-GB" dirty="0"/>
              <a:t>Tapas Bhattacharya</a:t>
            </a:r>
          </a:p>
        </p:txBody>
      </p:sp>
      <p:sp>
        <p:nvSpPr>
          <p:cNvPr id="7" name="Text Placeholder 6">
            <a:extLst>
              <a:ext uri="{FF2B5EF4-FFF2-40B4-BE49-F238E27FC236}">
                <a16:creationId xmlns:a16="http://schemas.microsoft.com/office/drawing/2014/main" id="{E9898108-ADAE-01C5-B76B-AEAB0D15DD0B}"/>
              </a:ext>
            </a:extLst>
          </p:cNvPr>
          <p:cNvSpPr>
            <a:spLocks noGrp="1"/>
          </p:cNvSpPr>
          <p:nvPr>
            <p:ph type="body" sz="quarter" idx="4294967295"/>
          </p:nvPr>
        </p:nvSpPr>
        <p:spPr>
          <a:xfrm>
            <a:off x="7632923" y="4575140"/>
            <a:ext cx="1903412" cy="223837"/>
          </a:xfrm>
        </p:spPr>
        <p:txBody>
          <a:bodyPr/>
          <a:lstStyle/>
          <a:p>
            <a:r>
              <a:rPr lang="en-GB" dirty="0"/>
              <a:t>Confidentiality: </a:t>
            </a:r>
            <a:r>
              <a:rPr lang="en-GB" b="1" dirty="0"/>
              <a:t>Restricted</a:t>
            </a:r>
          </a:p>
        </p:txBody>
      </p:sp>
      <p:pic>
        <p:nvPicPr>
          <p:cNvPr id="6" name="Picture 5" descr="Graphical user interface, website&#10;&#10;Description automatically generated">
            <a:extLst>
              <a:ext uri="{FF2B5EF4-FFF2-40B4-BE49-F238E27FC236}">
                <a16:creationId xmlns:a16="http://schemas.microsoft.com/office/drawing/2014/main" id="{4B257AAE-A00B-4B88-888A-067BDFCAB1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44291" y="2429051"/>
            <a:ext cx="4868837" cy="3244624"/>
          </a:xfrm>
          <a:prstGeom prst="rect">
            <a:avLst/>
          </a:prstGeom>
        </p:spPr>
      </p:pic>
    </p:spTree>
    <p:extLst>
      <p:ext uri="{BB962C8B-B14F-4D97-AF65-F5344CB8AC3E}">
        <p14:creationId xmlns:p14="http://schemas.microsoft.com/office/powerpoint/2010/main" val="4057217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VO0lQGDbN2koI5WnmjliD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34Dnt5bTB_yWN0Agh3Dx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eVECTmC2UGhfSKjFLLUq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SWIFT 16-9 Template - July 2015">
  <a:themeElements>
    <a:clrScheme name="Custom 1">
      <a:dk1>
        <a:srgbClr val="000000"/>
      </a:dk1>
      <a:lt1>
        <a:srgbClr val="FFFFFF"/>
      </a:lt1>
      <a:dk2>
        <a:srgbClr val="766C62"/>
      </a:dk2>
      <a:lt2>
        <a:srgbClr val="EEECE1"/>
      </a:lt2>
      <a:accent1>
        <a:srgbClr val="009BBB"/>
      </a:accent1>
      <a:accent2>
        <a:srgbClr val="003478"/>
      </a:accent2>
      <a:accent3>
        <a:srgbClr val="F0AB00"/>
      </a:accent3>
      <a:accent4>
        <a:srgbClr val="693695"/>
      </a:accent4>
      <a:accent5>
        <a:srgbClr val="970254"/>
      </a:accent5>
      <a:accent6>
        <a:srgbClr val="827C34"/>
      </a:accent6>
      <a:hlink>
        <a:srgbClr val="F0AB00"/>
      </a:hlink>
      <a:folHlink>
        <a:srgbClr val="003478"/>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5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SWIFT 16-9 Template - Nov 2018">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SWIFT 16-9 Template - Nov 2018">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1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Swift 16x9 Master">
  <a:themeElements>
    <a:clrScheme name="SWIFT_COLORS_2022">
      <a:dk1>
        <a:srgbClr val="333D3E"/>
      </a:dk1>
      <a:lt1>
        <a:sysClr val="window" lastClr="FFFFFF"/>
      </a:lt1>
      <a:dk2>
        <a:srgbClr val="698287"/>
      </a:dk2>
      <a:lt2>
        <a:srgbClr val="F8F8F8"/>
      </a:lt2>
      <a:accent1>
        <a:srgbClr val="ACF9E9"/>
      </a:accent1>
      <a:accent2>
        <a:srgbClr val="333D3E"/>
      </a:accent2>
      <a:accent3>
        <a:srgbClr val="5C6465"/>
      </a:accent3>
      <a:accent4>
        <a:srgbClr val="858B8B"/>
      </a:accent4>
      <a:accent5>
        <a:srgbClr val="ADB1B2"/>
      </a:accent5>
      <a:accent6>
        <a:srgbClr val="D6D8D8"/>
      </a:accent6>
      <a:hlink>
        <a:srgbClr val="333D3E"/>
      </a:hlink>
      <a:folHlink>
        <a:srgbClr val="333D3E"/>
      </a:folHlink>
    </a:clrScheme>
    <a:fontScheme name="SWIFT_FONTS_2022">
      <a:majorFont>
        <a:latin typeface="Arial Nova Light"/>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lIns="0" tIns="0" rIns="0" bIns="0" rtlCol="0" anchor="t" anchorCtr="0"/>
      <a:lstStyle>
        <a:defPPr algn="ctr">
          <a:lnSpc>
            <a:spcPct val="98000"/>
          </a:lnSpc>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lnSpc>
            <a:spcPct val="98000"/>
          </a:lnSpc>
          <a:defRPr sz="1100" dirty="0" err="1" smtClean="0"/>
        </a:defPPr>
      </a:lstStyle>
    </a:txDef>
  </a:objectDefaults>
  <a:extraClrSchemeLst/>
  <a:custClrLst>
    <a:custClr name="Light Peppermint">
      <a:srgbClr val="CFFBF2"/>
    </a:custClr>
    <a:custClr name="Emerald">
      <a:srgbClr val="01A990"/>
    </a:custClr>
    <a:custClr name="Grey Green 50% tint">
      <a:srgbClr val="B4C1C3"/>
    </a:custClr>
    <a:custClr name="Emerald 50% tint">
      <a:srgbClr val="80D4C8"/>
    </a:custClr>
    <a:custClr name="Emerald 25% tint">
      <a:srgbClr val="C0EAE3"/>
    </a:custClr>
  </a:custClrLst>
  <a:extLst>
    <a:ext uri="{05A4C25C-085E-4340-85A3-A5531E510DB2}">
      <thm15:themeFamily xmlns:thm15="http://schemas.microsoft.com/office/thememl/2012/main" name="Swift PowerPoint template" id="{A21B2D07-C6BF-4105-9FBF-ABC1CB74522C}" vid="{18EE5439-45D0-456B-92C9-2C7AF15C9172}"/>
    </a:ext>
  </a:extLst>
</a:theme>
</file>

<file path=ppt/theme/theme2.xml><?xml version="1.0" encoding="utf-8"?>
<a:theme xmlns:a="http://schemas.openxmlformats.org/drawingml/2006/main" name="3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9525" cap="flat" cmpd="sng" algn="ctr">
          <a:noFill/>
          <a:prstDash val="solid"/>
          <a:round/>
          <a:headEnd type="none" w="med" len="med"/>
          <a:tailEnd type="none" w="med" len="med"/>
        </a:ln>
        <a:effectLst/>
      </a:spPr>
      <a:bodyPr vert="horz" wrap="square" lIns="72000" tIns="45720" rIns="91440" bIns="45720" numCol="1" rtlCol="0" anchor="ctr" anchorCtr="0" compatLnSpc="1">
        <a:prstTxWarp prst="textNoShape">
          <a:avLst/>
        </a:prstTxWarp>
      </a:bodyPr>
      <a:lstStyle>
        <a:defPPr algn="l">
          <a:spcAft>
            <a:spcPts val="600"/>
          </a:spcAft>
          <a:defRPr sz="1400" dirty="0" smtClean="0">
            <a:solidFill>
              <a:schemeClr val="tx2"/>
            </a:solidFill>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WIFT 16-9 Template - Nov 2018">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SWIFT 16-9 Template - July 2015">
  <a:themeElements>
    <a:clrScheme name="SWIFT">
      <a:dk1>
        <a:sysClr val="windowText" lastClr="000000"/>
      </a:dk1>
      <a:lt1>
        <a:sysClr val="window" lastClr="FFFFFF"/>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6F8C9D52285343BD8356C7B34FE3DC" ma:contentTypeVersion="10" ma:contentTypeDescription="Create a new document." ma:contentTypeScope="" ma:versionID="57a13f147dc44e10a66e2efea5f617f8">
  <xsd:schema xmlns:xsd="http://www.w3.org/2001/XMLSchema" xmlns:xs="http://www.w3.org/2001/XMLSchema" xmlns:p="http://schemas.microsoft.com/office/2006/metadata/properties" xmlns:ns3="6a831abc-fc19-4918-8c5d-ebbe08093e9a" targetNamespace="http://schemas.microsoft.com/office/2006/metadata/properties" ma:root="true" ma:fieldsID="1996279aaa44576cf2cf4f154e22bba6" ns3:_="">
    <xsd:import namespace="6a831abc-fc19-4918-8c5d-ebbe08093e9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31abc-fc19-4918-8c5d-ebbe08093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590FAB-88D9-4AEF-BFFB-4D30D1494EA5}">
  <ds:schemaRefs>
    <ds:schemaRef ds:uri="http://schemas.microsoft.com/sharepoint/v3/contenttype/forms"/>
  </ds:schemaRefs>
</ds:datastoreItem>
</file>

<file path=customXml/itemProps2.xml><?xml version="1.0" encoding="utf-8"?>
<ds:datastoreItem xmlns:ds="http://schemas.openxmlformats.org/officeDocument/2006/customXml" ds:itemID="{1C4469CA-04E7-46A0-8041-8EB045ED9E84}">
  <ds:schemaRefs>
    <ds:schemaRef ds:uri="http://schemas.microsoft.com/office/2006/metadata/properties"/>
    <ds:schemaRef ds:uri="http://purl.org/dc/terms/"/>
    <ds:schemaRef ds:uri="http://purl.org/dc/dcmitype/"/>
    <ds:schemaRef ds:uri="6a831abc-fc19-4918-8c5d-ebbe08093e9a"/>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D8863BE-4FE8-4D3E-946D-3E82FE680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31abc-fc19-4918-8c5d-ebbe08093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SWIFT 16-9 Template - Nov 2018</Template>
  <TotalTime>20908</TotalTime>
  <Words>3468</Words>
  <Application>Microsoft Office PowerPoint</Application>
  <PresentationFormat>Custom</PresentationFormat>
  <Paragraphs>541</Paragraphs>
  <Slides>37</Slides>
  <Notes>6</Notes>
  <HiddenSlides>0</HiddenSlides>
  <MMClips>0</MMClips>
  <ScaleCrop>false</ScaleCrop>
  <HeadingPairs>
    <vt:vector size="8" baseType="variant">
      <vt:variant>
        <vt:lpstr>Fonts Used</vt:lpstr>
      </vt:variant>
      <vt:variant>
        <vt:i4>11</vt:i4>
      </vt:variant>
      <vt:variant>
        <vt:lpstr>Theme</vt:lpstr>
      </vt:variant>
      <vt:variant>
        <vt:i4>20</vt:i4>
      </vt:variant>
      <vt:variant>
        <vt:lpstr>Embedded OLE Servers</vt:lpstr>
      </vt:variant>
      <vt:variant>
        <vt:i4>2</vt:i4>
      </vt:variant>
      <vt:variant>
        <vt:lpstr>Slide Titles</vt:lpstr>
      </vt:variant>
      <vt:variant>
        <vt:i4>37</vt:i4>
      </vt:variant>
    </vt:vector>
  </HeadingPairs>
  <TitlesOfParts>
    <vt:vector size="70" baseType="lpstr">
      <vt:lpstr>72 Light</vt:lpstr>
      <vt:lpstr>Arial</vt:lpstr>
      <vt:lpstr>Arial Nova</vt:lpstr>
      <vt:lpstr>Arial Nova (Body)</vt:lpstr>
      <vt:lpstr>Arial Nova Light</vt:lpstr>
      <vt:lpstr>Calibri</vt:lpstr>
      <vt:lpstr>Courier New</vt:lpstr>
      <vt:lpstr>Source Sans Pro</vt:lpstr>
      <vt:lpstr>System Font Regular</vt:lpstr>
      <vt:lpstr>Times New Roman</vt:lpstr>
      <vt:lpstr>Wingdings</vt:lpstr>
      <vt:lpstr>SWIFT 16-9 Template - July 2015</vt:lpstr>
      <vt:lpstr>3_SWIFT 16-9 Template - July 2015</vt:lpstr>
      <vt:lpstr>5_SWIFT 16-9 Template - July 2015</vt:lpstr>
      <vt:lpstr>1_SWIFT 16-9 Template - July 2015</vt:lpstr>
      <vt:lpstr>4_SWIFT 16-9 Template - July 2015</vt:lpstr>
      <vt:lpstr>8_SWIFT 16-9 Template - July 2015</vt:lpstr>
      <vt:lpstr>1_SWIFT 16-9 Template - Nov 2018</vt:lpstr>
      <vt:lpstr>7_SWIFT 16-9 Template - July 2015</vt:lpstr>
      <vt:lpstr>11_SWIFT 16-9 Template - July 2015</vt:lpstr>
      <vt:lpstr>12_SWIFT 16-9 Template - July 2015</vt:lpstr>
      <vt:lpstr>13_SWIFT 16-9 Template - July 2015</vt:lpstr>
      <vt:lpstr>6_SWIFT 16-9 Template - July 2015</vt:lpstr>
      <vt:lpstr>14_SWIFT 16-9 Template - July 2015</vt:lpstr>
      <vt:lpstr>15_SWIFT 16-9 Template - July 2015</vt:lpstr>
      <vt:lpstr>2_SWIFT 16-9 Template - Nov 2018</vt:lpstr>
      <vt:lpstr>3_SWIFT 16-9 Template - Nov 2018</vt:lpstr>
      <vt:lpstr>41_SWIFT 16-9 Template - July 2015</vt:lpstr>
      <vt:lpstr>9_SWIFT 16-9 Template - July 2015</vt:lpstr>
      <vt:lpstr>Swift 16x9 Master</vt:lpstr>
      <vt:lpstr>1_Office Theme</vt:lpstr>
      <vt:lpstr>think-cell Slide</vt:lpstr>
      <vt:lpstr>Document</vt:lpstr>
      <vt:lpstr>Global webinar  for third-party providers  </vt:lpstr>
      <vt:lpstr>PowerPoint Presentation</vt:lpstr>
      <vt:lpstr>Admin notices</vt:lpstr>
      <vt:lpstr>ECB announcement – T2 delay and Swift considerations </vt:lpstr>
      <vt:lpstr>PowerPoint Presentation</vt:lpstr>
      <vt:lpstr>Revised ISO 20022 and Transaction Manager activation timeline </vt:lpstr>
      <vt:lpstr>XML namespace prefix</vt:lpstr>
      <vt:lpstr>XML namespace prefix</vt:lpstr>
      <vt:lpstr>Payment Initiation API  Value Proposition</vt:lpstr>
      <vt:lpstr>PowerPoint Presentation</vt:lpstr>
      <vt:lpstr>PowerPoint Presentation</vt:lpstr>
      <vt:lpstr>Why Payment Initiation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SWIFT Go  New solution for simple, low-value cross-border SME/SMB and consumer payments</vt:lpstr>
      <vt:lpstr>PowerPoint Presentation</vt:lpstr>
      <vt:lpstr>PowerPoint Presentation</vt:lpstr>
      <vt:lpstr>SWIFT Go  Making simple, low-value cross-border payments as easy, predictable, transparent and low cost as domestic payments</vt:lpstr>
      <vt:lpstr>PowerPoint Presentation</vt:lpstr>
      <vt:lpstr>What do application providers need to do to support SWIFT Go?</vt:lpstr>
      <vt:lpstr>SWIFT Go: vendor readiness journey (messaging)</vt:lpstr>
      <vt:lpstr>Payment Pre-validation </vt:lpstr>
      <vt:lpstr>Payment transactions challenges</vt:lpstr>
      <vt:lpstr>Typical reasons of payment frictions </vt:lpstr>
      <vt:lpstr>PowerPoint Presentation</vt:lpstr>
      <vt:lpstr>Key Payment Pre-validation benefits</vt:lpstr>
      <vt:lpstr>What do application providers need to do to support Payment Pre-validation?</vt:lpstr>
      <vt:lpstr>Payment Pre-validation: 3rd party provider readiness journey</vt:lpstr>
      <vt:lpstr>PowerPoint Presentation</vt:lpstr>
    </vt:vector>
  </TitlesOfParts>
  <Company>S.W.I.F.T.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METCALF Jan</dc:creator>
  <dc:description>©2008</dc:description>
  <cp:lastModifiedBy>SZOSTAK Katarzyna</cp:lastModifiedBy>
  <cp:revision>47</cp:revision>
  <cp:lastPrinted>2008-10-20T13:40:29Z</cp:lastPrinted>
  <dcterms:created xsi:type="dcterms:W3CDTF">2021-09-23T18:05:18Z</dcterms:created>
  <dcterms:modified xsi:type="dcterms:W3CDTF">2022-11-30T15:29:51Z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68b825-edee-44ac-b7a2-e857f0213f31_Enabled">
    <vt:lpwstr>true</vt:lpwstr>
  </property>
  <property fmtid="{D5CDD505-2E9C-101B-9397-08002B2CF9AE}" pid="3" name="MSIP_Label_4868b825-edee-44ac-b7a2-e857f0213f31_SetDate">
    <vt:lpwstr>2021-09-23T18:05:19Z</vt:lpwstr>
  </property>
  <property fmtid="{D5CDD505-2E9C-101B-9397-08002B2CF9AE}" pid="4" name="MSIP_Label_4868b825-edee-44ac-b7a2-e857f0213f31_Method">
    <vt:lpwstr>Standard</vt:lpwstr>
  </property>
  <property fmtid="{D5CDD505-2E9C-101B-9397-08002B2CF9AE}" pid="5" name="MSIP_Label_4868b825-edee-44ac-b7a2-e857f0213f31_Name">
    <vt:lpwstr>Restricted - External</vt:lpwstr>
  </property>
  <property fmtid="{D5CDD505-2E9C-101B-9397-08002B2CF9AE}" pid="6" name="MSIP_Label_4868b825-edee-44ac-b7a2-e857f0213f31_SiteId">
    <vt:lpwstr>45b55e44-3503-4284-bbe1-0e6bf9fa1d0a</vt:lpwstr>
  </property>
  <property fmtid="{D5CDD505-2E9C-101B-9397-08002B2CF9AE}" pid="7" name="MSIP_Label_4868b825-edee-44ac-b7a2-e857f0213f31_ActionId">
    <vt:lpwstr>9d5fd6ce-3429-4120-b04c-d4b82fdfe2e2</vt:lpwstr>
  </property>
  <property fmtid="{D5CDD505-2E9C-101B-9397-08002B2CF9AE}" pid="8" name="MSIP_Label_4868b825-edee-44ac-b7a2-e857f0213f31_ContentBits">
    <vt:lpwstr>0</vt:lpwstr>
  </property>
  <property fmtid="{D5CDD505-2E9C-101B-9397-08002B2CF9AE}" pid="9" name="ContentTypeId">
    <vt:lpwstr>0x010100196F8C9D52285343BD8356C7B34FE3DC</vt:lpwstr>
  </property>
</Properties>
</file>