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504" r:id="rId6"/>
    <p:sldId id="474" r:id="rId7"/>
    <p:sldId id="524" r:id="rId8"/>
    <p:sldId id="525" r:id="rId9"/>
    <p:sldId id="526" r:id="rId10"/>
    <p:sldId id="527" r:id="rId11"/>
    <p:sldId id="566" r:id="rId12"/>
    <p:sldId id="529" r:id="rId13"/>
    <p:sldId id="530" r:id="rId14"/>
    <p:sldId id="531" r:id="rId15"/>
    <p:sldId id="532" r:id="rId16"/>
    <p:sldId id="533" r:id="rId17"/>
    <p:sldId id="534" r:id="rId18"/>
    <p:sldId id="567" r:id="rId19"/>
    <p:sldId id="568" r:id="rId20"/>
    <p:sldId id="537" r:id="rId21"/>
    <p:sldId id="572" r:id="rId22"/>
    <p:sldId id="538" r:id="rId23"/>
    <p:sldId id="571" r:id="rId24"/>
    <p:sldId id="539" r:id="rId25"/>
    <p:sldId id="564" r:id="rId26"/>
    <p:sldId id="473" r:id="rId27"/>
  </p:sldIdLst>
  <p:sldSz cx="24385588" cy="13717588"/>
  <p:notesSz cx="7315200" cy="96012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44">
          <p15:clr>
            <a:srgbClr val="A4A3A4"/>
          </p15:clr>
        </p15:guide>
        <p15:guide id="2" orient="horz" pos="421">
          <p15:clr>
            <a:srgbClr val="A4A3A4"/>
          </p15:clr>
        </p15:guide>
        <p15:guide id="3" orient="horz" pos="8228">
          <p15:clr>
            <a:srgbClr val="A4A3A4"/>
          </p15:clr>
        </p15:guide>
        <p15:guide id="4" orient="horz" pos="1269">
          <p15:clr>
            <a:srgbClr val="A4A3A4"/>
          </p15:clr>
        </p15:guide>
        <p15:guide id="5" orient="horz" pos="7792">
          <p15:clr>
            <a:srgbClr val="A4A3A4"/>
          </p15:clr>
        </p15:guide>
        <p15:guide id="6" orient="horz" pos="1701">
          <p15:clr>
            <a:srgbClr val="A4A3A4"/>
          </p15:clr>
        </p15:guide>
        <p15:guide id="7" orient="horz" pos="2121">
          <p15:clr>
            <a:srgbClr val="A4A3A4"/>
          </p15:clr>
        </p15:guide>
        <p15:guide id="8" orient="horz" pos="2553">
          <p15:clr>
            <a:srgbClr val="A4A3A4"/>
          </p15:clr>
        </p15:guide>
        <p15:guide id="9" orient="horz" pos="2961">
          <p15:clr>
            <a:srgbClr val="A4A3A4"/>
          </p15:clr>
        </p15:guide>
        <p15:guide id="10" pos="14939">
          <p15:clr>
            <a:srgbClr val="A4A3A4"/>
          </p15:clr>
        </p15:guide>
        <p15:guide id="11" pos="426">
          <p15:clr>
            <a:srgbClr val="A4A3A4"/>
          </p15:clr>
        </p15:guide>
        <p15:guide id="12" pos="1800">
          <p15:clr>
            <a:srgbClr val="A4A3A4"/>
          </p15:clr>
        </p15:guide>
        <p15:guide id="13" pos="222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41B6CC"/>
    <a:srgbClr val="92D5E2"/>
    <a:srgbClr val="827C34"/>
    <a:srgbClr val="00B0F0"/>
    <a:srgbClr val="6F2C82"/>
    <a:srgbClr val="7DC242"/>
    <a:srgbClr val="71C7DB"/>
    <a:srgbClr val="F053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88" autoAdjust="0"/>
  </p:normalViewPr>
  <p:slideViewPr>
    <p:cSldViewPr snapToGrid="0" snapToObjects="1" showGuides="1">
      <p:cViewPr varScale="1">
        <p:scale>
          <a:sx n="56" d="100"/>
          <a:sy n="56" d="100"/>
        </p:scale>
        <p:origin x="-504" y="-114"/>
      </p:cViewPr>
      <p:guideLst>
        <p:guide orient="horz" pos="844"/>
        <p:guide orient="horz" pos="421"/>
        <p:guide orient="horz" pos="8228"/>
        <p:guide orient="horz" pos="1269"/>
        <p:guide orient="horz" pos="7792"/>
        <p:guide orient="horz" pos="1701"/>
        <p:guide orient="horz" pos="2121"/>
        <p:guide orient="horz" pos="2553"/>
        <p:guide orient="horz" pos="2961"/>
        <p:guide pos="14939"/>
        <p:guide pos="426"/>
        <p:guide pos="1800"/>
        <p:guide pos="2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138"/>
    </p:cViewPr>
  </p:sorterViewPr>
  <p:notesViewPr>
    <p:cSldViewPr snapToGrid="0" snapToObjects="1">
      <p:cViewPr varScale="1">
        <p:scale>
          <a:sx n="85" d="100"/>
          <a:sy n="85" d="100"/>
        </p:scale>
        <p:origin x="-364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BBB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63-4CB3-B6E5-03EB58AE0403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67-4CBA-BE68-C5CB3A5BA03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Within 5 minutes</c:v>
                </c:pt>
                <c:pt idx="1">
                  <c:v>Between 5 and 15 minutes</c:v>
                </c:pt>
                <c:pt idx="2">
                  <c:v>Between 15 and 30 minutes</c:v>
                </c:pt>
                <c:pt idx="3">
                  <c:v>Between 30 minutes and 1 hour</c:v>
                </c:pt>
                <c:pt idx="4">
                  <c:v>Between 1 and 2 hours</c:v>
                </c:pt>
                <c:pt idx="5">
                  <c:v>Between 2 and 4 hours</c:v>
                </c:pt>
                <c:pt idx="6">
                  <c:v>Between 4 and 6 hours</c:v>
                </c:pt>
                <c:pt idx="7">
                  <c:v>Between 6 and 12 hours</c:v>
                </c:pt>
                <c:pt idx="8">
                  <c:v>Between 12 and 24 hours</c:v>
                </c:pt>
                <c:pt idx="9">
                  <c:v>More than 1 day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0.36</c:v>
                </c:pt>
                <c:pt idx="1">
                  <c:v>8.4000000000000005E-2</c:v>
                </c:pt>
                <c:pt idx="2">
                  <c:v>3.5999999999999997E-2</c:v>
                </c:pt>
                <c:pt idx="3">
                  <c:v>4.7E-2</c:v>
                </c:pt>
                <c:pt idx="4">
                  <c:v>0.06</c:v>
                </c:pt>
                <c:pt idx="5">
                  <c:v>7.9399999999999998E-2</c:v>
                </c:pt>
                <c:pt idx="6">
                  <c:v>5.0700000000000002E-2</c:v>
                </c:pt>
                <c:pt idx="7">
                  <c:v>0.10299999999999999</c:v>
                </c:pt>
                <c:pt idx="8">
                  <c:v>0.11</c:v>
                </c:pt>
                <c:pt idx="9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63-4CB3-B6E5-03EB58AE0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429760"/>
        <c:axId val="459431296"/>
      </c:barChart>
      <c:catAx>
        <c:axId val="4594297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59431296"/>
        <c:crosses val="autoZero"/>
        <c:auto val="1"/>
        <c:lblAlgn val="ctr"/>
        <c:lblOffset val="100"/>
        <c:noMultiLvlLbl val="0"/>
      </c:catAx>
      <c:valAx>
        <c:axId val="459431296"/>
        <c:scaling>
          <c:orientation val="minMax"/>
        </c:scaling>
        <c:delete val="0"/>
        <c:axPos val="t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45942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8895F-299F-4083-8BCD-74C8896CC0B7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0801E-6C7B-42E8-BAF4-59DEBBB6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46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569EB-D017-47A9-B3A7-2617436EA5F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79" y="4560302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AED80-8279-4C69-8FDC-EB273DCD0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8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72C6EF"/>
                </a:solidFill>
              </a:rPr>
              <a:t>3,629</a:t>
            </a:r>
            <a:r>
              <a:rPr lang="en-US" sz="4000" b="1" dirty="0" smtClean="0">
                <a:solidFill>
                  <a:schemeClr val="accent1"/>
                </a:solidFill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banks signed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009DCC"/>
                </a:solidFill>
              </a:rPr>
              <a:t>630+ </a:t>
            </a:r>
            <a:r>
              <a:rPr lang="en-US" sz="1400" b="1" baseline="0" dirty="0" smtClean="0">
                <a:solidFill>
                  <a:srgbClr val="009DCC"/>
                </a:solidFill>
              </a:rPr>
              <a:t> banks live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4000" b="1" dirty="0" smtClean="0">
                <a:solidFill>
                  <a:schemeClr val="accent1"/>
                </a:solidFill>
              </a:rPr>
              <a:t>508</a:t>
            </a:r>
            <a:r>
              <a:rPr lang="en-US" sz="5400" b="1" dirty="0" smtClean="0">
                <a:solidFill>
                  <a:schemeClr val="accent1"/>
                </a:solidFill>
              </a:rPr>
              <a:t/>
            </a:r>
            <a:br>
              <a:rPr lang="en-US" sz="5400" b="1" dirty="0" smtClean="0">
                <a:solidFill>
                  <a:schemeClr val="accent1"/>
                </a:solidFill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banking groups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(60 of top 60 banking groups)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average, </a:t>
            </a:r>
            <a:r>
              <a:rPr lang="en-US" sz="1400" b="1" dirty="0" smtClean="0">
                <a:solidFill>
                  <a:srgbClr val="009DCC"/>
                </a:solidFill>
              </a:rPr>
              <a:t>40% of SWIFT gpi payments are credited to end beneficiaries within 5 minutes</a:t>
            </a:r>
            <a:r>
              <a:rPr lang="en-US" sz="1400" dirty="0" smtClean="0">
                <a:solidFill>
                  <a:schemeClr val="tx2"/>
                </a:solidFill>
              </a:rPr>
              <a:t>, 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50% within 30 minutes, 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75% within 6 hours, 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almost 100% within 24 hours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25249E-1E51-4E7D-A7EE-849F8672082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25249E-1E51-4E7D-A7EE-849F8672082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47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82688" y="4700622"/>
            <a:ext cx="14108113" cy="294039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800" dirty="0" smtClean="0"/>
              <a:t>Sibos PowerPoint template for every day use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2687" y="8872902"/>
            <a:ext cx="14108113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Last name</a:t>
            </a:r>
          </a:p>
          <a:p>
            <a:r>
              <a:rPr lang="en-US" dirty="0" smtClean="0"/>
              <a:t>Date and Year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82687" y="1171566"/>
            <a:ext cx="3836988" cy="1182687"/>
            <a:chOff x="1098550" y="1052513"/>
            <a:chExt cx="3836988" cy="1182687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098550" y="1054100"/>
              <a:ext cx="665163" cy="1181100"/>
            </a:xfrm>
            <a:custGeom>
              <a:avLst/>
              <a:gdLst>
                <a:gd name="T0" fmla="*/ 0 w 419"/>
                <a:gd name="T1" fmla="*/ 744 h 744"/>
                <a:gd name="T2" fmla="*/ 201 w 419"/>
                <a:gd name="T3" fmla="*/ 594 h 744"/>
                <a:gd name="T4" fmla="*/ 226 w 419"/>
                <a:gd name="T5" fmla="*/ 590 h 744"/>
                <a:gd name="T6" fmla="*/ 247 w 419"/>
                <a:gd name="T7" fmla="*/ 580 h 744"/>
                <a:gd name="T8" fmla="*/ 265 w 419"/>
                <a:gd name="T9" fmla="*/ 557 h 744"/>
                <a:gd name="T10" fmla="*/ 265 w 419"/>
                <a:gd name="T11" fmla="*/ 539 h 744"/>
                <a:gd name="T12" fmla="*/ 254 w 419"/>
                <a:gd name="T13" fmla="*/ 517 h 744"/>
                <a:gd name="T14" fmla="*/ 234 w 419"/>
                <a:gd name="T15" fmla="*/ 502 h 744"/>
                <a:gd name="T16" fmla="*/ 200 w 419"/>
                <a:gd name="T17" fmla="*/ 481 h 744"/>
                <a:gd name="T18" fmla="*/ 118 w 419"/>
                <a:gd name="T19" fmla="*/ 429 h 744"/>
                <a:gd name="T20" fmla="*/ 91 w 419"/>
                <a:gd name="T21" fmla="*/ 402 h 744"/>
                <a:gd name="T22" fmla="*/ 80 w 419"/>
                <a:gd name="T23" fmla="*/ 385 h 744"/>
                <a:gd name="T24" fmla="*/ 69 w 419"/>
                <a:gd name="T25" fmla="*/ 359 h 744"/>
                <a:gd name="T26" fmla="*/ 65 w 419"/>
                <a:gd name="T27" fmla="*/ 331 h 744"/>
                <a:gd name="T28" fmla="*/ 68 w 419"/>
                <a:gd name="T29" fmla="*/ 307 h 744"/>
                <a:gd name="T30" fmla="*/ 80 w 419"/>
                <a:gd name="T31" fmla="*/ 275 h 744"/>
                <a:gd name="T32" fmla="*/ 104 w 419"/>
                <a:gd name="T33" fmla="*/ 248 h 744"/>
                <a:gd name="T34" fmla="*/ 125 w 419"/>
                <a:gd name="T35" fmla="*/ 235 h 744"/>
                <a:gd name="T36" fmla="*/ 161 w 419"/>
                <a:gd name="T37" fmla="*/ 221 h 744"/>
                <a:gd name="T38" fmla="*/ 204 w 419"/>
                <a:gd name="T39" fmla="*/ 217 h 744"/>
                <a:gd name="T40" fmla="*/ 237 w 419"/>
                <a:gd name="T41" fmla="*/ 219 h 744"/>
                <a:gd name="T42" fmla="*/ 285 w 419"/>
                <a:gd name="T43" fmla="*/ 231 h 744"/>
                <a:gd name="T44" fmla="*/ 335 w 419"/>
                <a:gd name="T45" fmla="*/ 253 h 744"/>
                <a:gd name="T46" fmla="*/ 317 w 419"/>
                <a:gd name="T47" fmla="*/ 327 h 744"/>
                <a:gd name="T48" fmla="*/ 266 w 419"/>
                <a:gd name="T49" fmla="*/ 304 h 744"/>
                <a:gd name="T50" fmla="*/ 222 w 419"/>
                <a:gd name="T51" fmla="*/ 292 h 744"/>
                <a:gd name="T52" fmla="*/ 199 w 419"/>
                <a:gd name="T53" fmla="*/ 292 h 744"/>
                <a:gd name="T54" fmla="*/ 170 w 419"/>
                <a:gd name="T55" fmla="*/ 302 h 744"/>
                <a:gd name="T56" fmla="*/ 158 w 419"/>
                <a:gd name="T57" fmla="*/ 315 h 744"/>
                <a:gd name="T58" fmla="*/ 155 w 419"/>
                <a:gd name="T59" fmla="*/ 331 h 744"/>
                <a:gd name="T60" fmla="*/ 162 w 419"/>
                <a:gd name="T61" fmla="*/ 352 h 744"/>
                <a:gd name="T62" fmla="*/ 177 w 419"/>
                <a:gd name="T63" fmla="*/ 367 h 744"/>
                <a:gd name="T64" fmla="*/ 218 w 419"/>
                <a:gd name="T65" fmla="*/ 393 h 744"/>
                <a:gd name="T66" fmla="*/ 273 w 419"/>
                <a:gd name="T67" fmla="*/ 425 h 744"/>
                <a:gd name="T68" fmla="*/ 323 w 419"/>
                <a:gd name="T69" fmla="*/ 466 h 744"/>
                <a:gd name="T70" fmla="*/ 341 w 419"/>
                <a:gd name="T71" fmla="*/ 492 h 744"/>
                <a:gd name="T72" fmla="*/ 353 w 419"/>
                <a:gd name="T73" fmla="*/ 518 h 744"/>
                <a:gd name="T74" fmla="*/ 357 w 419"/>
                <a:gd name="T75" fmla="*/ 546 h 744"/>
                <a:gd name="T76" fmla="*/ 354 w 419"/>
                <a:gd name="T77" fmla="*/ 571 h 744"/>
                <a:gd name="T78" fmla="*/ 340 w 419"/>
                <a:gd name="T79" fmla="*/ 605 h 744"/>
                <a:gd name="T80" fmla="*/ 315 w 419"/>
                <a:gd name="T81" fmla="*/ 633 h 744"/>
                <a:gd name="T82" fmla="*/ 292 w 419"/>
                <a:gd name="T83" fmla="*/ 648 h 744"/>
                <a:gd name="T84" fmla="*/ 253 w 419"/>
                <a:gd name="T85" fmla="*/ 662 h 744"/>
                <a:gd name="T86" fmla="*/ 208 w 419"/>
                <a:gd name="T87" fmla="*/ 668 h 744"/>
                <a:gd name="T88" fmla="*/ 170 w 419"/>
                <a:gd name="T89" fmla="*/ 666 h 744"/>
                <a:gd name="T90" fmla="*/ 139 w 419"/>
                <a:gd name="T91" fmla="*/ 659 h 744"/>
                <a:gd name="T92" fmla="*/ 85 w 419"/>
                <a:gd name="T93" fmla="*/ 639 h 744"/>
                <a:gd name="T94" fmla="*/ 62 w 419"/>
                <a:gd name="T95" fmla="*/ 536 h 744"/>
                <a:gd name="T96" fmla="*/ 117 w 419"/>
                <a:gd name="T97" fmla="*/ 569 h 744"/>
                <a:gd name="T98" fmla="*/ 155 w 419"/>
                <a:gd name="T99" fmla="*/ 585 h 744"/>
                <a:gd name="T100" fmla="*/ 201 w 419"/>
                <a:gd name="T101" fmla="*/ 59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9" h="744">
                  <a:moveTo>
                    <a:pt x="419" y="0"/>
                  </a:moveTo>
                  <a:lnTo>
                    <a:pt x="0" y="0"/>
                  </a:lnTo>
                  <a:lnTo>
                    <a:pt x="0" y="744"/>
                  </a:lnTo>
                  <a:lnTo>
                    <a:pt x="419" y="744"/>
                  </a:lnTo>
                  <a:lnTo>
                    <a:pt x="419" y="0"/>
                  </a:lnTo>
                  <a:close/>
                  <a:moveTo>
                    <a:pt x="201" y="594"/>
                  </a:moveTo>
                  <a:lnTo>
                    <a:pt x="201" y="594"/>
                  </a:lnTo>
                  <a:lnTo>
                    <a:pt x="213" y="592"/>
                  </a:lnTo>
                  <a:lnTo>
                    <a:pt x="226" y="590"/>
                  </a:lnTo>
                  <a:lnTo>
                    <a:pt x="237" y="586"/>
                  </a:lnTo>
                  <a:lnTo>
                    <a:pt x="247" y="580"/>
                  </a:lnTo>
                  <a:lnTo>
                    <a:pt x="247" y="580"/>
                  </a:lnTo>
                  <a:lnTo>
                    <a:pt x="255" y="573"/>
                  </a:lnTo>
                  <a:lnTo>
                    <a:pt x="262" y="565"/>
                  </a:lnTo>
                  <a:lnTo>
                    <a:pt x="265" y="557"/>
                  </a:lnTo>
                  <a:lnTo>
                    <a:pt x="266" y="548"/>
                  </a:lnTo>
                  <a:lnTo>
                    <a:pt x="266" y="548"/>
                  </a:lnTo>
                  <a:lnTo>
                    <a:pt x="265" y="539"/>
                  </a:lnTo>
                  <a:lnTo>
                    <a:pt x="263" y="531"/>
                  </a:lnTo>
                  <a:lnTo>
                    <a:pt x="260" y="524"/>
                  </a:lnTo>
                  <a:lnTo>
                    <a:pt x="254" y="517"/>
                  </a:lnTo>
                  <a:lnTo>
                    <a:pt x="254" y="517"/>
                  </a:lnTo>
                  <a:lnTo>
                    <a:pt x="246" y="510"/>
                  </a:lnTo>
                  <a:lnTo>
                    <a:pt x="234" y="502"/>
                  </a:lnTo>
                  <a:lnTo>
                    <a:pt x="219" y="492"/>
                  </a:lnTo>
                  <a:lnTo>
                    <a:pt x="200" y="481"/>
                  </a:lnTo>
                  <a:lnTo>
                    <a:pt x="200" y="481"/>
                  </a:lnTo>
                  <a:lnTo>
                    <a:pt x="161" y="459"/>
                  </a:lnTo>
                  <a:lnTo>
                    <a:pt x="131" y="438"/>
                  </a:lnTo>
                  <a:lnTo>
                    <a:pt x="118" y="429"/>
                  </a:lnTo>
                  <a:lnTo>
                    <a:pt x="107" y="420"/>
                  </a:lnTo>
                  <a:lnTo>
                    <a:pt x="98" y="411"/>
                  </a:lnTo>
                  <a:lnTo>
                    <a:pt x="91" y="402"/>
                  </a:lnTo>
                  <a:lnTo>
                    <a:pt x="91" y="402"/>
                  </a:lnTo>
                  <a:lnTo>
                    <a:pt x="85" y="394"/>
                  </a:lnTo>
                  <a:lnTo>
                    <a:pt x="80" y="385"/>
                  </a:lnTo>
                  <a:lnTo>
                    <a:pt x="76" y="377"/>
                  </a:lnTo>
                  <a:lnTo>
                    <a:pt x="72" y="368"/>
                  </a:lnTo>
                  <a:lnTo>
                    <a:pt x="69" y="359"/>
                  </a:lnTo>
                  <a:lnTo>
                    <a:pt x="67" y="350"/>
                  </a:lnTo>
                  <a:lnTo>
                    <a:pt x="65" y="340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5" y="318"/>
                  </a:lnTo>
                  <a:lnTo>
                    <a:pt x="68" y="307"/>
                  </a:lnTo>
                  <a:lnTo>
                    <a:pt x="71" y="296"/>
                  </a:lnTo>
                  <a:lnTo>
                    <a:pt x="74" y="286"/>
                  </a:lnTo>
                  <a:lnTo>
                    <a:pt x="80" y="275"/>
                  </a:lnTo>
                  <a:lnTo>
                    <a:pt x="87" y="266"/>
                  </a:lnTo>
                  <a:lnTo>
                    <a:pt x="95" y="257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14" y="242"/>
                  </a:lnTo>
                  <a:lnTo>
                    <a:pt x="125" y="235"/>
                  </a:lnTo>
                  <a:lnTo>
                    <a:pt x="137" y="229"/>
                  </a:lnTo>
                  <a:lnTo>
                    <a:pt x="149" y="225"/>
                  </a:lnTo>
                  <a:lnTo>
                    <a:pt x="161" y="221"/>
                  </a:lnTo>
                  <a:lnTo>
                    <a:pt x="175" y="219"/>
                  </a:lnTo>
                  <a:lnTo>
                    <a:pt x="190" y="218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20" y="218"/>
                  </a:lnTo>
                  <a:lnTo>
                    <a:pt x="237" y="219"/>
                  </a:lnTo>
                  <a:lnTo>
                    <a:pt x="253" y="222"/>
                  </a:lnTo>
                  <a:lnTo>
                    <a:pt x="269" y="226"/>
                  </a:lnTo>
                  <a:lnTo>
                    <a:pt x="285" y="231"/>
                  </a:lnTo>
                  <a:lnTo>
                    <a:pt x="302" y="237"/>
                  </a:lnTo>
                  <a:lnTo>
                    <a:pt x="318" y="245"/>
                  </a:lnTo>
                  <a:lnTo>
                    <a:pt x="335" y="253"/>
                  </a:lnTo>
                  <a:lnTo>
                    <a:pt x="335" y="339"/>
                  </a:lnTo>
                  <a:lnTo>
                    <a:pt x="335" y="339"/>
                  </a:lnTo>
                  <a:lnTo>
                    <a:pt x="317" y="327"/>
                  </a:lnTo>
                  <a:lnTo>
                    <a:pt x="299" y="318"/>
                  </a:lnTo>
                  <a:lnTo>
                    <a:pt x="282" y="310"/>
                  </a:lnTo>
                  <a:lnTo>
                    <a:pt x="266" y="304"/>
                  </a:lnTo>
                  <a:lnTo>
                    <a:pt x="250" y="298"/>
                  </a:lnTo>
                  <a:lnTo>
                    <a:pt x="236" y="295"/>
                  </a:lnTo>
                  <a:lnTo>
                    <a:pt x="222" y="292"/>
                  </a:lnTo>
                  <a:lnTo>
                    <a:pt x="210" y="292"/>
                  </a:lnTo>
                  <a:lnTo>
                    <a:pt x="210" y="292"/>
                  </a:lnTo>
                  <a:lnTo>
                    <a:pt x="199" y="292"/>
                  </a:lnTo>
                  <a:lnTo>
                    <a:pt x="187" y="295"/>
                  </a:lnTo>
                  <a:lnTo>
                    <a:pt x="178" y="298"/>
                  </a:lnTo>
                  <a:lnTo>
                    <a:pt x="170" y="302"/>
                  </a:lnTo>
                  <a:lnTo>
                    <a:pt x="170" y="302"/>
                  </a:lnTo>
                  <a:lnTo>
                    <a:pt x="164" y="308"/>
                  </a:lnTo>
                  <a:lnTo>
                    <a:pt x="158" y="315"/>
                  </a:lnTo>
                  <a:lnTo>
                    <a:pt x="156" y="323"/>
                  </a:lnTo>
                  <a:lnTo>
                    <a:pt x="155" y="331"/>
                  </a:lnTo>
                  <a:lnTo>
                    <a:pt x="155" y="331"/>
                  </a:lnTo>
                  <a:lnTo>
                    <a:pt x="156" y="339"/>
                  </a:lnTo>
                  <a:lnTo>
                    <a:pt x="158" y="345"/>
                  </a:lnTo>
                  <a:lnTo>
                    <a:pt x="162" y="352"/>
                  </a:lnTo>
                  <a:lnTo>
                    <a:pt x="168" y="359"/>
                  </a:lnTo>
                  <a:lnTo>
                    <a:pt x="168" y="359"/>
                  </a:lnTo>
                  <a:lnTo>
                    <a:pt x="177" y="367"/>
                  </a:lnTo>
                  <a:lnTo>
                    <a:pt x="187" y="375"/>
                  </a:lnTo>
                  <a:lnTo>
                    <a:pt x="201" y="383"/>
                  </a:lnTo>
                  <a:lnTo>
                    <a:pt x="218" y="393"/>
                  </a:lnTo>
                  <a:lnTo>
                    <a:pt x="248" y="410"/>
                  </a:lnTo>
                  <a:lnTo>
                    <a:pt x="248" y="410"/>
                  </a:lnTo>
                  <a:lnTo>
                    <a:pt x="273" y="425"/>
                  </a:lnTo>
                  <a:lnTo>
                    <a:pt x="296" y="441"/>
                  </a:lnTo>
                  <a:lnTo>
                    <a:pt x="314" y="458"/>
                  </a:lnTo>
                  <a:lnTo>
                    <a:pt x="323" y="466"/>
                  </a:lnTo>
                  <a:lnTo>
                    <a:pt x="329" y="475"/>
                  </a:lnTo>
                  <a:lnTo>
                    <a:pt x="336" y="483"/>
                  </a:lnTo>
                  <a:lnTo>
                    <a:pt x="341" y="492"/>
                  </a:lnTo>
                  <a:lnTo>
                    <a:pt x="346" y="501"/>
                  </a:lnTo>
                  <a:lnTo>
                    <a:pt x="350" y="509"/>
                  </a:lnTo>
                  <a:lnTo>
                    <a:pt x="353" y="518"/>
                  </a:lnTo>
                  <a:lnTo>
                    <a:pt x="354" y="527"/>
                  </a:lnTo>
                  <a:lnTo>
                    <a:pt x="357" y="536"/>
                  </a:lnTo>
                  <a:lnTo>
                    <a:pt x="357" y="546"/>
                  </a:lnTo>
                  <a:lnTo>
                    <a:pt x="357" y="546"/>
                  </a:lnTo>
                  <a:lnTo>
                    <a:pt x="355" y="559"/>
                  </a:lnTo>
                  <a:lnTo>
                    <a:pt x="354" y="571"/>
                  </a:lnTo>
                  <a:lnTo>
                    <a:pt x="351" y="583"/>
                  </a:lnTo>
                  <a:lnTo>
                    <a:pt x="346" y="595"/>
                  </a:lnTo>
                  <a:lnTo>
                    <a:pt x="340" y="605"/>
                  </a:lnTo>
                  <a:lnTo>
                    <a:pt x="333" y="615"/>
                  </a:lnTo>
                  <a:lnTo>
                    <a:pt x="325" y="624"/>
                  </a:lnTo>
                  <a:lnTo>
                    <a:pt x="315" y="633"/>
                  </a:lnTo>
                  <a:lnTo>
                    <a:pt x="315" y="633"/>
                  </a:lnTo>
                  <a:lnTo>
                    <a:pt x="304" y="641"/>
                  </a:lnTo>
                  <a:lnTo>
                    <a:pt x="292" y="648"/>
                  </a:lnTo>
                  <a:lnTo>
                    <a:pt x="280" y="654"/>
                  </a:lnTo>
                  <a:lnTo>
                    <a:pt x="267" y="659"/>
                  </a:lnTo>
                  <a:lnTo>
                    <a:pt x="253" y="662"/>
                  </a:lnTo>
                  <a:lnTo>
                    <a:pt x="239" y="666"/>
                  </a:lnTo>
                  <a:lnTo>
                    <a:pt x="223" y="667"/>
                  </a:lnTo>
                  <a:lnTo>
                    <a:pt x="208" y="668"/>
                  </a:lnTo>
                  <a:lnTo>
                    <a:pt x="208" y="668"/>
                  </a:lnTo>
                  <a:lnTo>
                    <a:pt x="188" y="667"/>
                  </a:lnTo>
                  <a:lnTo>
                    <a:pt x="170" y="666"/>
                  </a:lnTo>
                  <a:lnTo>
                    <a:pt x="155" y="662"/>
                  </a:lnTo>
                  <a:lnTo>
                    <a:pt x="139" y="659"/>
                  </a:lnTo>
                  <a:lnTo>
                    <a:pt x="139" y="659"/>
                  </a:lnTo>
                  <a:lnTo>
                    <a:pt x="122" y="654"/>
                  </a:lnTo>
                  <a:lnTo>
                    <a:pt x="104" y="648"/>
                  </a:lnTo>
                  <a:lnTo>
                    <a:pt x="85" y="639"/>
                  </a:lnTo>
                  <a:lnTo>
                    <a:pt x="62" y="629"/>
                  </a:lnTo>
                  <a:lnTo>
                    <a:pt x="62" y="536"/>
                  </a:lnTo>
                  <a:lnTo>
                    <a:pt x="62" y="536"/>
                  </a:lnTo>
                  <a:lnTo>
                    <a:pt x="80" y="548"/>
                  </a:lnTo>
                  <a:lnTo>
                    <a:pt x="99" y="560"/>
                  </a:lnTo>
                  <a:lnTo>
                    <a:pt x="117" y="569"/>
                  </a:lnTo>
                  <a:lnTo>
                    <a:pt x="137" y="578"/>
                  </a:lnTo>
                  <a:lnTo>
                    <a:pt x="137" y="578"/>
                  </a:lnTo>
                  <a:lnTo>
                    <a:pt x="155" y="585"/>
                  </a:lnTo>
                  <a:lnTo>
                    <a:pt x="171" y="589"/>
                  </a:lnTo>
                  <a:lnTo>
                    <a:pt x="187" y="592"/>
                  </a:lnTo>
                  <a:lnTo>
                    <a:pt x="201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1098550" y="1054100"/>
              <a:ext cx="665163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196975" y="1398588"/>
              <a:ext cx="468313" cy="715962"/>
            </a:xfrm>
            <a:custGeom>
              <a:avLst/>
              <a:gdLst>
                <a:gd name="T0" fmla="*/ 151 w 295"/>
                <a:gd name="T1" fmla="*/ 375 h 451"/>
                <a:gd name="T2" fmla="*/ 185 w 295"/>
                <a:gd name="T3" fmla="*/ 363 h 451"/>
                <a:gd name="T4" fmla="*/ 200 w 295"/>
                <a:gd name="T5" fmla="*/ 348 h 451"/>
                <a:gd name="T6" fmla="*/ 204 w 295"/>
                <a:gd name="T7" fmla="*/ 331 h 451"/>
                <a:gd name="T8" fmla="*/ 198 w 295"/>
                <a:gd name="T9" fmla="*/ 307 h 451"/>
                <a:gd name="T10" fmla="*/ 184 w 295"/>
                <a:gd name="T11" fmla="*/ 293 h 451"/>
                <a:gd name="T12" fmla="*/ 138 w 295"/>
                <a:gd name="T13" fmla="*/ 264 h 451"/>
                <a:gd name="T14" fmla="*/ 69 w 295"/>
                <a:gd name="T15" fmla="*/ 221 h 451"/>
                <a:gd name="T16" fmla="*/ 36 w 295"/>
                <a:gd name="T17" fmla="*/ 194 h 451"/>
                <a:gd name="T18" fmla="*/ 23 w 295"/>
                <a:gd name="T19" fmla="*/ 177 h 451"/>
                <a:gd name="T20" fmla="*/ 10 w 295"/>
                <a:gd name="T21" fmla="*/ 151 h 451"/>
                <a:gd name="T22" fmla="*/ 3 w 295"/>
                <a:gd name="T23" fmla="*/ 123 h 451"/>
                <a:gd name="T24" fmla="*/ 3 w 295"/>
                <a:gd name="T25" fmla="*/ 101 h 451"/>
                <a:gd name="T26" fmla="*/ 12 w 295"/>
                <a:gd name="T27" fmla="*/ 69 h 451"/>
                <a:gd name="T28" fmla="*/ 33 w 295"/>
                <a:gd name="T29" fmla="*/ 40 h 451"/>
                <a:gd name="T30" fmla="*/ 52 w 295"/>
                <a:gd name="T31" fmla="*/ 25 h 451"/>
                <a:gd name="T32" fmla="*/ 87 w 295"/>
                <a:gd name="T33" fmla="*/ 8 h 451"/>
                <a:gd name="T34" fmla="*/ 128 w 295"/>
                <a:gd name="T35" fmla="*/ 1 h 451"/>
                <a:gd name="T36" fmla="*/ 158 w 295"/>
                <a:gd name="T37" fmla="*/ 1 h 451"/>
                <a:gd name="T38" fmla="*/ 207 w 295"/>
                <a:gd name="T39" fmla="*/ 9 h 451"/>
                <a:gd name="T40" fmla="*/ 256 w 295"/>
                <a:gd name="T41" fmla="*/ 28 h 451"/>
                <a:gd name="T42" fmla="*/ 273 w 295"/>
                <a:gd name="T43" fmla="*/ 122 h 451"/>
                <a:gd name="T44" fmla="*/ 220 w 295"/>
                <a:gd name="T45" fmla="*/ 93 h 451"/>
                <a:gd name="T46" fmla="*/ 174 w 295"/>
                <a:gd name="T47" fmla="*/ 78 h 451"/>
                <a:gd name="T48" fmla="*/ 148 w 295"/>
                <a:gd name="T49" fmla="*/ 75 h 451"/>
                <a:gd name="T50" fmla="*/ 116 w 295"/>
                <a:gd name="T51" fmla="*/ 81 h 451"/>
                <a:gd name="T52" fmla="*/ 102 w 295"/>
                <a:gd name="T53" fmla="*/ 91 h 451"/>
                <a:gd name="T54" fmla="*/ 93 w 295"/>
                <a:gd name="T55" fmla="*/ 114 h 451"/>
                <a:gd name="T56" fmla="*/ 96 w 295"/>
                <a:gd name="T57" fmla="*/ 128 h 451"/>
                <a:gd name="T58" fmla="*/ 106 w 295"/>
                <a:gd name="T59" fmla="*/ 142 h 451"/>
                <a:gd name="T60" fmla="*/ 139 w 295"/>
                <a:gd name="T61" fmla="*/ 166 h 451"/>
                <a:gd name="T62" fmla="*/ 186 w 295"/>
                <a:gd name="T63" fmla="*/ 193 h 451"/>
                <a:gd name="T64" fmla="*/ 252 w 295"/>
                <a:gd name="T65" fmla="*/ 241 h 451"/>
                <a:gd name="T66" fmla="*/ 274 w 295"/>
                <a:gd name="T67" fmla="*/ 266 h 451"/>
                <a:gd name="T68" fmla="*/ 288 w 295"/>
                <a:gd name="T69" fmla="*/ 292 h 451"/>
                <a:gd name="T70" fmla="*/ 295 w 295"/>
                <a:gd name="T71" fmla="*/ 319 h 451"/>
                <a:gd name="T72" fmla="*/ 293 w 295"/>
                <a:gd name="T73" fmla="*/ 342 h 451"/>
                <a:gd name="T74" fmla="*/ 284 w 295"/>
                <a:gd name="T75" fmla="*/ 378 h 451"/>
                <a:gd name="T76" fmla="*/ 263 w 295"/>
                <a:gd name="T77" fmla="*/ 407 h 451"/>
                <a:gd name="T78" fmla="*/ 242 w 295"/>
                <a:gd name="T79" fmla="*/ 424 h 451"/>
                <a:gd name="T80" fmla="*/ 205 w 295"/>
                <a:gd name="T81" fmla="*/ 442 h 451"/>
                <a:gd name="T82" fmla="*/ 161 w 295"/>
                <a:gd name="T83" fmla="*/ 450 h 451"/>
                <a:gd name="T84" fmla="*/ 126 w 295"/>
                <a:gd name="T85" fmla="*/ 450 h 451"/>
                <a:gd name="T86" fmla="*/ 77 w 295"/>
                <a:gd name="T87" fmla="*/ 442 h 451"/>
                <a:gd name="T88" fmla="*/ 42 w 295"/>
                <a:gd name="T89" fmla="*/ 431 h 451"/>
                <a:gd name="T90" fmla="*/ 0 w 295"/>
                <a:gd name="T91" fmla="*/ 319 h 451"/>
                <a:gd name="T92" fmla="*/ 37 w 295"/>
                <a:gd name="T93" fmla="*/ 343 h 451"/>
                <a:gd name="T94" fmla="*/ 75 w 295"/>
                <a:gd name="T95" fmla="*/ 361 h 451"/>
                <a:gd name="T96" fmla="*/ 125 w 295"/>
                <a:gd name="T97" fmla="*/ 37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5" h="451">
                  <a:moveTo>
                    <a:pt x="139" y="377"/>
                  </a:moveTo>
                  <a:lnTo>
                    <a:pt x="139" y="377"/>
                  </a:lnTo>
                  <a:lnTo>
                    <a:pt x="151" y="375"/>
                  </a:lnTo>
                  <a:lnTo>
                    <a:pt x="164" y="373"/>
                  </a:lnTo>
                  <a:lnTo>
                    <a:pt x="175" y="369"/>
                  </a:lnTo>
                  <a:lnTo>
                    <a:pt x="185" y="363"/>
                  </a:lnTo>
                  <a:lnTo>
                    <a:pt x="185" y="363"/>
                  </a:lnTo>
                  <a:lnTo>
                    <a:pt x="193" y="356"/>
                  </a:lnTo>
                  <a:lnTo>
                    <a:pt x="200" y="348"/>
                  </a:lnTo>
                  <a:lnTo>
                    <a:pt x="203" y="340"/>
                  </a:lnTo>
                  <a:lnTo>
                    <a:pt x="204" y="331"/>
                  </a:lnTo>
                  <a:lnTo>
                    <a:pt x="204" y="331"/>
                  </a:lnTo>
                  <a:lnTo>
                    <a:pt x="203" y="322"/>
                  </a:lnTo>
                  <a:lnTo>
                    <a:pt x="201" y="314"/>
                  </a:lnTo>
                  <a:lnTo>
                    <a:pt x="198" y="307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184" y="293"/>
                  </a:lnTo>
                  <a:lnTo>
                    <a:pt x="172" y="285"/>
                  </a:lnTo>
                  <a:lnTo>
                    <a:pt x="157" y="275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99" y="242"/>
                  </a:lnTo>
                  <a:lnTo>
                    <a:pt x="69" y="221"/>
                  </a:lnTo>
                  <a:lnTo>
                    <a:pt x="56" y="212"/>
                  </a:lnTo>
                  <a:lnTo>
                    <a:pt x="45" y="203"/>
                  </a:lnTo>
                  <a:lnTo>
                    <a:pt x="36" y="194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3" y="177"/>
                  </a:lnTo>
                  <a:lnTo>
                    <a:pt x="18" y="168"/>
                  </a:lnTo>
                  <a:lnTo>
                    <a:pt x="14" y="160"/>
                  </a:lnTo>
                  <a:lnTo>
                    <a:pt x="10" y="151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3" y="123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01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2" y="69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3" y="4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52" y="25"/>
                  </a:lnTo>
                  <a:lnTo>
                    <a:pt x="63" y="18"/>
                  </a:lnTo>
                  <a:lnTo>
                    <a:pt x="75" y="12"/>
                  </a:lnTo>
                  <a:lnTo>
                    <a:pt x="87" y="8"/>
                  </a:lnTo>
                  <a:lnTo>
                    <a:pt x="99" y="4"/>
                  </a:lnTo>
                  <a:lnTo>
                    <a:pt x="113" y="2"/>
                  </a:lnTo>
                  <a:lnTo>
                    <a:pt x="128" y="1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8" y="1"/>
                  </a:lnTo>
                  <a:lnTo>
                    <a:pt x="175" y="2"/>
                  </a:lnTo>
                  <a:lnTo>
                    <a:pt x="191" y="5"/>
                  </a:lnTo>
                  <a:lnTo>
                    <a:pt x="207" y="9"/>
                  </a:lnTo>
                  <a:lnTo>
                    <a:pt x="223" y="14"/>
                  </a:lnTo>
                  <a:lnTo>
                    <a:pt x="240" y="20"/>
                  </a:lnTo>
                  <a:lnTo>
                    <a:pt x="256" y="28"/>
                  </a:lnTo>
                  <a:lnTo>
                    <a:pt x="273" y="36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55" y="110"/>
                  </a:lnTo>
                  <a:lnTo>
                    <a:pt x="237" y="101"/>
                  </a:lnTo>
                  <a:lnTo>
                    <a:pt x="220" y="93"/>
                  </a:lnTo>
                  <a:lnTo>
                    <a:pt x="204" y="87"/>
                  </a:lnTo>
                  <a:lnTo>
                    <a:pt x="188" y="81"/>
                  </a:lnTo>
                  <a:lnTo>
                    <a:pt x="174" y="78"/>
                  </a:lnTo>
                  <a:lnTo>
                    <a:pt x="160" y="75"/>
                  </a:lnTo>
                  <a:lnTo>
                    <a:pt x="148" y="75"/>
                  </a:lnTo>
                  <a:lnTo>
                    <a:pt x="148" y="75"/>
                  </a:lnTo>
                  <a:lnTo>
                    <a:pt x="137" y="75"/>
                  </a:lnTo>
                  <a:lnTo>
                    <a:pt x="125" y="78"/>
                  </a:lnTo>
                  <a:lnTo>
                    <a:pt x="116" y="81"/>
                  </a:lnTo>
                  <a:lnTo>
                    <a:pt x="108" y="85"/>
                  </a:lnTo>
                  <a:lnTo>
                    <a:pt x="108" y="85"/>
                  </a:lnTo>
                  <a:lnTo>
                    <a:pt x="102" y="91"/>
                  </a:lnTo>
                  <a:lnTo>
                    <a:pt x="96" y="98"/>
                  </a:lnTo>
                  <a:lnTo>
                    <a:pt x="94" y="106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4" y="122"/>
                  </a:lnTo>
                  <a:lnTo>
                    <a:pt x="96" y="128"/>
                  </a:lnTo>
                  <a:lnTo>
                    <a:pt x="100" y="135"/>
                  </a:lnTo>
                  <a:lnTo>
                    <a:pt x="106" y="142"/>
                  </a:lnTo>
                  <a:lnTo>
                    <a:pt x="106" y="142"/>
                  </a:lnTo>
                  <a:lnTo>
                    <a:pt x="115" y="150"/>
                  </a:lnTo>
                  <a:lnTo>
                    <a:pt x="125" y="158"/>
                  </a:lnTo>
                  <a:lnTo>
                    <a:pt x="139" y="166"/>
                  </a:lnTo>
                  <a:lnTo>
                    <a:pt x="156" y="176"/>
                  </a:lnTo>
                  <a:lnTo>
                    <a:pt x="186" y="193"/>
                  </a:lnTo>
                  <a:lnTo>
                    <a:pt x="186" y="193"/>
                  </a:lnTo>
                  <a:lnTo>
                    <a:pt x="211" y="208"/>
                  </a:lnTo>
                  <a:lnTo>
                    <a:pt x="234" y="224"/>
                  </a:lnTo>
                  <a:lnTo>
                    <a:pt x="252" y="241"/>
                  </a:lnTo>
                  <a:lnTo>
                    <a:pt x="261" y="249"/>
                  </a:lnTo>
                  <a:lnTo>
                    <a:pt x="267" y="258"/>
                  </a:lnTo>
                  <a:lnTo>
                    <a:pt x="274" y="266"/>
                  </a:lnTo>
                  <a:lnTo>
                    <a:pt x="279" y="275"/>
                  </a:lnTo>
                  <a:lnTo>
                    <a:pt x="284" y="284"/>
                  </a:lnTo>
                  <a:lnTo>
                    <a:pt x="288" y="292"/>
                  </a:lnTo>
                  <a:lnTo>
                    <a:pt x="291" y="301"/>
                  </a:lnTo>
                  <a:lnTo>
                    <a:pt x="292" y="310"/>
                  </a:lnTo>
                  <a:lnTo>
                    <a:pt x="295" y="319"/>
                  </a:lnTo>
                  <a:lnTo>
                    <a:pt x="295" y="329"/>
                  </a:lnTo>
                  <a:lnTo>
                    <a:pt x="295" y="329"/>
                  </a:lnTo>
                  <a:lnTo>
                    <a:pt x="293" y="342"/>
                  </a:lnTo>
                  <a:lnTo>
                    <a:pt x="292" y="354"/>
                  </a:lnTo>
                  <a:lnTo>
                    <a:pt x="289" y="366"/>
                  </a:lnTo>
                  <a:lnTo>
                    <a:pt x="284" y="378"/>
                  </a:lnTo>
                  <a:lnTo>
                    <a:pt x="278" y="388"/>
                  </a:lnTo>
                  <a:lnTo>
                    <a:pt x="271" y="398"/>
                  </a:lnTo>
                  <a:lnTo>
                    <a:pt x="263" y="407"/>
                  </a:lnTo>
                  <a:lnTo>
                    <a:pt x="253" y="416"/>
                  </a:lnTo>
                  <a:lnTo>
                    <a:pt x="253" y="416"/>
                  </a:lnTo>
                  <a:lnTo>
                    <a:pt x="242" y="424"/>
                  </a:lnTo>
                  <a:lnTo>
                    <a:pt x="230" y="431"/>
                  </a:lnTo>
                  <a:lnTo>
                    <a:pt x="218" y="437"/>
                  </a:lnTo>
                  <a:lnTo>
                    <a:pt x="205" y="442"/>
                  </a:lnTo>
                  <a:lnTo>
                    <a:pt x="191" y="445"/>
                  </a:lnTo>
                  <a:lnTo>
                    <a:pt x="177" y="449"/>
                  </a:lnTo>
                  <a:lnTo>
                    <a:pt x="161" y="450"/>
                  </a:lnTo>
                  <a:lnTo>
                    <a:pt x="146" y="451"/>
                  </a:lnTo>
                  <a:lnTo>
                    <a:pt x="146" y="451"/>
                  </a:lnTo>
                  <a:lnTo>
                    <a:pt x="126" y="450"/>
                  </a:lnTo>
                  <a:lnTo>
                    <a:pt x="108" y="449"/>
                  </a:lnTo>
                  <a:lnTo>
                    <a:pt x="93" y="445"/>
                  </a:lnTo>
                  <a:lnTo>
                    <a:pt x="77" y="442"/>
                  </a:lnTo>
                  <a:lnTo>
                    <a:pt x="77" y="442"/>
                  </a:lnTo>
                  <a:lnTo>
                    <a:pt x="60" y="437"/>
                  </a:lnTo>
                  <a:lnTo>
                    <a:pt x="42" y="431"/>
                  </a:lnTo>
                  <a:lnTo>
                    <a:pt x="23" y="422"/>
                  </a:lnTo>
                  <a:lnTo>
                    <a:pt x="0" y="4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8" y="331"/>
                  </a:lnTo>
                  <a:lnTo>
                    <a:pt x="37" y="343"/>
                  </a:lnTo>
                  <a:lnTo>
                    <a:pt x="55" y="352"/>
                  </a:lnTo>
                  <a:lnTo>
                    <a:pt x="75" y="361"/>
                  </a:lnTo>
                  <a:lnTo>
                    <a:pt x="75" y="361"/>
                  </a:lnTo>
                  <a:lnTo>
                    <a:pt x="93" y="368"/>
                  </a:lnTo>
                  <a:lnTo>
                    <a:pt x="109" y="372"/>
                  </a:lnTo>
                  <a:lnTo>
                    <a:pt x="125" y="375"/>
                  </a:lnTo>
                  <a:lnTo>
                    <a:pt x="139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3289300" y="1052513"/>
              <a:ext cx="917575" cy="1182687"/>
            </a:xfrm>
            <a:custGeom>
              <a:avLst/>
              <a:gdLst>
                <a:gd name="T0" fmla="*/ 0 w 578"/>
                <a:gd name="T1" fmla="*/ 745 h 745"/>
                <a:gd name="T2" fmla="*/ 286 w 578"/>
                <a:gd name="T3" fmla="*/ 669 h 745"/>
                <a:gd name="T4" fmla="*/ 239 w 578"/>
                <a:gd name="T5" fmla="*/ 664 h 745"/>
                <a:gd name="T6" fmla="*/ 176 w 578"/>
                <a:gd name="T7" fmla="*/ 644 h 745"/>
                <a:gd name="T8" fmla="*/ 123 w 578"/>
                <a:gd name="T9" fmla="*/ 606 h 745"/>
                <a:gd name="T10" fmla="*/ 94 w 578"/>
                <a:gd name="T11" fmla="*/ 572 h 745"/>
                <a:gd name="T12" fmla="*/ 66 w 578"/>
                <a:gd name="T13" fmla="*/ 514 h 745"/>
                <a:gd name="T14" fmla="*/ 57 w 578"/>
                <a:gd name="T15" fmla="*/ 448 h 745"/>
                <a:gd name="T16" fmla="*/ 61 w 578"/>
                <a:gd name="T17" fmla="*/ 403 h 745"/>
                <a:gd name="T18" fmla="*/ 83 w 578"/>
                <a:gd name="T19" fmla="*/ 342 h 745"/>
                <a:gd name="T20" fmla="*/ 123 w 578"/>
                <a:gd name="T21" fmla="*/ 289 h 745"/>
                <a:gd name="T22" fmla="*/ 159 w 578"/>
                <a:gd name="T23" fmla="*/ 262 h 745"/>
                <a:gd name="T24" fmla="*/ 220 w 578"/>
                <a:gd name="T25" fmla="*/ 235 h 745"/>
                <a:gd name="T26" fmla="*/ 290 w 578"/>
                <a:gd name="T27" fmla="*/ 226 h 745"/>
                <a:gd name="T28" fmla="*/ 337 w 578"/>
                <a:gd name="T29" fmla="*/ 230 h 745"/>
                <a:gd name="T30" fmla="*/ 400 w 578"/>
                <a:gd name="T31" fmla="*/ 250 h 745"/>
                <a:gd name="T32" fmla="*/ 455 w 578"/>
                <a:gd name="T33" fmla="*/ 290 h 745"/>
                <a:gd name="T34" fmla="*/ 483 w 578"/>
                <a:gd name="T35" fmla="*/ 324 h 745"/>
                <a:gd name="T36" fmla="*/ 511 w 578"/>
                <a:gd name="T37" fmla="*/ 382 h 745"/>
                <a:gd name="T38" fmla="*/ 520 w 578"/>
                <a:gd name="T39" fmla="*/ 450 h 745"/>
                <a:gd name="T40" fmla="*/ 516 w 578"/>
                <a:gd name="T41" fmla="*/ 495 h 745"/>
                <a:gd name="T42" fmla="*/ 494 w 578"/>
                <a:gd name="T43" fmla="*/ 555 h 745"/>
                <a:gd name="T44" fmla="*/ 453 w 578"/>
                <a:gd name="T45" fmla="*/ 607 h 745"/>
                <a:gd name="T46" fmla="*/ 418 w 578"/>
                <a:gd name="T47" fmla="*/ 634 h 745"/>
                <a:gd name="T48" fmla="*/ 356 w 578"/>
                <a:gd name="T49" fmla="*/ 660 h 745"/>
                <a:gd name="T50" fmla="*/ 286 w 578"/>
                <a:gd name="T51" fmla="*/ 669 h 745"/>
                <a:gd name="T52" fmla="*/ 270 w 578"/>
                <a:gd name="T53" fmla="*/ 303 h 745"/>
                <a:gd name="T54" fmla="*/ 229 w 578"/>
                <a:gd name="T55" fmla="*/ 314 h 745"/>
                <a:gd name="T56" fmla="*/ 194 w 578"/>
                <a:gd name="T57" fmla="*/ 334 h 745"/>
                <a:gd name="T58" fmla="*/ 174 w 578"/>
                <a:gd name="T59" fmla="*/ 354 h 745"/>
                <a:gd name="T60" fmla="*/ 153 w 578"/>
                <a:gd name="T61" fmla="*/ 390 h 745"/>
                <a:gd name="T62" fmla="*/ 144 w 578"/>
                <a:gd name="T63" fmla="*/ 432 h 745"/>
                <a:gd name="T64" fmla="*/ 144 w 578"/>
                <a:gd name="T65" fmla="*/ 463 h 745"/>
                <a:gd name="T66" fmla="*/ 154 w 578"/>
                <a:gd name="T67" fmla="*/ 503 h 745"/>
                <a:gd name="T68" fmla="*/ 175 w 578"/>
                <a:gd name="T69" fmla="*/ 538 h 745"/>
                <a:gd name="T70" fmla="*/ 195 w 578"/>
                <a:gd name="T71" fmla="*/ 558 h 745"/>
                <a:gd name="T72" fmla="*/ 231 w 578"/>
                <a:gd name="T73" fmla="*/ 579 h 745"/>
                <a:gd name="T74" fmla="*/ 273 w 578"/>
                <a:gd name="T75" fmla="*/ 588 h 745"/>
                <a:gd name="T76" fmla="*/ 305 w 578"/>
                <a:gd name="T77" fmla="*/ 588 h 745"/>
                <a:gd name="T78" fmla="*/ 346 w 578"/>
                <a:gd name="T79" fmla="*/ 579 h 745"/>
                <a:gd name="T80" fmla="*/ 382 w 578"/>
                <a:gd name="T81" fmla="*/ 557 h 745"/>
                <a:gd name="T82" fmla="*/ 402 w 578"/>
                <a:gd name="T83" fmla="*/ 538 h 745"/>
                <a:gd name="T84" fmla="*/ 423 w 578"/>
                <a:gd name="T85" fmla="*/ 503 h 745"/>
                <a:gd name="T86" fmla="*/ 432 w 578"/>
                <a:gd name="T87" fmla="*/ 461 h 745"/>
                <a:gd name="T88" fmla="*/ 432 w 578"/>
                <a:gd name="T89" fmla="*/ 431 h 745"/>
                <a:gd name="T90" fmla="*/ 422 w 578"/>
                <a:gd name="T91" fmla="*/ 389 h 745"/>
                <a:gd name="T92" fmla="*/ 400 w 578"/>
                <a:gd name="T93" fmla="*/ 354 h 745"/>
                <a:gd name="T94" fmla="*/ 380 w 578"/>
                <a:gd name="T95" fmla="*/ 334 h 745"/>
                <a:gd name="T96" fmla="*/ 343 w 578"/>
                <a:gd name="T97" fmla="*/ 314 h 745"/>
                <a:gd name="T98" fmla="*/ 301 w 578"/>
                <a:gd name="T99" fmla="*/ 303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8" h="745">
                  <a:moveTo>
                    <a:pt x="578" y="0"/>
                  </a:moveTo>
                  <a:lnTo>
                    <a:pt x="0" y="0"/>
                  </a:lnTo>
                  <a:lnTo>
                    <a:pt x="0" y="745"/>
                  </a:lnTo>
                  <a:lnTo>
                    <a:pt x="578" y="745"/>
                  </a:lnTo>
                  <a:lnTo>
                    <a:pt x="578" y="0"/>
                  </a:lnTo>
                  <a:close/>
                  <a:moveTo>
                    <a:pt x="286" y="669"/>
                  </a:moveTo>
                  <a:lnTo>
                    <a:pt x="286" y="669"/>
                  </a:lnTo>
                  <a:lnTo>
                    <a:pt x="262" y="668"/>
                  </a:lnTo>
                  <a:lnTo>
                    <a:pt x="239" y="664"/>
                  </a:lnTo>
                  <a:lnTo>
                    <a:pt x="218" y="660"/>
                  </a:lnTo>
                  <a:lnTo>
                    <a:pt x="196" y="653"/>
                  </a:lnTo>
                  <a:lnTo>
                    <a:pt x="176" y="644"/>
                  </a:lnTo>
                  <a:lnTo>
                    <a:pt x="158" y="633"/>
                  </a:lnTo>
                  <a:lnTo>
                    <a:pt x="140" y="620"/>
                  </a:lnTo>
                  <a:lnTo>
                    <a:pt x="123" y="606"/>
                  </a:lnTo>
                  <a:lnTo>
                    <a:pt x="123" y="606"/>
                  </a:lnTo>
                  <a:lnTo>
                    <a:pt x="107" y="589"/>
                  </a:lnTo>
                  <a:lnTo>
                    <a:pt x="94" y="572"/>
                  </a:lnTo>
                  <a:lnTo>
                    <a:pt x="82" y="554"/>
                  </a:lnTo>
                  <a:lnTo>
                    <a:pt x="73" y="535"/>
                  </a:lnTo>
                  <a:lnTo>
                    <a:pt x="66" y="514"/>
                  </a:lnTo>
                  <a:lnTo>
                    <a:pt x="61" y="493"/>
                  </a:lnTo>
                  <a:lnTo>
                    <a:pt x="57" y="472"/>
                  </a:lnTo>
                  <a:lnTo>
                    <a:pt x="57" y="448"/>
                  </a:lnTo>
                  <a:lnTo>
                    <a:pt x="57" y="448"/>
                  </a:lnTo>
                  <a:lnTo>
                    <a:pt x="59" y="425"/>
                  </a:lnTo>
                  <a:lnTo>
                    <a:pt x="61" y="403"/>
                  </a:lnTo>
                  <a:lnTo>
                    <a:pt x="66" y="381"/>
                  </a:lnTo>
                  <a:lnTo>
                    <a:pt x="73" y="361"/>
                  </a:lnTo>
                  <a:lnTo>
                    <a:pt x="83" y="342"/>
                  </a:lnTo>
                  <a:lnTo>
                    <a:pt x="95" y="323"/>
                  </a:lnTo>
                  <a:lnTo>
                    <a:pt x="108" y="306"/>
                  </a:lnTo>
                  <a:lnTo>
                    <a:pt x="123" y="289"/>
                  </a:lnTo>
                  <a:lnTo>
                    <a:pt x="123" y="289"/>
                  </a:lnTo>
                  <a:lnTo>
                    <a:pt x="141" y="274"/>
                  </a:lnTo>
                  <a:lnTo>
                    <a:pt x="159" y="262"/>
                  </a:lnTo>
                  <a:lnTo>
                    <a:pt x="178" y="250"/>
                  </a:lnTo>
                  <a:lnTo>
                    <a:pt x="198" y="241"/>
                  </a:lnTo>
                  <a:lnTo>
                    <a:pt x="220" y="235"/>
                  </a:lnTo>
                  <a:lnTo>
                    <a:pt x="241" y="230"/>
                  </a:lnTo>
                  <a:lnTo>
                    <a:pt x="265" y="227"/>
                  </a:lnTo>
                  <a:lnTo>
                    <a:pt x="290" y="226"/>
                  </a:lnTo>
                  <a:lnTo>
                    <a:pt x="290" y="226"/>
                  </a:lnTo>
                  <a:lnTo>
                    <a:pt x="314" y="227"/>
                  </a:lnTo>
                  <a:lnTo>
                    <a:pt x="337" y="230"/>
                  </a:lnTo>
                  <a:lnTo>
                    <a:pt x="360" y="235"/>
                  </a:lnTo>
                  <a:lnTo>
                    <a:pt x="380" y="241"/>
                  </a:lnTo>
                  <a:lnTo>
                    <a:pt x="400" y="250"/>
                  </a:lnTo>
                  <a:lnTo>
                    <a:pt x="420" y="262"/>
                  </a:lnTo>
                  <a:lnTo>
                    <a:pt x="438" y="275"/>
                  </a:lnTo>
                  <a:lnTo>
                    <a:pt x="455" y="290"/>
                  </a:lnTo>
                  <a:lnTo>
                    <a:pt x="455" y="290"/>
                  </a:lnTo>
                  <a:lnTo>
                    <a:pt x="469" y="306"/>
                  </a:lnTo>
                  <a:lnTo>
                    <a:pt x="483" y="324"/>
                  </a:lnTo>
                  <a:lnTo>
                    <a:pt x="494" y="342"/>
                  </a:lnTo>
                  <a:lnTo>
                    <a:pt x="503" y="362"/>
                  </a:lnTo>
                  <a:lnTo>
                    <a:pt x="511" y="382"/>
                  </a:lnTo>
                  <a:lnTo>
                    <a:pt x="516" y="404"/>
                  </a:lnTo>
                  <a:lnTo>
                    <a:pt x="519" y="426"/>
                  </a:lnTo>
                  <a:lnTo>
                    <a:pt x="520" y="450"/>
                  </a:lnTo>
                  <a:lnTo>
                    <a:pt x="520" y="450"/>
                  </a:lnTo>
                  <a:lnTo>
                    <a:pt x="519" y="474"/>
                  </a:lnTo>
                  <a:lnTo>
                    <a:pt x="516" y="495"/>
                  </a:lnTo>
                  <a:lnTo>
                    <a:pt x="511" y="517"/>
                  </a:lnTo>
                  <a:lnTo>
                    <a:pt x="503" y="536"/>
                  </a:lnTo>
                  <a:lnTo>
                    <a:pt x="494" y="555"/>
                  </a:lnTo>
                  <a:lnTo>
                    <a:pt x="483" y="573"/>
                  </a:lnTo>
                  <a:lnTo>
                    <a:pt x="469" y="590"/>
                  </a:lnTo>
                  <a:lnTo>
                    <a:pt x="453" y="607"/>
                  </a:lnTo>
                  <a:lnTo>
                    <a:pt x="453" y="607"/>
                  </a:lnTo>
                  <a:lnTo>
                    <a:pt x="437" y="620"/>
                  </a:lnTo>
                  <a:lnTo>
                    <a:pt x="418" y="634"/>
                  </a:lnTo>
                  <a:lnTo>
                    <a:pt x="398" y="644"/>
                  </a:lnTo>
                  <a:lnTo>
                    <a:pt x="378" y="653"/>
                  </a:lnTo>
                  <a:lnTo>
                    <a:pt x="356" y="660"/>
                  </a:lnTo>
                  <a:lnTo>
                    <a:pt x="334" y="664"/>
                  </a:lnTo>
                  <a:lnTo>
                    <a:pt x="310" y="668"/>
                  </a:lnTo>
                  <a:lnTo>
                    <a:pt x="286" y="669"/>
                  </a:lnTo>
                  <a:close/>
                  <a:moveTo>
                    <a:pt x="285" y="303"/>
                  </a:moveTo>
                  <a:lnTo>
                    <a:pt x="285" y="303"/>
                  </a:lnTo>
                  <a:lnTo>
                    <a:pt x="270" y="303"/>
                  </a:lnTo>
                  <a:lnTo>
                    <a:pt x="255" y="306"/>
                  </a:lnTo>
                  <a:lnTo>
                    <a:pt x="241" y="309"/>
                  </a:lnTo>
                  <a:lnTo>
                    <a:pt x="229" y="314"/>
                  </a:lnTo>
                  <a:lnTo>
                    <a:pt x="217" y="319"/>
                  </a:lnTo>
                  <a:lnTo>
                    <a:pt x="205" y="326"/>
                  </a:lnTo>
                  <a:lnTo>
                    <a:pt x="194" y="334"/>
                  </a:lnTo>
                  <a:lnTo>
                    <a:pt x="184" y="344"/>
                  </a:lnTo>
                  <a:lnTo>
                    <a:pt x="184" y="344"/>
                  </a:lnTo>
                  <a:lnTo>
                    <a:pt x="174" y="354"/>
                  </a:lnTo>
                  <a:lnTo>
                    <a:pt x="166" y="366"/>
                  </a:lnTo>
                  <a:lnTo>
                    <a:pt x="159" y="377"/>
                  </a:lnTo>
                  <a:lnTo>
                    <a:pt x="153" y="390"/>
                  </a:lnTo>
                  <a:lnTo>
                    <a:pt x="150" y="403"/>
                  </a:lnTo>
                  <a:lnTo>
                    <a:pt x="147" y="417"/>
                  </a:lnTo>
                  <a:lnTo>
                    <a:pt x="144" y="432"/>
                  </a:lnTo>
                  <a:lnTo>
                    <a:pt x="144" y="447"/>
                  </a:lnTo>
                  <a:lnTo>
                    <a:pt x="144" y="447"/>
                  </a:lnTo>
                  <a:lnTo>
                    <a:pt x="144" y="463"/>
                  </a:lnTo>
                  <a:lnTo>
                    <a:pt x="147" y="477"/>
                  </a:lnTo>
                  <a:lnTo>
                    <a:pt x="150" y="491"/>
                  </a:lnTo>
                  <a:lnTo>
                    <a:pt x="154" y="503"/>
                  </a:lnTo>
                  <a:lnTo>
                    <a:pt x="160" y="516"/>
                  </a:lnTo>
                  <a:lnTo>
                    <a:pt x="167" y="528"/>
                  </a:lnTo>
                  <a:lnTo>
                    <a:pt x="175" y="538"/>
                  </a:lnTo>
                  <a:lnTo>
                    <a:pt x="185" y="548"/>
                  </a:lnTo>
                  <a:lnTo>
                    <a:pt x="185" y="548"/>
                  </a:lnTo>
                  <a:lnTo>
                    <a:pt x="195" y="558"/>
                  </a:lnTo>
                  <a:lnTo>
                    <a:pt x="206" y="566"/>
                  </a:lnTo>
                  <a:lnTo>
                    <a:pt x="218" y="573"/>
                  </a:lnTo>
                  <a:lnTo>
                    <a:pt x="231" y="579"/>
                  </a:lnTo>
                  <a:lnTo>
                    <a:pt x="245" y="583"/>
                  </a:lnTo>
                  <a:lnTo>
                    <a:pt x="258" y="586"/>
                  </a:lnTo>
                  <a:lnTo>
                    <a:pt x="273" y="588"/>
                  </a:lnTo>
                  <a:lnTo>
                    <a:pt x="289" y="588"/>
                  </a:lnTo>
                  <a:lnTo>
                    <a:pt x="289" y="588"/>
                  </a:lnTo>
                  <a:lnTo>
                    <a:pt x="305" y="588"/>
                  </a:lnTo>
                  <a:lnTo>
                    <a:pt x="319" y="586"/>
                  </a:lnTo>
                  <a:lnTo>
                    <a:pt x="333" y="582"/>
                  </a:lnTo>
                  <a:lnTo>
                    <a:pt x="346" y="579"/>
                  </a:lnTo>
                  <a:lnTo>
                    <a:pt x="359" y="573"/>
                  </a:lnTo>
                  <a:lnTo>
                    <a:pt x="371" y="566"/>
                  </a:lnTo>
                  <a:lnTo>
                    <a:pt x="382" y="557"/>
                  </a:lnTo>
                  <a:lnTo>
                    <a:pt x="393" y="548"/>
                  </a:lnTo>
                  <a:lnTo>
                    <a:pt x="393" y="548"/>
                  </a:lnTo>
                  <a:lnTo>
                    <a:pt x="402" y="538"/>
                  </a:lnTo>
                  <a:lnTo>
                    <a:pt x="411" y="527"/>
                  </a:lnTo>
                  <a:lnTo>
                    <a:pt x="417" y="516"/>
                  </a:lnTo>
                  <a:lnTo>
                    <a:pt x="423" y="503"/>
                  </a:lnTo>
                  <a:lnTo>
                    <a:pt x="427" y="490"/>
                  </a:lnTo>
                  <a:lnTo>
                    <a:pt x="430" y="476"/>
                  </a:lnTo>
                  <a:lnTo>
                    <a:pt x="432" y="461"/>
                  </a:lnTo>
                  <a:lnTo>
                    <a:pt x="433" y="446"/>
                  </a:lnTo>
                  <a:lnTo>
                    <a:pt x="433" y="446"/>
                  </a:lnTo>
                  <a:lnTo>
                    <a:pt x="432" y="431"/>
                  </a:lnTo>
                  <a:lnTo>
                    <a:pt x="430" y="416"/>
                  </a:lnTo>
                  <a:lnTo>
                    <a:pt x="426" y="403"/>
                  </a:lnTo>
                  <a:lnTo>
                    <a:pt x="422" y="389"/>
                  </a:lnTo>
                  <a:lnTo>
                    <a:pt x="416" y="377"/>
                  </a:lnTo>
                  <a:lnTo>
                    <a:pt x="409" y="366"/>
                  </a:lnTo>
                  <a:lnTo>
                    <a:pt x="400" y="354"/>
                  </a:lnTo>
                  <a:lnTo>
                    <a:pt x="390" y="344"/>
                  </a:lnTo>
                  <a:lnTo>
                    <a:pt x="390" y="344"/>
                  </a:lnTo>
                  <a:lnTo>
                    <a:pt x="380" y="334"/>
                  </a:lnTo>
                  <a:lnTo>
                    <a:pt x="369" y="326"/>
                  </a:lnTo>
                  <a:lnTo>
                    <a:pt x="356" y="319"/>
                  </a:lnTo>
                  <a:lnTo>
                    <a:pt x="343" y="314"/>
                  </a:lnTo>
                  <a:lnTo>
                    <a:pt x="329" y="309"/>
                  </a:lnTo>
                  <a:lnTo>
                    <a:pt x="316" y="306"/>
                  </a:lnTo>
                  <a:lnTo>
                    <a:pt x="301" y="303"/>
                  </a:lnTo>
                  <a:lnTo>
                    <a:pt x="285" y="3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3289300" y="1052513"/>
              <a:ext cx="917575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379788" y="1411288"/>
              <a:ext cx="735013" cy="703262"/>
            </a:xfrm>
            <a:custGeom>
              <a:avLst/>
              <a:gdLst>
                <a:gd name="T0" fmla="*/ 229 w 463"/>
                <a:gd name="T1" fmla="*/ 443 h 443"/>
                <a:gd name="T2" fmla="*/ 182 w 463"/>
                <a:gd name="T3" fmla="*/ 438 h 443"/>
                <a:gd name="T4" fmla="*/ 139 w 463"/>
                <a:gd name="T5" fmla="*/ 427 h 443"/>
                <a:gd name="T6" fmla="*/ 101 w 463"/>
                <a:gd name="T7" fmla="*/ 407 h 443"/>
                <a:gd name="T8" fmla="*/ 66 w 463"/>
                <a:gd name="T9" fmla="*/ 380 h 443"/>
                <a:gd name="T10" fmla="*/ 50 w 463"/>
                <a:gd name="T11" fmla="*/ 363 h 443"/>
                <a:gd name="T12" fmla="*/ 25 w 463"/>
                <a:gd name="T13" fmla="*/ 328 h 443"/>
                <a:gd name="T14" fmla="*/ 9 w 463"/>
                <a:gd name="T15" fmla="*/ 288 h 443"/>
                <a:gd name="T16" fmla="*/ 0 w 463"/>
                <a:gd name="T17" fmla="*/ 246 h 443"/>
                <a:gd name="T18" fmla="*/ 0 w 463"/>
                <a:gd name="T19" fmla="*/ 222 h 443"/>
                <a:gd name="T20" fmla="*/ 4 w 463"/>
                <a:gd name="T21" fmla="*/ 177 h 443"/>
                <a:gd name="T22" fmla="*/ 16 w 463"/>
                <a:gd name="T23" fmla="*/ 135 h 443"/>
                <a:gd name="T24" fmla="*/ 38 w 463"/>
                <a:gd name="T25" fmla="*/ 97 h 443"/>
                <a:gd name="T26" fmla="*/ 66 w 463"/>
                <a:gd name="T27" fmla="*/ 63 h 443"/>
                <a:gd name="T28" fmla="*/ 84 w 463"/>
                <a:gd name="T29" fmla="*/ 48 h 443"/>
                <a:gd name="T30" fmla="*/ 121 w 463"/>
                <a:gd name="T31" fmla="*/ 24 h 443"/>
                <a:gd name="T32" fmla="*/ 163 w 463"/>
                <a:gd name="T33" fmla="*/ 9 h 443"/>
                <a:gd name="T34" fmla="*/ 208 w 463"/>
                <a:gd name="T35" fmla="*/ 1 h 443"/>
                <a:gd name="T36" fmla="*/ 233 w 463"/>
                <a:gd name="T37" fmla="*/ 0 h 443"/>
                <a:gd name="T38" fmla="*/ 280 w 463"/>
                <a:gd name="T39" fmla="*/ 4 h 443"/>
                <a:gd name="T40" fmla="*/ 323 w 463"/>
                <a:gd name="T41" fmla="*/ 15 h 443"/>
                <a:gd name="T42" fmla="*/ 363 w 463"/>
                <a:gd name="T43" fmla="*/ 36 h 443"/>
                <a:gd name="T44" fmla="*/ 398 w 463"/>
                <a:gd name="T45" fmla="*/ 64 h 443"/>
                <a:gd name="T46" fmla="*/ 412 w 463"/>
                <a:gd name="T47" fmla="*/ 80 h 443"/>
                <a:gd name="T48" fmla="*/ 437 w 463"/>
                <a:gd name="T49" fmla="*/ 116 h 443"/>
                <a:gd name="T50" fmla="*/ 454 w 463"/>
                <a:gd name="T51" fmla="*/ 156 h 443"/>
                <a:gd name="T52" fmla="*/ 462 w 463"/>
                <a:gd name="T53" fmla="*/ 200 h 443"/>
                <a:gd name="T54" fmla="*/ 463 w 463"/>
                <a:gd name="T55" fmla="*/ 224 h 443"/>
                <a:gd name="T56" fmla="*/ 459 w 463"/>
                <a:gd name="T57" fmla="*/ 269 h 443"/>
                <a:gd name="T58" fmla="*/ 446 w 463"/>
                <a:gd name="T59" fmla="*/ 310 h 443"/>
                <a:gd name="T60" fmla="*/ 426 w 463"/>
                <a:gd name="T61" fmla="*/ 347 h 443"/>
                <a:gd name="T62" fmla="*/ 396 w 463"/>
                <a:gd name="T63" fmla="*/ 381 h 443"/>
                <a:gd name="T64" fmla="*/ 380 w 463"/>
                <a:gd name="T65" fmla="*/ 394 h 443"/>
                <a:gd name="T66" fmla="*/ 341 w 463"/>
                <a:gd name="T67" fmla="*/ 418 h 443"/>
                <a:gd name="T68" fmla="*/ 299 w 463"/>
                <a:gd name="T69" fmla="*/ 434 h 443"/>
                <a:gd name="T70" fmla="*/ 253 w 463"/>
                <a:gd name="T71" fmla="*/ 44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3" h="443">
                  <a:moveTo>
                    <a:pt x="229" y="443"/>
                  </a:moveTo>
                  <a:lnTo>
                    <a:pt x="229" y="443"/>
                  </a:lnTo>
                  <a:lnTo>
                    <a:pt x="205" y="442"/>
                  </a:lnTo>
                  <a:lnTo>
                    <a:pt x="182" y="438"/>
                  </a:lnTo>
                  <a:lnTo>
                    <a:pt x="161" y="434"/>
                  </a:lnTo>
                  <a:lnTo>
                    <a:pt x="139" y="427"/>
                  </a:lnTo>
                  <a:lnTo>
                    <a:pt x="119" y="418"/>
                  </a:lnTo>
                  <a:lnTo>
                    <a:pt x="101" y="407"/>
                  </a:lnTo>
                  <a:lnTo>
                    <a:pt x="83" y="394"/>
                  </a:lnTo>
                  <a:lnTo>
                    <a:pt x="66" y="380"/>
                  </a:lnTo>
                  <a:lnTo>
                    <a:pt x="66" y="380"/>
                  </a:lnTo>
                  <a:lnTo>
                    <a:pt x="50" y="363"/>
                  </a:lnTo>
                  <a:lnTo>
                    <a:pt x="37" y="346"/>
                  </a:lnTo>
                  <a:lnTo>
                    <a:pt x="25" y="328"/>
                  </a:lnTo>
                  <a:lnTo>
                    <a:pt x="16" y="309"/>
                  </a:lnTo>
                  <a:lnTo>
                    <a:pt x="9" y="288"/>
                  </a:lnTo>
                  <a:lnTo>
                    <a:pt x="4" y="267"/>
                  </a:lnTo>
                  <a:lnTo>
                    <a:pt x="0" y="24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199"/>
                  </a:lnTo>
                  <a:lnTo>
                    <a:pt x="4" y="177"/>
                  </a:lnTo>
                  <a:lnTo>
                    <a:pt x="9" y="155"/>
                  </a:lnTo>
                  <a:lnTo>
                    <a:pt x="16" y="135"/>
                  </a:lnTo>
                  <a:lnTo>
                    <a:pt x="26" y="116"/>
                  </a:lnTo>
                  <a:lnTo>
                    <a:pt x="38" y="97"/>
                  </a:lnTo>
                  <a:lnTo>
                    <a:pt x="51" y="80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84" y="48"/>
                  </a:lnTo>
                  <a:lnTo>
                    <a:pt x="102" y="36"/>
                  </a:lnTo>
                  <a:lnTo>
                    <a:pt x="121" y="24"/>
                  </a:lnTo>
                  <a:lnTo>
                    <a:pt x="141" y="15"/>
                  </a:lnTo>
                  <a:lnTo>
                    <a:pt x="163" y="9"/>
                  </a:lnTo>
                  <a:lnTo>
                    <a:pt x="184" y="4"/>
                  </a:lnTo>
                  <a:lnTo>
                    <a:pt x="208" y="1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57" y="1"/>
                  </a:lnTo>
                  <a:lnTo>
                    <a:pt x="280" y="4"/>
                  </a:lnTo>
                  <a:lnTo>
                    <a:pt x="303" y="9"/>
                  </a:lnTo>
                  <a:lnTo>
                    <a:pt x="323" y="15"/>
                  </a:lnTo>
                  <a:lnTo>
                    <a:pt x="343" y="24"/>
                  </a:lnTo>
                  <a:lnTo>
                    <a:pt x="363" y="36"/>
                  </a:lnTo>
                  <a:lnTo>
                    <a:pt x="381" y="49"/>
                  </a:lnTo>
                  <a:lnTo>
                    <a:pt x="398" y="64"/>
                  </a:lnTo>
                  <a:lnTo>
                    <a:pt x="398" y="64"/>
                  </a:lnTo>
                  <a:lnTo>
                    <a:pt x="412" y="80"/>
                  </a:lnTo>
                  <a:lnTo>
                    <a:pt x="426" y="98"/>
                  </a:lnTo>
                  <a:lnTo>
                    <a:pt x="437" y="116"/>
                  </a:lnTo>
                  <a:lnTo>
                    <a:pt x="446" y="136"/>
                  </a:lnTo>
                  <a:lnTo>
                    <a:pt x="454" y="156"/>
                  </a:lnTo>
                  <a:lnTo>
                    <a:pt x="459" y="178"/>
                  </a:lnTo>
                  <a:lnTo>
                    <a:pt x="462" y="200"/>
                  </a:lnTo>
                  <a:lnTo>
                    <a:pt x="463" y="224"/>
                  </a:lnTo>
                  <a:lnTo>
                    <a:pt x="463" y="224"/>
                  </a:lnTo>
                  <a:lnTo>
                    <a:pt x="462" y="248"/>
                  </a:lnTo>
                  <a:lnTo>
                    <a:pt x="459" y="269"/>
                  </a:lnTo>
                  <a:lnTo>
                    <a:pt x="454" y="291"/>
                  </a:lnTo>
                  <a:lnTo>
                    <a:pt x="446" y="310"/>
                  </a:lnTo>
                  <a:lnTo>
                    <a:pt x="437" y="329"/>
                  </a:lnTo>
                  <a:lnTo>
                    <a:pt x="426" y="347"/>
                  </a:lnTo>
                  <a:lnTo>
                    <a:pt x="412" y="364"/>
                  </a:lnTo>
                  <a:lnTo>
                    <a:pt x="396" y="381"/>
                  </a:lnTo>
                  <a:lnTo>
                    <a:pt x="396" y="381"/>
                  </a:lnTo>
                  <a:lnTo>
                    <a:pt x="380" y="394"/>
                  </a:lnTo>
                  <a:lnTo>
                    <a:pt x="361" y="408"/>
                  </a:lnTo>
                  <a:lnTo>
                    <a:pt x="341" y="418"/>
                  </a:lnTo>
                  <a:lnTo>
                    <a:pt x="321" y="427"/>
                  </a:lnTo>
                  <a:lnTo>
                    <a:pt x="299" y="434"/>
                  </a:lnTo>
                  <a:lnTo>
                    <a:pt x="277" y="438"/>
                  </a:lnTo>
                  <a:lnTo>
                    <a:pt x="253" y="442"/>
                  </a:lnTo>
                  <a:lnTo>
                    <a:pt x="229" y="4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517900" y="1533525"/>
              <a:ext cx="458788" cy="452437"/>
            </a:xfrm>
            <a:custGeom>
              <a:avLst/>
              <a:gdLst>
                <a:gd name="T0" fmla="*/ 141 w 289"/>
                <a:gd name="T1" fmla="*/ 0 h 285"/>
                <a:gd name="T2" fmla="*/ 111 w 289"/>
                <a:gd name="T3" fmla="*/ 3 h 285"/>
                <a:gd name="T4" fmla="*/ 85 w 289"/>
                <a:gd name="T5" fmla="*/ 11 h 285"/>
                <a:gd name="T6" fmla="*/ 61 w 289"/>
                <a:gd name="T7" fmla="*/ 23 h 285"/>
                <a:gd name="T8" fmla="*/ 40 w 289"/>
                <a:gd name="T9" fmla="*/ 41 h 285"/>
                <a:gd name="T10" fmla="*/ 30 w 289"/>
                <a:gd name="T11" fmla="*/ 51 h 285"/>
                <a:gd name="T12" fmla="*/ 15 w 289"/>
                <a:gd name="T13" fmla="*/ 74 h 285"/>
                <a:gd name="T14" fmla="*/ 6 w 289"/>
                <a:gd name="T15" fmla="*/ 100 h 285"/>
                <a:gd name="T16" fmla="*/ 0 w 289"/>
                <a:gd name="T17" fmla="*/ 129 h 285"/>
                <a:gd name="T18" fmla="*/ 0 w 289"/>
                <a:gd name="T19" fmla="*/ 144 h 285"/>
                <a:gd name="T20" fmla="*/ 3 w 289"/>
                <a:gd name="T21" fmla="*/ 174 h 285"/>
                <a:gd name="T22" fmla="*/ 10 w 289"/>
                <a:gd name="T23" fmla="*/ 200 h 285"/>
                <a:gd name="T24" fmla="*/ 23 w 289"/>
                <a:gd name="T25" fmla="*/ 225 h 285"/>
                <a:gd name="T26" fmla="*/ 41 w 289"/>
                <a:gd name="T27" fmla="*/ 245 h 285"/>
                <a:gd name="T28" fmla="*/ 51 w 289"/>
                <a:gd name="T29" fmla="*/ 255 h 285"/>
                <a:gd name="T30" fmla="*/ 74 w 289"/>
                <a:gd name="T31" fmla="*/ 270 h 285"/>
                <a:gd name="T32" fmla="*/ 101 w 289"/>
                <a:gd name="T33" fmla="*/ 280 h 285"/>
                <a:gd name="T34" fmla="*/ 129 w 289"/>
                <a:gd name="T35" fmla="*/ 285 h 285"/>
                <a:gd name="T36" fmla="*/ 145 w 289"/>
                <a:gd name="T37" fmla="*/ 285 h 285"/>
                <a:gd name="T38" fmla="*/ 175 w 289"/>
                <a:gd name="T39" fmla="*/ 283 h 285"/>
                <a:gd name="T40" fmla="*/ 202 w 289"/>
                <a:gd name="T41" fmla="*/ 276 h 285"/>
                <a:gd name="T42" fmla="*/ 227 w 289"/>
                <a:gd name="T43" fmla="*/ 263 h 285"/>
                <a:gd name="T44" fmla="*/ 249 w 289"/>
                <a:gd name="T45" fmla="*/ 245 h 285"/>
                <a:gd name="T46" fmla="*/ 258 w 289"/>
                <a:gd name="T47" fmla="*/ 235 h 285"/>
                <a:gd name="T48" fmla="*/ 273 w 289"/>
                <a:gd name="T49" fmla="*/ 213 h 285"/>
                <a:gd name="T50" fmla="*/ 283 w 289"/>
                <a:gd name="T51" fmla="*/ 187 h 285"/>
                <a:gd name="T52" fmla="*/ 288 w 289"/>
                <a:gd name="T53" fmla="*/ 158 h 285"/>
                <a:gd name="T54" fmla="*/ 289 w 289"/>
                <a:gd name="T55" fmla="*/ 143 h 285"/>
                <a:gd name="T56" fmla="*/ 286 w 289"/>
                <a:gd name="T57" fmla="*/ 113 h 285"/>
                <a:gd name="T58" fmla="*/ 278 w 289"/>
                <a:gd name="T59" fmla="*/ 86 h 285"/>
                <a:gd name="T60" fmla="*/ 265 w 289"/>
                <a:gd name="T61" fmla="*/ 63 h 285"/>
                <a:gd name="T62" fmla="*/ 246 w 289"/>
                <a:gd name="T63" fmla="*/ 41 h 285"/>
                <a:gd name="T64" fmla="*/ 236 w 289"/>
                <a:gd name="T65" fmla="*/ 31 h 285"/>
                <a:gd name="T66" fmla="*/ 212 w 289"/>
                <a:gd name="T67" fmla="*/ 16 h 285"/>
                <a:gd name="T68" fmla="*/ 185 w 289"/>
                <a:gd name="T69" fmla="*/ 6 h 285"/>
                <a:gd name="T70" fmla="*/ 157 w 289"/>
                <a:gd name="T7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9" h="285">
                  <a:moveTo>
                    <a:pt x="141" y="0"/>
                  </a:moveTo>
                  <a:lnTo>
                    <a:pt x="141" y="0"/>
                  </a:lnTo>
                  <a:lnTo>
                    <a:pt x="126" y="0"/>
                  </a:lnTo>
                  <a:lnTo>
                    <a:pt x="111" y="3"/>
                  </a:lnTo>
                  <a:lnTo>
                    <a:pt x="97" y="6"/>
                  </a:lnTo>
                  <a:lnTo>
                    <a:pt x="85" y="11"/>
                  </a:lnTo>
                  <a:lnTo>
                    <a:pt x="73" y="16"/>
                  </a:lnTo>
                  <a:lnTo>
                    <a:pt x="61" y="23"/>
                  </a:lnTo>
                  <a:lnTo>
                    <a:pt x="50" y="3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30" y="51"/>
                  </a:lnTo>
                  <a:lnTo>
                    <a:pt x="22" y="63"/>
                  </a:lnTo>
                  <a:lnTo>
                    <a:pt x="15" y="74"/>
                  </a:lnTo>
                  <a:lnTo>
                    <a:pt x="9" y="87"/>
                  </a:lnTo>
                  <a:lnTo>
                    <a:pt x="6" y="100"/>
                  </a:lnTo>
                  <a:lnTo>
                    <a:pt x="3" y="114"/>
                  </a:lnTo>
                  <a:lnTo>
                    <a:pt x="0" y="129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60"/>
                  </a:lnTo>
                  <a:lnTo>
                    <a:pt x="3" y="174"/>
                  </a:lnTo>
                  <a:lnTo>
                    <a:pt x="6" y="188"/>
                  </a:lnTo>
                  <a:lnTo>
                    <a:pt x="10" y="200"/>
                  </a:lnTo>
                  <a:lnTo>
                    <a:pt x="16" y="213"/>
                  </a:lnTo>
                  <a:lnTo>
                    <a:pt x="23" y="225"/>
                  </a:lnTo>
                  <a:lnTo>
                    <a:pt x="31" y="235"/>
                  </a:lnTo>
                  <a:lnTo>
                    <a:pt x="41" y="245"/>
                  </a:lnTo>
                  <a:lnTo>
                    <a:pt x="41" y="245"/>
                  </a:lnTo>
                  <a:lnTo>
                    <a:pt x="51" y="255"/>
                  </a:lnTo>
                  <a:lnTo>
                    <a:pt x="62" y="263"/>
                  </a:lnTo>
                  <a:lnTo>
                    <a:pt x="74" y="270"/>
                  </a:lnTo>
                  <a:lnTo>
                    <a:pt x="87" y="276"/>
                  </a:lnTo>
                  <a:lnTo>
                    <a:pt x="101" y="280"/>
                  </a:lnTo>
                  <a:lnTo>
                    <a:pt x="114" y="283"/>
                  </a:lnTo>
                  <a:lnTo>
                    <a:pt x="129" y="285"/>
                  </a:lnTo>
                  <a:lnTo>
                    <a:pt x="145" y="285"/>
                  </a:lnTo>
                  <a:lnTo>
                    <a:pt x="145" y="285"/>
                  </a:lnTo>
                  <a:lnTo>
                    <a:pt x="161" y="285"/>
                  </a:lnTo>
                  <a:lnTo>
                    <a:pt x="175" y="283"/>
                  </a:lnTo>
                  <a:lnTo>
                    <a:pt x="189" y="279"/>
                  </a:lnTo>
                  <a:lnTo>
                    <a:pt x="202" y="276"/>
                  </a:lnTo>
                  <a:lnTo>
                    <a:pt x="215" y="270"/>
                  </a:lnTo>
                  <a:lnTo>
                    <a:pt x="227" y="263"/>
                  </a:lnTo>
                  <a:lnTo>
                    <a:pt x="238" y="254"/>
                  </a:lnTo>
                  <a:lnTo>
                    <a:pt x="249" y="245"/>
                  </a:lnTo>
                  <a:lnTo>
                    <a:pt x="249" y="245"/>
                  </a:lnTo>
                  <a:lnTo>
                    <a:pt x="258" y="235"/>
                  </a:lnTo>
                  <a:lnTo>
                    <a:pt x="267" y="224"/>
                  </a:lnTo>
                  <a:lnTo>
                    <a:pt x="273" y="213"/>
                  </a:lnTo>
                  <a:lnTo>
                    <a:pt x="279" y="200"/>
                  </a:lnTo>
                  <a:lnTo>
                    <a:pt x="283" y="187"/>
                  </a:lnTo>
                  <a:lnTo>
                    <a:pt x="286" y="173"/>
                  </a:lnTo>
                  <a:lnTo>
                    <a:pt x="288" y="158"/>
                  </a:lnTo>
                  <a:lnTo>
                    <a:pt x="289" y="143"/>
                  </a:lnTo>
                  <a:lnTo>
                    <a:pt x="289" y="143"/>
                  </a:lnTo>
                  <a:lnTo>
                    <a:pt x="288" y="128"/>
                  </a:lnTo>
                  <a:lnTo>
                    <a:pt x="286" y="113"/>
                  </a:lnTo>
                  <a:lnTo>
                    <a:pt x="282" y="100"/>
                  </a:lnTo>
                  <a:lnTo>
                    <a:pt x="278" y="86"/>
                  </a:lnTo>
                  <a:lnTo>
                    <a:pt x="272" y="74"/>
                  </a:lnTo>
                  <a:lnTo>
                    <a:pt x="265" y="63"/>
                  </a:lnTo>
                  <a:lnTo>
                    <a:pt x="256" y="51"/>
                  </a:lnTo>
                  <a:lnTo>
                    <a:pt x="246" y="41"/>
                  </a:lnTo>
                  <a:lnTo>
                    <a:pt x="246" y="41"/>
                  </a:lnTo>
                  <a:lnTo>
                    <a:pt x="236" y="31"/>
                  </a:lnTo>
                  <a:lnTo>
                    <a:pt x="225" y="23"/>
                  </a:lnTo>
                  <a:lnTo>
                    <a:pt x="212" y="16"/>
                  </a:lnTo>
                  <a:lnTo>
                    <a:pt x="199" y="11"/>
                  </a:lnTo>
                  <a:lnTo>
                    <a:pt x="185" y="6"/>
                  </a:lnTo>
                  <a:lnTo>
                    <a:pt x="172" y="3"/>
                  </a:lnTo>
                  <a:lnTo>
                    <a:pt x="157" y="0"/>
                  </a:lnTo>
                  <a:lnTo>
                    <a:pt x="1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1828800" y="1054100"/>
              <a:ext cx="485775" cy="1181100"/>
            </a:xfrm>
            <a:custGeom>
              <a:avLst/>
              <a:gdLst>
                <a:gd name="T0" fmla="*/ 306 w 306"/>
                <a:gd name="T1" fmla="*/ 0 h 744"/>
                <a:gd name="T2" fmla="*/ 0 w 306"/>
                <a:gd name="T3" fmla="*/ 0 h 744"/>
                <a:gd name="T4" fmla="*/ 0 w 306"/>
                <a:gd name="T5" fmla="*/ 744 h 744"/>
                <a:gd name="T6" fmla="*/ 306 w 306"/>
                <a:gd name="T7" fmla="*/ 744 h 744"/>
                <a:gd name="T8" fmla="*/ 306 w 306"/>
                <a:gd name="T9" fmla="*/ 0 h 744"/>
                <a:gd name="T10" fmla="*/ 152 w 306"/>
                <a:gd name="T11" fmla="*/ 169 h 744"/>
                <a:gd name="T12" fmla="*/ 152 w 306"/>
                <a:gd name="T13" fmla="*/ 169 h 744"/>
                <a:gd name="T14" fmla="*/ 142 w 306"/>
                <a:gd name="T15" fmla="*/ 168 h 744"/>
                <a:gd name="T16" fmla="*/ 133 w 306"/>
                <a:gd name="T17" fmla="*/ 166 h 744"/>
                <a:gd name="T18" fmla="*/ 124 w 306"/>
                <a:gd name="T19" fmla="*/ 160 h 744"/>
                <a:gd name="T20" fmla="*/ 118 w 306"/>
                <a:gd name="T21" fmla="*/ 154 h 744"/>
                <a:gd name="T22" fmla="*/ 118 w 306"/>
                <a:gd name="T23" fmla="*/ 154 h 744"/>
                <a:gd name="T24" fmla="*/ 111 w 306"/>
                <a:gd name="T25" fmla="*/ 146 h 744"/>
                <a:gd name="T26" fmla="*/ 105 w 306"/>
                <a:gd name="T27" fmla="*/ 138 h 744"/>
                <a:gd name="T28" fmla="*/ 103 w 306"/>
                <a:gd name="T29" fmla="*/ 128 h 744"/>
                <a:gd name="T30" fmla="*/ 102 w 306"/>
                <a:gd name="T31" fmla="*/ 119 h 744"/>
                <a:gd name="T32" fmla="*/ 102 w 306"/>
                <a:gd name="T33" fmla="*/ 119 h 744"/>
                <a:gd name="T34" fmla="*/ 103 w 306"/>
                <a:gd name="T35" fmla="*/ 108 h 744"/>
                <a:gd name="T36" fmla="*/ 105 w 306"/>
                <a:gd name="T37" fmla="*/ 99 h 744"/>
                <a:gd name="T38" fmla="*/ 111 w 306"/>
                <a:gd name="T39" fmla="*/ 92 h 744"/>
                <a:gd name="T40" fmla="*/ 118 w 306"/>
                <a:gd name="T41" fmla="*/ 84 h 744"/>
                <a:gd name="T42" fmla="*/ 118 w 306"/>
                <a:gd name="T43" fmla="*/ 84 h 744"/>
                <a:gd name="T44" fmla="*/ 124 w 306"/>
                <a:gd name="T45" fmla="*/ 77 h 744"/>
                <a:gd name="T46" fmla="*/ 133 w 306"/>
                <a:gd name="T47" fmla="*/ 71 h 744"/>
                <a:gd name="T48" fmla="*/ 142 w 306"/>
                <a:gd name="T49" fmla="*/ 69 h 744"/>
                <a:gd name="T50" fmla="*/ 152 w 306"/>
                <a:gd name="T51" fmla="*/ 68 h 744"/>
                <a:gd name="T52" fmla="*/ 152 w 306"/>
                <a:gd name="T53" fmla="*/ 68 h 744"/>
                <a:gd name="T54" fmla="*/ 163 w 306"/>
                <a:gd name="T55" fmla="*/ 69 h 744"/>
                <a:gd name="T56" fmla="*/ 172 w 306"/>
                <a:gd name="T57" fmla="*/ 71 h 744"/>
                <a:gd name="T58" fmla="*/ 181 w 306"/>
                <a:gd name="T59" fmla="*/ 76 h 744"/>
                <a:gd name="T60" fmla="*/ 189 w 306"/>
                <a:gd name="T61" fmla="*/ 82 h 744"/>
                <a:gd name="T62" fmla="*/ 189 w 306"/>
                <a:gd name="T63" fmla="*/ 82 h 744"/>
                <a:gd name="T64" fmla="*/ 196 w 306"/>
                <a:gd name="T65" fmla="*/ 90 h 744"/>
                <a:gd name="T66" fmla="*/ 200 w 306"/>
                <a:gd name="T67" fmla="*/ 98 h 744"/>
                <a:gd name="T68" fmla="*/ 202 w 306"/>
                <a:gd name="T69" fmla="*/ 108 h 744"/>
                <a:gd name="T70" fmla="*/ 203 w 306"/>
                <a:gd name="T71" fmla="*/ 119 h 744"/>
                <a:gd name="T72" fmla="*/ 203 w 306"/>
                <a:gd name="T73" fmla="*/ 119 h 744"/>
                <a:gd name="T74" fmla="*/ 202 w 306"/>
                <a:gd name="T75" fmla="*/ 129 h 744"/>
                <a:gd name="T76" fmla="*/ 200 w 306"/>
                <a:gd name="T77" fmla="*/ 138 h 744"/>
                <a:gd name="T78" fmla="*/ 196 w 306"/>
                <a:gd name="T79" fmla="*/ 147 h 744"/>
                <a:gd name="T80" fmla="*/ 189 w 306"/>
                <a:gd name="T81" fmla="*/ 155 h 744"/>
                <a:gd name="T82" fmla="*/ 189 w 306"/>
                <a:gd name="T83" fmla="*/ 155 h 744"/>
                <a:gd name="T84" fmla="*/ 181 w 306"/>
                <a:gd name="T85" fmla="*/ 160 h 744"/>
                <a:gd name="T86" fmla="*/ 172 w 306"/>
                <a:gd name="T87" fmla="*/ 166 h 744"/>
                <a:gd name="T88" fmla="*/ 163 w 306"/>
                <a:gd name="T89" fmla="*/ 168 h 744"/>
                <a:gd name="T90" fmla="*/ 152 w 306"/>
                <a:gd name="T91" fmla="*/ 169 h 744"/>
                <a:gd name="T92" fmla="*/ 110 w 306"/>
                <a:gd name="T93" fmla="*/ 226 h 744"/>
                <a:gd name="T94" fmla="*/ 196 w 306"/>
                <a:gd name="T95" fmla="*/ 226 h 744"/>
                <a:gd name="T96" fmla="*/ 196 w 306"/>
                <a:gd name="T97" fmla="*/ 660 h 744"/>
                <a:gd name="T98" fmla="*/ 110 w 306"/>
                <a:gd name="T99" fmla="*/ 660 h 744"/>
                <a:gd name="T100" fmla="*/ 110 w 306"/>
                <a:gd name="T101" fmla="*/ 22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6" h="744">
                  <a:moveTo>
                    <a:pt x="306" y="0"/>
                  </a:moveTo>
                  <a:lnTo>
                    <a:pt x="0" y="0"/>
                  </a:lnTo>
                  <a:lnTo>
                    <a:pt x="0" y="744"/>
                  </a:lnTo>
                  <a:lnTo>
                    <a:pt x="306" y="744"/>
                  </a:lnTo>
                  <a:lnTo>
                    <a:pt x="306" y="0"/>
                  </a:lnTo>
                  <a:close/>
                  <a:moveTo>
                    <a:pt x="152" y="169"/>
                  </a:moveTo>
                  <a:lnTo>
                    <a:pt x="152" y="169"/>
                  </a:lnTo>
                  <a:lnTo>
                    <a:pt x="142" y="168"/>
                  </a:lnTo>
                  <a:lnTo>
                    <a:pt x="133" y="166"/>
                  </a:lnTo>
                  <a:lnTo>
                    <a:pt x="124" y="160"/>
                  </a:lnTo>
                  <a:lnTo>
                    <a:pt x="118" y="154"/>
                  </a:lnTo>
                  <a:lnTo>
                    <a:pt x="118" y="154"/>
                  </a:lnTo>
                  <a:lnTo>
                    <a:pt x="111" y="146"/>
                  </a:lnTo>
                  <a:lnTo>
                    <a:pt x="105" y="138"/>
                  </a:lnTo>
                  <a:lnTo>
                    <a:pt x="103" y="128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103" y="108"/>
                  </a:lnTo>
                  <a:lnTo>
                    <a:pt x="105" y="99"/>
                  </a:lnTo>
                  <a:lnTo>
                    <a:pt x="111" y="92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24" y="77"/>
                  </a:lnTo>
                  <a:lnTo>
                    <a:pt x="133" y="71"/>
                  </a:lnTo>
                  <a:lnTo>
                    <a:pt x="142" y="69"/>
                  </a:lnTo>
                  <a:lnTo>
                    <a:pt x="152" y="68"/>
                  </a:lnTo>
                  <a:lnTo>
                    <a:pt x="152" y="68"/>
                  </a:lnTo>
                  <a:lnTo>
                    <a:pt x="163" y="69"/>
                  </a:lnTo>
                  <a:lnTo>
                    <a:pt x="172" y="71"/>
                  </a:lnTo>
                  <a:lnTo>
                    <a:pt x="181" y="76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6" y="90"/>
                  </a:lnTo>
                  <a:lnTo>
                    <a:pt x="200" y="98"/>
                  </a:lnTo>
                  <a:lnTo>
                    <a:pt x="202" y="108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2" y="129"/>
                  </a:lnTo>
                  <a:lnTo>
                    <a:pt x="200" y="138"/>
                  </a:lnTo>
                  <a:lnTo>
                    <a:pt x="196" y="147"/>
                  </a:lnTo>
                  <a:lnTo>
                    <a:pt x="189" y="155"/>
                  </a:lnTo>
                  <a:lnTo>
                    <a:pt x="189" y="155"/>
                  </a:lnTo>
                  <a:lnTo>
                    <a:pt x="181" y="160"/>
                  </a:lnTo>
                  <a:lnTo>
                    <a:pt x="172" y="166"/>
                  </a:lnTo>
                  <a:lnTo>
                    <a:pt x="163" y="168"/>
                  </a:lnTo>
                  <a:lnTo>
                    <a:pt x="152" y="169"/>
                  </a:lnTo>
                  <a:close/>
                  <a:moveTo>
                    <a:pt x="110" y="226"/>
                  </a:moveTo>
                  <a:lnTo>
                    <a:pt x="196" y="226"/>
                  </a:lnTo>
                  <a:lnTo>
                    <a:pt x="196" y="660"/>
                  </a:lnTo>
                  <a:lnTo>
                    <a:pt x="110" y="660"/>
                  </a:lnTo>
                  <a:lnTo>
                    <a:pt x="11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3"/>
            <p:cNvSpPr>
              <a:spLocks noChangeArrowheads="1"/>
            </p:cNvSpPr>
            <p:nvPr userDrawn="1"/>
          </p:nvSpPr>
          <p:spPr bwMode="auto">
            <a:xfrm>
              <a:off x="1828800" y="1054100"/>
              <a:ext cx="485775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990725" y="1162050"/>
              <a:ext cx="160338" cy="160337"/>
            </a:xfrm>
            <a:custGeom>
              <a:avLst/>
              <a:gdLst>
                <a:gd name="T0" fmla="*/ 50 w 101"/>
                <a:gd name="T1" fmla="*/ 101 h 101"/>
                <a:gd name="T2" fmla="*/ 50 w 101"/>
                <a:gd name="T3" fmla="*/ 101 h 101"/>
                <a:gd name="T4" fmla="*/ 40 w 101"/>
                <a:gd name="T5" fmla="*/ 100 h 101"/>
                <a:gd name="T6" fmla="*/ 31 w 101"/>
                <a:gd name="T7" fmla="*/ 98 h 101"/>
                <a:gd name="T8" fmla="*/ 22 w 101"/>
                <a:gd name="T9" fmla="*/ 92 h 101"/>
                <a:gd name="T10" fmla="*/ 16 w 101"/>
                <a:gd name="T11" fmla="*/ 86 h 101"/>
                <a:gd name="T12" fmla="*/ 16 w 101"/>
                <a:gd name="T13" fmla="*/ 86 h 101"/>
                <a:gd name="T14" fmla="*/ 9 w 101"/>
                <a:gd name="T15" fmla="*/ 78 h 101"/>
                <a:gd name="T16" fmla="*/ 3 w 101"/>
                <a:gd name="T17" fmla="*/ 70 h 101"/>
                <a:gd name="T18" fmla="*/ 1 w 101"/>
                <a:gd name="T19" fmla="*/ 60 h 101"/>
                <a:gd name="T20" fmla="*/ 0 w 101"/>
                <a:gd name="T21" fmla="*/ 51 h 101"/>
                <a:gd name="T22" fmla="*/ 0 w 101"/>
                <a:gd name="T23" fmla="*/ 51 h 101"/>
                <a:gd name="T24" fmla="*/ 1 w 101"/>
                <a:gd name="T25" fmla="*/ 40 h 101"/>
                <a:gd name="T26" fmla="*/ 3 w 101"/>
                <a:gd name="T27" fmla="*/ 31 h 101"/>
                <a:gd name="T28" fmla="*/ 9 w 101"/>
                <a:gd name="T29" fmla="*/ 24 h 101"/>
                <a:gd name="T30" fmla="*/ 16 w 101"/>
                <a:gd name="T31" fmla="*/ 16 h 101"/>
                <a:gd name="T32" fmla="*/ 16 w 101"/>
                <a:gd name="T33" fmla="*/ 16 h 101"/>
                <a:gd name="T34" fmla="*/ 22 w 101"/>
                <a:gd name="T35" fmla="*/ 9 h 101"/>
                <a:gd name="T36" fmla="*/ 31 w 101"/>
                <a:gd name="T37" fmla="*/ 3 h 101"/>
                <a:gd name="T38" fmla="*/ 40 w 101"/>
                <a:gd name="T39" fmla="*/ 1 h 101"/>
                <a:gd name="T40" fmla="*/ 50 w 101"/>
                <a:gd name="T41" fmla="*/ 0 h 101"/>
                <a:gd name="T42" fmla="*/ 50 w 101"/>
                <a:gd name="T43" fmla="*/ 0 h 101"/>
                <a:gd name="T44" fmla="*/ 61 w 101"/>
                <a:gd name="T45" fmla="*/ 1 h 101"/>
                <a:gd name="T46" fmla="*/ 70 w 101"/>
                <a:gd name="T47" fmla="*/ 3 h 101"/>
                <a:gd name="T48" fmla="*/ 79 w 101"/>
                <a:gd name="T49" fmla="*/ 8 h 101"/>
                <a:gd name="T50" fmla="*/ 87 w 101"/>
                <a:gd name="T51" fmla="*/ 14 h 101"/>
                <a:gd name="T52" fmla="*/ 87 w 101"/>
                <a:gd name="T53" fmla="*/ 14 h 101"/>
                <a:gd name="T54" fmla="*/ 94 w 101"/>
                <a:gd name="T55" fmla="*/ 22 h 101"/>
                <a:gd name="T56" fmla="*/ 98 w 101"/>
                <a:gd name="T57" fmla="*/ 30 h 101"/>
                <a:gd name="T58" fmla="*/ 100 w 101"/>
                <a:gd name="T59" fmla="*/ 40 h 101"/>
                <a:gd name="T60" fmla="*/ 101 w 101"/>
                <a:gd name="T61" fmla="*/ 51 h 101"/>
                <a:gd name="T62" fmla="*/ 101 w 101"/>
                <a:gd name="T63" fmla="*/ 51 h 101"/>
                <a:gd name="T64" fmla="*/ 100 w 101"/>
                <a:gd name="T65" fmla="*/ 61 h 101"/>
                <a:gd name="T66" fmla="*/ 98 w 101"/>
                <a:gd name="T67" fmla="*/ 70 h 101"/>
                <a:gd name="T68" fmla="*/ 94 w 101"/>
                <a:gd name="T69" fmla="*/ 79 h 101"/>
                <a:gd name="T70" fmla="*/ 87 w 101"/>
                <a:gd name="T71" fmla="*/ 87 h 101"/>
                <a:gd name="T72" fmla="*/ 87 w 101"/>
                <a:gd name="T73" fmla="*/ 87 h 101"/>
                <a:gd name="T74" fmla="*/ 79 w 101"/>
                <a:gd name="T75" fmla="*/ 92 h 101"/>
                <a:gd name="T76" fmla="*/ 70 w 101"/>
                <a:gd name="T77" fmla="*/ 98 h 101"/>
                <a:gd name="T78" fmla="*/ 61 w 101"/>
                <a:gd name="T79" fmla="*/ 100 h 101"/>
                <a:gd name="T80" fmla="*/ 50 w 101"/>
                <a:gd name="T8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01">
                  <a:moveTo>
                    <a:pt x="50" y="101"/>
                  </a:moveTo>
                  <a:lnTo>
                    <a:pt x="50" y="101"/>
                  </a:lnTo>
                  <a:lnTo>
                    <a:pt x="40" y="100"/>
                  </a:lnTo>
                  <a:lnTo>
                    <a:pt x="31" y="98"/>
                  </a:lnTo>
                  <a:lnTo>
                    <a:pt x="22" y="92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9" y="78"/>
                  </a:lnTo>
                  <a:lnTo>
                    <a:pt x="3" y="70"/>
                  </a:lnTo>
                  <a:lnTo>
                    <a:pt x="1" y="6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0"/>
                  </a:lnTo>
                  <a:lnTo>
                    <a:pt x="3" y="31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1" y="1"/>
                  </a:lnTo>
                  <a:lnTo>
                    <a:pt x="70" y="3"/>
                  </a:lnTo>
                  <a:lnTo>
                    <a:pt x="79" y="8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94" y="22"/>
                  </a:lnTo>
                  <a:lnTo>
                    <a:pt x="98" y="30"/>
                  </a:lnTo>
                  <a:lnTo>
                    <a:pt x="100" y="40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0" y="61"/>
                  </a:lnTo>
                  <a:lnTo>
                    <a:pt x="98" y="70"/>
                  </a:lnTo>
                  <a:lnTo>
                    <a:pt x="94" y="79"/>
                  </a:lnTo>
                  <a:lnTo>
                    <a:pt x="87" y="87"/>
                  </a:lnTo>
                  <a:lnTo>
                    <a:pt x="87" y="87"/>
                  </a:lnTo>
                  <a:lnTo>
                    <a:pt x="79" y="92"/>
                  </a:lnTo>
                  <a:lnTo>
                    <a:pt x="70" y="98"/>
                  </a:lnTo>
                  <a:lnTo>
                    <a:pt x="61" y="100"/>
                  </a:lnTo>
                  <a:lnTo>
                    <a:pt x="50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5"/>
            <p:cNvSpPr>
              <a:spLocks noChangeArrowheads="1"/>
            </p:cNvSpPr>
            <p:nvPr userDrawn="1"/>
          </p:nvSpPr>
          <p:spPr bwMode="auto">
            <a:xfrm>
              <a:off x="2003425" y="1412875"/>
              <a:ext cx="13652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2379663" y="1052513"/>
              <a:ext cx="844550" cy="1182687"/>
            </a:xfrm>
            <a:custGeom>
              <a:avLst/>
              <a:gdLst>
                <a:gd name="T0" fmla="*/ 339 w 532"/>
                <a:gd name="T1" fmla="*/ 547 h 745"/>
                <a:gd name="T2" fmla="*/ 355 w 532"/>
                <a:gd name="T3" fmla="*/ 526 h 745"/>
                <a:gd name="T4" fmla="*/ 366 w 532"/>
                <a:gd name="T5" fmla="*/ 501 h 745"/>
                <a:gd name="T6" fmla="*/ 373 w 532"/>
                <a:gd name="T7" fmla="*/ 474 h 745"/>
                <a:gd name="T8" fmla="*/ 375 w 532"/>
                <a:gd name="T9" fmla="*/ 443 h 745"/>
                <a:gd name="T10" fmla="*/ 374 w 532"/>
                <a:gd name="T11" fmla="*/ 428 h 745"/>
                <a:gd name="T12" fmla="*/ 370 w 532"/>
                <a:gd name="T13" fmla="*/ 398 h 745"/>
                <a:gd name="T14" fmla="*/ 362 w 532"/>
                <a:gd name="T15" fmla="*/ 372 h 745"/>
                <a:gd name="T16" fmla="*/ 349 w 532"/>
                <a:gd name="T17" fmla="*/ 349 h 745"/>
                <a:gd name="T18" fmla="*/ 342 w 532"/>
                <a:gd name="T19" fmla="*/ 338 h 745"/>
                <a:gd name="T20" fmla="*/ 324 w 532"/>
                <a:gd name="T21" fmla="*/ 320 h 745"/>
                <a:gd name="T22" fmla="*/ 302 w 532"/>
                <a:gd name="T23" fmla="*/ 308 h 745"/>
                <a:gd name="T24" fmla="*/ 280 w 532"/>
                <a:gd name="T25" fmla="*/ 300 h 745"/>
                <a:gd name="T26" fmla="*/ 254 w 532"/>
                <a:gd name="T27" fmla="*/ 298 h 745"/>
                <a:gd name="T28" fmla="*/ 241 w 532"/>
                <a:gd name="T29" fmla="*/ 298 h 745"/>
                <a:gd name="T30" fmla="*/ 216 w 532"/>
                <a:gd name="T31" fmla="*/ 303 h 745"/>
                <a:gd name="T32" fmla="*/ 193 w 532"/>
                <a:gd name="T33" fmla="*/ 314 h 745"/>
                <a:gd name="T34" fmla="*/ 168 w 532"/>
                <a:gd name="T35" fmla="*/ 331 h 745"/>
                <a:gd name="T36" fmla="*/ 155 w 532"/>
                <a:gd name="T37" fmla="*/ 575 h 745"/>
                <a:gd name="T38" fmla="*/ 178 w 532"/>
                <a:gd name="T39" fmla="*/ 581 h 745"/>
                <a:gd name="T40" fmla="*/ 223 w 532"/>
                <a:gd name="T41" fmla="*/ 588 h 745"/>
                <a:gd name="T42" fmla="*/ 246 w 532"/>
                <a:gd name="T43" fmla="*/ 588 h 745"/>
                <a:gd name="T44" fmla="*/ 273 w 532"/>
                <a:gd name="T45" fmla="*/ 586 h 745"/>
                <a:gd name="T46" fmla="*/ 298 w 532"/>
                <a:gd name="T47" fmla="*/ 578 h 745"/>
                <a:gd name="T48" fmla="*/ 319 w 532"/>
                <a:gd name="T49" fmla="*/ 565 h 745"/>
                <a:gd name="T50" fmla="*/ 339 w 532"/>
                <a:gd name="T51" fmla="*/ 547 h 745"/>
                <a:gd name="T52" fmla="*/ 155 w 532"/>
                <a:gd name="T53" fmla="*/ 0 h 745"/>
                <a:gd name="T54" fmla="*/ 155 w 532"/>
                <a:gd name="T55" fmla="*/ 259 h 745"/>
                <a:gd name="T56" fmla="*/ 184 w 532"/>
                <a:gd name="T57" fmla="*/ 241 h 745"/>
                <a:gd name="T58" fmla="*/ 213 w 532"/>
                <a:gd name="T59" fmla="*/ 229 h 745"/>
                <a:gd name="T60" fmla="*/ 243 w 532"/>
                <a:gd name="T61" fmla="*/ 221 h 745"/>
                <a:gd name="T62" fmla="*/ 274 w 532"/>
                <a:gd name="T63" fmla="*/ 219 h 745"/>
                <a:gd name="T64" fmla="*/ 294 w 532"/>
                <a:gd name="T65" fmla="*/ 220 h 745"/>
                <a:gd name="T66" fmla="*/ 333 w 532"/>
                <a:gd name="T67" fmla="*/ 227 h 745"/>
                <a:gd name="T68" fmla="*/ 366 w 532"/>
                <a:gd name="T69" fmla="*/ 243 h 745"/>
                <a:gd name="T70" fmla="*/ 396 w 532"/>
                <a:gd name="T71" fmla="*/ 266 h 745"/>
                <a:gd name="T72" fmla="*/ 409 w 532"/>
                <a:gd name="T73" fmla="*/ 281 h 745"/>
                <a:gd name="T74" fmla="*/ 432 w 532"/>
                <a:gd name="T75" fmla="*/ 315 h 745"/>
                <a:gd name="T76" fmla="*/ 449 w 532"/>
                <a:gd name="T77" fmla="*/ 352 h 745"/>
                <a:gd name="T78" fmla="*/ 459 w 532"/>
                <a:gd name="T79" fmla="*/ 394 h 745"/>
                <a:gd name="T80" fmla="*/ 462 w 532"/>
                <a:gd name="T81" fmla="*/ 441 h 745"/>
                <a:gd name="T82" fmla="*/ 461 w 532"/>
                <a:gd name="T83" fmla="*/ 466 h 745"/>
                <a:gd name="T84" fmla="*/ 453 w 532"/>
                <a:gd name="T85" fmla="*/ 513 h 745"/>
                <a:gd name="T86" fmla="*/ 437 w 532"/>
                <a:gd name="T87" fmla="*/ 555 h 745"/>
                <a:gd name="T88" fmla="*/ 414 w 532"/>
                <a:gd name="T89" fmla="*/ 591 h 745"/>
                <a:gd name="T90" fmla="*/ 399 w 532"/>
                <a:gd name="T91" fmla="*/ 608 h 745"/>
                <a:gd name="T92" fmla="*/ 365 w 532"/>
                <a:gd name="T93" fmla="*/ 635 h 745"/>
                <a:gd name="T94" fmla="*/ 326 w 532"/>
                <a:gd name="T95" fmla="*/ 654 h 745"/>
                <a:gd name="T96" fmla="*/ 282 w 532"/>
                <a:gd name="T97" fmla="*/ 666 h 745"/>
                <a:gd name="T98" fmla="*/ 232 w 532"/>
                <a:gd name="T99" fmla="*/ 670 h 745"/>
                <a:gd name="T100" fmla="*/ 211 w 532"/>
                <a:gd name="T101" fmla="*/ 669 h 745"/>
                <a:gd name="T102" fmla="*/ 167 w 532"/>
                <a:gd name="T103" fmla="*/ 664 h 745"/>
                <a:gd name="T104" fmla="*/ 143 w 532"/>
                <a:gd name="T105" fmla="*/ 661 h 745"/>
                <a:gd name="T106" fmla="*/ 101 w 532"/>
                <a:gd name="T107" fmla="*/ 651 h 745"/>
                <a:gd name="T108" fmla="*/ 70 w 532"/>
                <a:gd name="T109" fmla="*/ 639 h 745"/>
                <a:gd name="T110" fmla="*/ 0 w 532"/>
                <a:gd name="T111" fmla="*/ 0 h 745"/>
                <a:gd name="T112" fmla="*/ 532 w 532"/>
                <a:gd name="T113" fmla="*/ 745 h 745"/>
                <a:gd name="T114" fmla="*/ 155 w 532"/>
                <a:gd name="T115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2" h="745">
                  <a:moveTo>
                    <a:pt x="339" y="547"/>
                  </a:moveTo>
                  <a:lnTo>
                    <a:pt x="339" y="547"/>
                  </a:lnTo>
                  <a:lnTo>
                    <a:pt x="347" y="537"/>
                  </a:lnTo>
                  <a:lnTo>
                    <a:pt x="355" y="526"/>
                  </a:lnTo>
                  <a:lnTo>
                    <a:pt x="361" y="514"/>
                  </a:lnTo>
                  <a:lnTo>
                    <a:pt x="366" y="501"/>
                  </a:lnTo>
                  <a:lnTo>
                    <a:pt x="370" y="487"/>
                  </a:lnTo>
                  <a:lnTo>
                    <a:pt x="373" y="474"/>
                  </a:lnTo>
                  <a:lnTo>
                    <a:pt x="374" y="459"/>
                  </a:lnTo>
                  <a:lnTo>
                    <a:pt x="375" y="443"/>
                  </a:lnTo>
                  <a:lnTo>
                    <a:pt x="375" y="443"/>
                  </a:lnTo>
                  <a:lnTo>
                    <a:pt x="374" y="428"/>
                  </a:lnTo>
                  <a:lnTo>
                    <a:pt x="373" y="413"/>
                  </a:lnTo>
                  <a:lnTo>
                    <a:pt x="370" y="398"/>
                  </a:lnTo>
                  <a:lnTo>
                    <a:pt x="366" y="385"/>
                  </a:lnTo>
                  <a:lnTo>
                    <a:pt x="362" y="372"/>
                  </a:lnTo>
                  <a:lnTo>
                    <a:pt x="356" y="360"/>
                  </a:lnTo>
                  <a:lnTo>
                    <a:pt x="349" y="349"/>
                  </a:lnTo>
                  <a:lnTo>
                    <a:pt x="342" y="338"/>
                  </a:lnTo>
                  <a:lnTo>
                    <a:pt x="342" y="338"/>
                  </a:lnTo>
                  <a:lnTo>
                    <a:pt x="333" y="328"/>
                  </a:lnTo>
                  <a:lnTo>
                    <a:pt x="324" y="320"/>
                  </a:lnTo>
                  <a:lnTo>
                    <a:pt x="313" y="314"/>
                  </a:lnTo>
                  <a:lnTo>
                    <a:pt x="302" y="308"/>
                  </a:lnTo>
                  <a:lnTo>
                    <a:pt x="291" y="303"/>
                  </a:lnTo>
                  <a:lnTo>
                    <a:pt x="280" y="300"/>
                  </a:lnTo>
                  <a:lnTo>
                    <a:pt x="266" y="298"/>
                  </a:lnTo>
                  <a:lnTo>
                    <a:pt x="254" y="298"/>
                  </a:lnTo>
                  <a:lnTo>
                    <a:pt x="254" y="298"/>
                  </a:lnTo>
                  <a:lnTo>
                    <a:pt x="241" y="298"/>
                  </a:lnTo>
                  <a:lnTo>
                    <a:pt x="229" y="300"/>
                  </a:lnTo>
                  <a:lnTo>
                    <a:pt x="216" y="303"/>
                  </a:lnTo>
                  <a:lnTo>
                    <a:pt x="205" y="308"/>
                  </a:lnTo>
                  <a:lnTo>
                    <a:pt x="193" y="314"/>
                  </a:lnTo>
                  <a:lnTo>
                    <a:pt x="180" y="322"/>
                  </a:lnTo>
                  <a:lnTo>
                    <a:pt x="168" y="331"/>
                  </a:lnTo>
                  <a:lnTo>
                    <a:pt x="155" y="340"/>
                  </a:lnTo>
                  <a:lnTo>
                    <a:pt x="155" y="575"/>
                  </a:lnTo>
                  <a:lnTo>
                    <a:pt x="155" y="575"/>
                  </a:lnTo>
                  <a:lnTo>
                    <a:pt x="178" y="581"/>
                  </a:lnTo>
                  <a:lnTo>
                    <a:pt x="201" y="584"/>
                  </a:lnTo>
                  <a:lnTo>
                    <a:pt x="223" y="588"/>
                  </a:lnTo>
                  <a:lnTo>
                    <a:pt x="246" y="588"/>
                  </a:lnTo>
                  <a:lnTo>
                    <a:pt x="246" y="588"/>
                  </a:lnTo>
                  <a:lnTo>
                    <a:pt x="259" y="588"/>
                  </a:lnTo>
                  <a:lnTo>
                    <a:pt x="273" y="586"/>
                  </a:lnTo>
                  <a:lnTo>
                    <a:pt x="285" y="582"/>
                  </a:lnTo>
                  <a:lnTo>
                    <a:pt x="298" y="578"/>
                  </a:lnTo>
                  <a:lnTo>
                    <a:pt x="309" y="572"/>
                  </a:lnTo>
                  <a:lnTo>
                    <a:pt x="319" y="565"/>
                  </a:lnTo>
                  <a:lnTo>
                    <a:pt x="329" y="557"/>
                  </a:lnTo>
                  <a:lnTo>
                    <a:pt x="339" y="547"/>
                  </a:lnTo>
                  <a:lnTo>
                    <a:pt x="339" y="547"/>
                  </a:lnTo>
                  <a:close/>
                  <a:moveTo>
                    <a:pt x="155" y="0"/>
                  </a:moveTo>
                  <a:lnTo>
                    <a:pt x="155" y="259"/>
                  </a:lnTo>
                  <a:lnTo>
                    <a:pt x="155" y="259"/>
                  </a:lnTo>
                  <a:lnTo>
                    <a:pt x="170" y="249"/>
                  </a:lnTo>
                  <a:lnTo>
                    <a:pt x="184" y="241"/>
                  </a:lnTo>
                  <a:lnTo>
                    <a:pt x="198" y="235"/>
                  </a:lnTo>
                  <a:lnTo>
                    <a:pt x="213" y="229"/>
                  </a:lnTo>
                  <a:lnTo>
                    <a:pt x="228" y="225"/>
                  </a:lnTo>
                  <a:lnTo>
                    <a:pt x="243" y="221"/>
                  </a:lnTo>
                  <a:lnTo>
                    <a:pt x="259" y="219"/>
                  </a:lnTo>
                  <a:lnTo>
                    <a:pt x="274" y="219"/>
                  </a:lnTo>
                  <a:lnTo>
                    <a:pt x="274" y="219"/>
                  </a:lnTo>
                  <a:lnTo>
                    <a:pt x="294" y="220"/>
                  </a:lnTo>
                  <a:lnTo>
                    <a:pt x="313" y="222"/>
                  </a:lnTo>
                  <a:lnTo>
                    <a:pt x="333" y="227"/>
                  </a:lnTo>
                  <a:lnTo>
                    <a:pt x="349" y="235"/>
                  </a:lnTo>
                  <a:lnTo>
                    <a:pt x="366" y="243"/>
                  </a:lnTo>
                  <a:lnTo>
                    <a:pt x="381" y="254"/>
                  </a:lnTo>
                  <a:lnTo>
                    <a:pt x="396" y="266"/>
                  </a:lnTo>
                  <a:lnTo>
                    <a:pt x="409" y="281"/>
                  </a:lnTo>
                  <a:lnTo>
                    <a:pt x="409" y="281"/>
                  </a:lnTo>
                  <a:lnTo>
                    <a:pt x="422" y="297"/>
                  </a:lnTo>
                  <a:lnTo>
                    <a:pt x="432" y="315"/>
                  </a:lnTo>
                  <a:lnTo>
                    <a:pt x="441" y="333"/>
                  </a:lnTo>
                  <a:lnTo>
                    <a:pt x="449" y="352"/>
                  </a:lnTo>
                  <a:lnTo>
                    <a:pt x="454" y="372"/>
                  </a:lnTo>
                  <a:lnTo>
                    <a:pt x="459" y="394"/>
                  </a:lnTo>
                  <a:lnTo>
                    <a:pt x="461" y="417"/>
                  </a:lnTo>
                  <a:lnTo>
                    <a:pt x="462" y="441"/>
                  </a:lnTo>
                  <a:lnTo>
                    <a:pt x="462" y="441"/>
                  </a:lnTo>
                  <a:lnTo>
                    <a:pt x="461" y="466"/>
                  </a:lnTo>
                  <a:lnTo>
                    <a:pt x="458" y="491"/>
                  </a:lnTo>
                  <a:lnTo>
                    <a:pt x="453" y="513"/>
                  </a:lnTo>
                  <a:lnTo>
                    <a:pt x="447" y="535"/>
                  </a:lnTo>
                  <a:lnTo>
                    <a:pt x="437" y="555"/>
                  </a:lnTo>
                  <a:lnTo>
                    <a:pt x="426" y="574"/>
                  </a:lnTo>
                  <a:lnTo>
                    <a:pt x="414" y="591"/>
                  </a:lnTo>
                  <a:lnTo>
                    <a:pt x="399" y="608"/>
                  </a:lnTo>
                  <a:lnTo>
                    <a:pt x="399" y="608"/>
                  </a:lnTo>
                  <a:lnTo>
                    <a:pt x="383" y="623"/>
                  </a:lnTo>
                  <a:lnTo>
                    <a:pt x="365" y="635"/>
                  </a:lnTo>
                  <a:lnTo>
                    <a:pt x="346" y="645"/>
                  </a:lnTo>
                  <a:lnTo>
                    <a:pt x="326" y="654"/>
                  </a:lnTo>
                  <a:lnTo>
                    <a:pt x="304" y="661"/>
                  </a:lnTo>
                  <a:lnTo>
                    <a:pt x="282" y="666"/>
                  </a:lnTo>
                  <a:lnTo>
                    <a:pt x="257" y="669"/>
                  </a:lnTo>
                  <a:lnTo>
                    <a:pt x="232" y="670"/>
                  </a:lnTo>
                  <a:lnTo>
                    <a:pt x="232" y="670"/>
                  </a:lnTo>
                  <a:lnTo>
                    <a:pt x="211" y="669"/>
                  </a:lnTo>
                  <a:lnTo>
                    <a:pt x="189" y="668"/>
                  </a:lnTo>
                  <a:lnTo>
                    <a:pt x="167" y="664"/>
                  </a:lnTo>
                  <a:lnTo>
                    <a:pt x="143" y="661"/>
                  </a:lnTo>
                  <a:lnTo>
                    <a:pt x="143" y="661"/>
                  </a:lnTo>
                  <a:lnTo>
                    <a:pt x="122" y="655"/>
                  </a:lnTo>
                  <a:lnTo>
                    <a:pt x="101" y="651"/>
                  </a:lnTo>
                  <a:lnTo>
                    <a:pt x="84" y="644"/>
                  </a:lnTo>
                  <a:lnTo>
                    <a:pt x="70" y="639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745"/>
                  </a:lnTo>
                  <a:lnTo>
                    <a:pt x="532" y="745"/>
                  </a:lnTo>
                  <a:lnTo>
                    <a:pt x="532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4270375" y="1052513"/>
              <a:ext cx="665163" cy="1182687"/>
            </a:xfrm>
            <a:custGeom>
              <a:avLst/>
              <a:gdLst>
                <a:gd name="T0" fmla="*/ 0 w 419"/>
                <a:gd name="T1" fmla="*/ 745 h 745"/>
                <a:gd name="T2" fmla="*/ 201 w 419"/>
                <a:gd name="T3" fmla="*/ 595 h 745"/>
                <a:gd name="T4" fmla="*/ 226 w 419"/>
                <a:gd name="T5" fmla="*/ 591 h 745"/>
                <a:gd name="T6" fmla="*/ 247 w 419"/>
                <a:gd name="T7" fmla="*/ 581 h 745"/>
                <a:gd name="T8" fmla="*/ 265 w 419"/>
                <a:gd name="T9" fmla="*/ 558 h 745"/>
                <a:gd name="T10" fmla="*/ 265 w 419"/>
                <a:gd name="T11" fmla="*/ 540 h 745"/>
                <a:gd name="T12" fmla="*/ 254 w 419"/>
                <a:gd name="T13" fmla="*/ 518 h 745"/>
                <a:gd name="T14" fmla="*/ 235 w 419"/>
                <a:gd name="T15" fmla="*/ 503 h 745"/>
                <a:gd name="T16" fmla="*/ 200 w 419"/>
                <a:gd name="T17" fmla="*/ 482 h 745"/>
                <a:gd name="T18" fmla="*/ 119 w 419"/>
                <a:gd name="T19" fmla="*/ 430 h 745"/>
                <a:gd name="T20" fmla="*/ 92 w 419"/>
                <a:gd name="T21" fmla="*/ 403 h 745"/>
                <a:gd name="T22" fmla="*/ 80 w 419"/>
                <a:gd name="T23" fmla="*/ 386 h 745"/>
                <a:gd name="T24" fmla="*/ 69 w 419"/>
                <a:gd name="T25" fmla="*/ 360 h 745"/>
                <a:gd name="T26" fmla="*/ 66 w 419"/>
                <a:gd name="T27" fmla="*/ 332 h 745"/>
                <a:gd name="T28" fmla="*/ 68 w 419"/>
                <a:gd name="T29" fmla="*/ 308 h 745"/>
                <a:gd name="T30" fmla="*/ 80 w 419"/>
                <a:gd name="T31" fmla="*/ 276 h 745"/>
                <a:gd name="T32" fmla="*/ 104 w 419"/>
                <a:gd name="T33" fmla="*/ 249 h 745"/>
                <a:gd name="T34" fmla="*/ 125 w 419"/>
                <a:gd name="T35" fmla="*/ 236 h 745"/>
                <a:gd name="T36" fmla="*/ 162 w 419"/>
                <a:gd name="T37" fmla="*/ 222 h 745"/>
                <a:gd name="T38" fmla="*/ 204 w 419"/>
                <a:gd name="T39" fmla="*/ 218 h 745"/>
                <a:gd name="T40" fmla="*/ 237 w 419"/>
                <a:gd name="T41" fmla="*/ 220 h 745"/>
                <a:gd name="T42" fmla="*/ 286 w 419"/>
                <a:gd name="T43" fmla="*/ 232 h 745"/>
                <a:gd name="T44" fmla="*/ 335 w 419"/>
                <a:gd name="T45" fmla="*/ 254 h 745"/>
                <a:gd name="T46" fmla="*/ 317 w 419"/>
                <a:gd name="T47" fmla="*/ 328 h 745"/>
                <a:gd name="T48" fmla="*/ 266 w 419"/>
                <a:gd name="T49" fmla="*/ 305 h 745"/>
                <a:gd name="T50" fmla="*/ 222 w 419"/>
                <a:gd name="T51" fmla="*/ 293 h 745"/>
                <a:gd name="T52" fmla="*/ 199 w 419"/>
                <a:gd name="T53" fmla="*/ 293 h 745"/>
                <a:gd name="T54" fmla="*/ 171 w 419"/>
                <a:gd name="T55" fmla="*/ 303 h 745"/>
                <a:gd name="T56" fmla="*/ 158 w 419"/>
                <a:gd name="T57" fmla="*/ 316 h 745"/>
                <a:gd name="T58" fmla="*/ 155 w 419"/>
                <a:gd name="T59" fmla="*/ 332 h 745"/>
                <a:gd name="T60" fmla="*/ 163 w 419"/>
                <a:gd name="T61" fmla="*/ 353 h 745"/>
                <a:gd name="T62" fmla="*/ 177 w 419"/>
                <a:gd name="T63" fmla="*/ 368 h 745"/>
                <a:gd name="T64" fmla="*/ 218 w 419"/>
                <a:gd name="T65" fmla="*/ 394 h 745"/>
                <a:gd name="T66" fmla="*/ 273 w 419"/>
                <a:gd name="T67" fmla="*/ 426 h 745"/>
                <a:gd name="T68" fmla="*/ 323 w 419"/>
                <a:gd name="T69" fmla="*/ 467 h 745"/>
                <a:gd name="T70" fmla="*/ 341 w 419"/>
                <a:gd name="T71" fmla="*/ 493 h 745"/>
                <a:gd name="T72" fmla="*/ 353 w 419"/>
                <a:gd name="T73" fmla="*/ 519 h 745"/>
                <a:gd name="T74" fmla="*/ 357 w 419"/>
                <a:gd name="T75" fmla="*/ 547 h 745"/>
                <a:gd name="T76" fmla="*/ 354 w 419"/>
                <a:gd name="T77" fmla="*/ 572 h 745"/>
                <a:gd name="T78" fmla="*/ 341 w 419"/>
                <a:gd name="T79" fmla="*/ 606 h 745"/>
                <a:gd name="T80" fmla="*/ 315 w 419"/>
                <a:gd name="T81" fmla="*/ 634 h 745"/>
                <a:gd name="T82" fmla="*/ 292 w 419"/>
                <a:gd name="T83" fmla="*/ 649 h 745"/>
                <a:gd name="T84" fmla="*/ 253 w 419"/>
                <a:gd name="T85" fmla="*/ 663 h 745"/>
                <a:gd name="T86" fmla="*/ 208 w 419"/>
                <a:gd name="T87" fmla="*/ 669 h 745"/>
                <a:gd name="T88" fmla="*/ 171 w 419"/>
                <a:gd name="T89" fmla="*/ 667 h 745"/>
                <a:gd name="T90" fmla="*/ 139 w 419"/>
                <a:gd name="T91" fmla="*/ 660 h 745"/>
                <a:gd name="T92" fmla="*/ 85 w 419"/>
                <a:gd name="T93" fmla="*/ 640 h 745"/>
                <a:gd name="T94" fmla="*/ 62 w 419"/>
                <a:gd name="T95" fmla="*/ 537 h 745"/>
                <a:gd name="T96" fmla="*/ 119 w 419"/>
                <a:gd name="T97" fmla="*/ 570 h 745"/>
                <a:gd name="T98" fmla="*/ 155 w 419"/>
                <a:gd name="T99" fmla="*/ 586 h 745"/>
                <a:gd name="T100" fmla="*/ 201 w 419"/>
                <a:gd name="T101" fmla="*/ 59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9" h="745">
                  <a:moveTo>
                    <a:pt x="419" y="0"/>
                  </a:moveTo>
                  <a:lnTo>
                    <a:pt x="0" y="0"/>
                  </a:lnTo>
                  <a:lnTo>
                    <a:pt x="0" y="745"/>
                  </a:lnTo>
                  <a:lnTo>
                    <a:pt x="419" y="745"/>
                  </a:lnTo>
                  <a:lnTo>
                    <a:pt x="419" y="0"/>
                  </a:lnTo>
                  <a:close/>
                  <a:moveTo>
                    <a:pt x="201" y="595"/>
                  </a:moveTo>
                  <a:lnTo>
                    <a:pt x="201" y="595"/>
                  </a:lnTo>
                  <a:lnTo>
                    <a:pt x="213" y="593"/>
                  </a:lnTo>
                  <a:lnTo>
                    <a:pt x="226" y="591"/>
                  </a:lnTo>
                  <a:lnTo>
                    <a:pt x="237" y="587"/>
                  </a:lnTo>
                  <a:lnTo>
                    <a:pt x="247" y="581"/>
                  </a:lnTo>
                  <a:lnTo>
                    <a:pt x="247" y="581"/>
                  </a:lnTo>
                  <a:lnTo>
                    <a:pt x="255" y="574"/>
                  </a:lnTo>
                  <a:lnTo>
                    <a:pt x="262" y="566"/>
                  </a:lnTo>
                  <a:lnTo>
                    <a:pt x="265" y="558"/>
                  </a:lnTo>
                  <a:lnTo>
                    <a:pt x="266" y="549"/>
                  </a:lnTo>
                  <a:lnTo>
                    <a:pt x="266" y="549"/>
                  </a:lnTo>
                  <a:lnTo>
                    <a:pt x="265" y="540"/>
                  </a:lnTo>
                  <a:lnTo>
                    <a:pt x="263" y="532"/>
                  </a:lnTo>
                  <a:lnTo>
                    <a:pt x="260" y="525"/>
                  </a:lnTo>
                  <a:lnTo>
                    <a:pt x="254" y="518"/>
                  </a:lnTo>
                  <a:lnTo>
                    <a:pt x="254" y="518"/>
                  </a:lnTo>
                  <a:lnTo>
                    <a:pt x="246" y="511"/>
                  </a:lnTo>
                  <a:lnTo>
                    <a:pt x="235" y="503"/>
                  </a:lnTo>
                  <a:lnTo>
                    <a:pt x="219" y="493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162" y="460"/>
                  </a:lnTo>
                  <a:lnTo>
                    <a:pt x="131" y="439"/>
                  </a:lnTo>
                  <a:lnTo>
                    <a:pt x="119" y="430"/>
                  </a:lnTo>
                  <a:lnTo>
                    <a:pt x="107" y="421"/>
                  </a:lnTo>
                  <a:lnTo>
                    <a:pt x="98" y="412"/>
                  </a:lnTo>
                  <a:lnTo>
                    <a:pt x="92" y="403"/>
                  </a:lnTo>
                  <a:lnTo>
                    <a:pt x="92" y="403"/>
                  </a:lnTo>
                  <a:lnTo>
                    <a:pt x="85" y="395"/>
                  </a:lnTo>
                  <a:lnTo>
                    <a:pt x="80" y="386"/>
                  </a:lnTo>
                  <a:lnTo>
                    <a:pt x="76" y="378"/>
                  </a:lnTo>
                  <a:lnTo>
                    <a:pt x="72" y="369"/>
                  </a:lnTo>
                  <a:lnTo>
                    <a:pt x="69" y="360"/>
                  </a:lnTo>
                  <a:lnTo>
                    <a:pt x="67" y="351"/>
                  </a:lnTo>
                  <a:lnTo>
                    <a:pt x="66" y="341"/>
                  </a:lnTo>
                  <a:lnTo>
                    <a:pt x="66" y="332"/>
                  </a:lnTo>
                  <a:lnTo>
                    <a:pt x="66" y="332"/>
                  </a:lnTo>
                  <a:lnTo>
                    <a:pt x="66" y="319"/>
                  </a:lnTo>
                  <a:lnTo>
                    <a:pt x="68" y="308"/>
                  </a:lnTo>
                  <a:lnTo>
                    <a:pt x="71" y="297"/>
                  </a:lnTo>
                  <a:lnTo>
                    <a:pt x="76" y="287"/>
                  </a:lnTo>
                  <a:lnTo>
                    <a:pt x="80" y="276"/>
                  </a:lnTo>
                  <a:lnTo>
                    <a:pt x="87" y="267"/>
                  </a:lnTo>
                  <a:lnTo>
                    <a:pt x="95" y="258"/>
                  </a:lnTo>
                  <a:lnTo>
                    <a:pt x="104" y="249"/>
                  </a:lnTo>
                  <a:lnTo>
                    <a:pt x="104" y="249"/>
                  </a:lnTo>
                  <a:lnTo>
                    <a:pt x="114" y="243"/>
                  </a:lnTo>
                  <a:lnTo>
                    <a:pt x="125" y="236"/>
                  </a:lnTo>
                  <a:lnTo>
                    <a:pt x="137" y="230"/>
                  </a:lnTo>
                  <a:lnTo>
                    <a:pt x="149" y="226"/>
                  </a:lnTo>
                  <a:lnTo>
                    <a:pt x="162" y="222"/>
                  </a:lnTo>
                  <a:lnTo>
                    <a:pt x="175" y="220"/>
                  </a:lnTo>
                  <a:lnTo>
                    <a:pt x="190" y="219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0" y="219"/>
                  </a:lnTo>
                  <a:lnTo>
                    <a:pt x="237" y="220"/>
                  </a:lnTo>
                  <a:lnTo>
                    <a:pt x="253" y="223"/>
                  </a:lnTo>
                  <a:lnTo>
                    <a:pt x="270" y="227"/>
                  </a:lnTo>
                  <a:lnTo>
                    <a:pt x="286" y="232"/>
                  </a:lnTo>
                  <a:lnTo>
                    <a:pt x="303" y="238"/>
                  </a:lnTo>
                  <a:lnTo>
                    <a:pt x="318" y="246"/>
                  </a:lnTo>
                  <a:lnTo>
                    <a:pt x="335" y="254"/>
                  </a:lnTo>
                  <a:lnTo>
                    <a:pt x="335" y="340"/>
                  </a:lnTo>
                  <a:lnTo>
                    <a:pt x="335" y="340"/>
                  </a:lnTo>
                  <a:lnTo>
                    <a:pt x="317" y="328"/>
                  </a:lnTo>
                  <a:lnTo>
                    <a:pt x="299" y="319"/>
                  </a:lnTo>
                  <a:lnTo>
                    <a:pt x="282" y="311"/>
                  </a:lnTo>
                  <a:lnTo>
                    <a:pt x="266" y="305"/>
                  </a:lnTo>
                  <a:lnTo>
                    <a:pt x="251" y="299"/>
                  </a:lnTo>
                  <a:lnTo>
                    <a:pt x="236" y="296"/>
                  </a:lnTo>
                  <a:lnTo>
                    <a:pt x="222" y="293"/>
                  </a:lnTo>
                  <a:lnTo>
                    <a:pt x="210" y="293"/>
                  </a:lnTo>
                  <a:lnTo>
                    <a:pt x="210" y="293"/>
                  </a:lnTo>
                  <a:lnTo>
                    <a:pt x="199" y="293"/>
                  </a:lnTo>
                  <a:lnTo>
                    <a:pt x="187" y="296"/>
                  </a:lnTo>
                  <a:lnTo>
                    <a:pt x="178" y="299"/>
                  </a:lnTo>
                  <a:lnTo>
                    <a:pt x="171" y="303"/>
                  </a:lnTo>
                  <a:lnTo>
                    <a:pt x="171" y="303"/>
                  </a:lnTo>
                  <a:lnTo>
                    <a:pt x="164" y="309"/>
                  </a:lnTo>
                  <a:lnTo>
                    <a:pt x="158" y="316"/>
                  </a:lnTo>
                  <a:lnTo>
                    <a:pt x="156" y="324"/>
                  </a:lnTo>
                  <a:lnTo>
                    <a:pt x="155" y="332"/>
                  </a:lnTo>
                  <a:lnTo>
                    <a:pt x="155" y="332"/>
                  </a:lnTo>
                  <a:lnTo>
                    <a:pt x="156" y="340"/>
                  </a:lnTo>
                  <a:lnTo>
                    <a:pt x="158" y="346"/>
                  </a:lnTo>
                  <a:lnTo>
                    <a:pt x="163" y="353"/>
                  </a:lnTo>
                  <a:lnTo>
                    <a:pt x="168" y="360"/>
                  </a:lnTo>
                  <a:lnTo>
                    <a:pt x="168" y="360"/>
                  </a:lnTo>
                  <a:lnTo>
                    <a:pt x="177" y="368"/>
                  </a:lnTo>
                  <a:lnTo>
                    <a:pt x="187" y="376"/>
                  </a:lnTo>
                  <a:lnTo>
                    <a:pt x="201" y="384"/>
                  </a:lnTo>
                  <a:lnTo>
                    <a:pt x="218" y="394"/>
                  </a:lnTo>
                  <a:lnTo>
                    <a:pt x="248" y="411"/>
                  </a:lnTo>
                  <a:lnTo>
                    <a:pt x="248" y="411"/>
                  </a:lnTo>
                  <a:lnTo>
                    <a:pt x="273" y="426"/>
                  </a:lnTo>
                  <a:lnTo>
                    <a:pt x="296" y="442"/>
                  </a:lnTo>
                  <a:lnTo>
                    <a:pt x="314" y="459"/>
                  </a:lnTo>
                  <a:lnTo>
                    <a:pt x="323" y="467"/>
                  </a:lnTo>
                  <a:lnTo>
                    <a:pt x="330" y="476"/>
                  </a:lnTo>
                  <a:lnTo>
                    <a:pt x="336" y="484"/>
                  </a:lnTo>
                  <a:lnTo>
                    <a:pt x="341" y="493"/>
                  </a:lnTo>
                  <a:lnTo>
                    <a:pt x="347" y="502"/>
                  </a:lnTo>
                  <a:lnTo>
                    <a:pt x="350" y="510"/>
                  </a:lnTo>
                  <a:lnTo>
                    <a:pt x="353" y="519"/>
                  </a:lnTo>
                  <a:lnTo>
                    <a:pt x="356" y="528"/>
                  </a:lnTo>
                  <a:lnTo>
                    <a:pt x="357" y="537"/>
                  </a:lnTo>
                  <a:lnTo>
                    <a:pt x="357" y="547"/>
                  </a:lnTo>
                  <a:lnTo>
                    <a:pt x="357" y="547"/>
                  </a:lnTo>
                  <a:lnTo>
                    <a:pt x="356" y="560"/>
                  </a:lnTo>
                  <a:lnTo>
                    <a:pt x="354" y="572"/>
                  </a:lnTo>
                  <a:lnTo>
                    <a:pt x="351" y="584"/>
                  </a:lnTo>
                  <a:lnTo>
                    <a:pt x="347" y="596"/>
                  </a:lnTo>
                  <a:lnTo>
                    <a:pt x="341" y="606"/>
                  </a:lnTo>
                  <a:lnTo>
                    <a:pt x="333" y="616"/>
                  </a:lnTo>
                  <a:lnTo>
                    <a:pt x="325" y="625"/>
                  </a:lnTo>
                  <a:lnTo>
                    <a:pt x="315" y="634"/>
                  </a:lnTo>
                  <a:lnTo>
                    <a:pt x="315" y="634"/>
                  </a:lnTo>
                  <a:lnTo>
                    <a:pt x="304" y="642"/>
                  </a:lnTo>
                  <a:lnTo>
                    <a:pt x="292" y="649"/>
                  </a:lnTo>
                  <a:lnTo>
                    <a:pt x="280" y="655"/>
                  </a:lnTo>
                  <a:lnTo>
                    <a:pt x="268" y="660"/>
                  </a:lnTo>
                  <a:lnTo>
                    <a:pt x="253" y="663"/>
                  </a:lnTo>
                  <a:lnTo>
                    <a:pt x="239" y="667"/>
                  </a:lnTo>
                  <a:lnTo>
                    <a:pt x="224" y="668"/>
                  </a:lnTo>
                  <a:lnTo>
                    <a:pt x="208" y="669"/>
                  </a:lnTo>
                  <a:lnTo>
                    <a:pt x="208" y="669"/>
                  </a:lnTo>
                  <a:lnTo>
                    <a:pt x="189" y="668"/>
                  </a:lnTo>
                  <a:lnTo>
                    <a:pt x="171" y="667"/>
                  </a:lnTo>
                  <a:lnTo>
                    <a:pt x="155" y="663"/>
                  </a:lnTo>
                  <a:lnTo>
                    <a:pt x="139" y="660"/>
                  </a:lnTo>
                  <a:lnTo>
                    <a:pt x="139" y="660"/>
                  </a:lnTo>
                  <a:lnTo>
                    <a:pt x="122" y="655"/>
                  </a:lnTo>
                  <a:lnTo>
                    <a:pt x="105" y="649"/>
                  </a:lnTo>
                  <a:lnTo>
                    <a:pt x="85" y="640"/>
                  </a:lnTo>
                  <a:lnTo>
                    <a:pt x="62" y="630"/>
                  </a:lnTo>
                  <a:lnTo>
                    <a:pt x="62" y="537"/>
                  </a:lnTo>
                  <a:lnTo>
                    <a:pt x="62" y="537"/>
                  </a:lnTo>
                  <a:lnTo>
                    <a:pt x="81" y="549"/>
                  </a:lnTo>
                  <a:lnTo>
                    <a:pt x="99" y="561"/>
                  </a:lnTo>
                  <a:lnTo>
                    <a:pt x="119" y="570"/>
                  </a:lnTo>
                  <a:lnTo>
                    <a:pt x="137" y="579"/>
                  </a:lnTo>
                  <a:lnTo>
                    <a:pt x="137" y="579"/>
                  </a:lnTo>
                  <a:lnTo>
                    <a:pt x="155" y="586"/>
                  </a:lnTo>
                  <a:lnTo>
                    <a:pt x="172" y="590"/>
                  </a:lnTo>
                  <a:lnTo>
                    <a:pt x="187" y="593"/>
                  </a:lnTo>
                  <a:lnTo>
                    <a:pt x="201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4270375" y="1052513"/>
              <a:ext cx="665163" cy="118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4368800" y="1398588"/>
              <a:ext cx="468313" cy="715962"/>
            </a:xfrm>
            <a:custGeom>
              <a:avLst/>
              <a:gdLst>
                <a:gd name="T0" fmla="*/ 151 w 295"/>
                <a:gd name="T1" fmla="*/ 375 h 451"/>
                <a:gd name="T2" fmla="*/ 185 w 295"/>
                <a:gd name="T3" fmla="*/ 363 h 451"/>
                <a:gd name="T4" fmla="*/ 200 w 295"/>
                <a:gd name="T5" fmla="*/ 348 h 451"/>
                <a:gd name="T6" fmla="*/ 204 w 295"/>
                <a:gd name="T7" fmla="*/ 331 h 451"/>
                <a:gd name="T8" fmla="*/ 198 w 295"/>
                <a:gd name="T9" fmla="*/ 307 h 451"/>
                <a:gd name="T10" fmla="*/ 184 w 295"/>
                <a:gd name="T11" fmla="*/ 293 h 451"/>
                <a:gd name="T12" fmla="*/ 138 w 295"/>
                <a:gd name="T13" fmla="*/ 264 h 451"/>
                <a:gd name="T14" fmla="*/ 69 w 295"/>
                <a:gd name="T15" fmla="*/ 221 h 451"/>
                <a:gd name="T16" fmla="*/ 36 w 295"/>
                <a:gd name="T17" fmla="*/ 194 h 451"/>
                <a:gd name="T18" fmla="*/ 23 w 295"/>
                <a:gd name="T19" fmla="*/ 177 h 451"/>
                <a:gd name="T20" fmla="*/ 10 w 295"/>
                <a:gd name="T21" fmla="*/ 151 h 451"/>
                <a:gd name="T22" fmla="*/ 4 w 295"/>
                <a:gd name="T23" fmla="*/ 123 h 451"/>
                <a:gd name="T24" fmla="*/ 4 w 295"/>
                <a:gd name="T25" fmla="*/ 101 h 451"/>
                <a:gd name="T26" fmla="*/ 14 w 295"/>
                <a:gd name="T27" fmla="*/ 69 h 451"/>
                <a:gd name="T28" fmla="*/ 33 w 295"/>
                <a:gd name="T29" fmla="*/ 40 h 451"/>
                <a:gd name="T30" fmla="*/ 52 w 295"/>
                <a:gd name="T31" fmla="*/ 25 h 451"/>
                <a:gd name="T32" fmla="*/ 87 w 295"/>
                <a:gd name="T33" fmla="*/ 8 h 451"/>
                <a:gd name="T34" fmla="*/ 128 w 295"/>
                <a:gd name="T35" fmla="*/ 1 h 451"/>
                <a:gd name="T36" fmla="*/ 158 w 295"/>
                <a:gd name="T37" fmla="*/ 1 h 451"/>
                <a:gd name="T38" fmla="*/ 208 w 295"/>
                <a:gd name="T39" fmla="*/ 9 h 451"/>
                <a:gd name="T40" fmla="*/ 256 w 295"/>
                <a:gd name="T41" fmla="*/ 28 h 451"/>
                <a:gd name="T42" fmla="*/ 273 w 295"/>
                <a:gd name="T43" fmla="*/ 122 h 451"/>
                <a:gd name="T44" fmla="*/ 220 w 295"/>
                <a:gd name="T45" fmla="*/ 93 h 451"/>
                <a:gd name="T46" fmla="*/ 174 w 295"/>
                <a:gd name="T47" fmla="*/ 78 h 451"/>
                <a:gd name="T48" fmla="*/ 148 w 295"/>
                <a:gd name="T49" fmla="*/ 75 h 451"/>
                <a:gd name="T50" fmla="*/ 116 w 295"/>
                <a:gd name="T51" fmla="*/ 81 h 451"/>
                <a:gd name="T52" fmla="*/ 102 w 295"/>
                <a:gd name="T53" fmla="*/ 91 h 451"/>
                <a:gd name="T54" fmla="*/ 93 w 295"/>
                <a:gd name="T55" fmla="*/ 114 h 451"/>
                <a:gd name="T56" fmla="*/ 96 w 295"/>
                <a:gd name="T57" fmla="*/ 128 h 451"/>
                <a:gd name="T58" fmla="*/ 106 w 295"/>
                <a:gd name="T59" fmla="*/ 142 h 451"/>
                <a:gd name="T60" fmla="*/ 139 w 295"/>
                <a:gd name="T61" fmla="*/ 166 h 451"/>
                <a:gd name="T62" fmla="*/ 186 w 295"/>
                <a:gd name="T63" fmla="*/ 193 h 451"/>
                <a:gd name="T64" fmla="*/ 252 w 295"/>
                <a:gd name="T65" fmla="*/ 241 h 451"/>
                <a:gd name="T66" fmla="*/ 274 w 295"/>
                <a:gd name="T67" fmla="*/ 266 h 451"/>
                <a:gd name="T68" fmla="*/ 288 w 295"/>
                <a:gd name="T69" fmla="*/ 292 h 451"/>
                <a:gd name="T70" fmla="*/ 295 w 295"/>
                <a:gd name="T71" fmla="*/ 319 h 451"/>
                <a:gd name="T72" fmla="*/ 294 w 295"/>
                <a:gd name="T73" fmla="*/ 342 h 451"/>
                <a:gd name="T74" fmla="*/ 285 w 295"/>
                <a:gd name="T75" fmla="*/ 378 h 451"/>
                <a:gd name="T76" fmla="*/ 263 w 295"/>
                <a:gd name="T77" fmla="*/ 407 h 451"/>
                <a:gd name="T78" fmla="*/ 242 w 295"/>
                <a:gd name="T79" fmla="*/ 424 h 451"/>
                <a:gd name="T80" fmla="*/ 206 w 295"/>
                <a:gd name="T81" fmla="*/ 442 h 451"/>
                <a:gd name="T82" fmla="*/ 162 w 295"/>
                <a:gd name="T83" fmla="*/ 450 h 451"/>
                <a:gd name="T84" fmla="*/ 127 w 295"/>
                <a:gd name="T85" fmla="*/ 450 h 451"/>
                <a:gd name="T86" fmla="*/ 77 w 295"/>
                <a:gd name="T87" fmla="*/ 442 h 451"/>
                <a:gd name="T88" fmla="*/ 43 w 295"/>
                <a:gd name="T89" fmla="*/ 431 h 451"/>
                <a:gd name="T90" fmla="*/ 0 w 295"/>
                <a:gd name="T91" fmla="*/ 319 h 451"/>
                <a:gd name="T92" fmla="*/ 37 w 295"/>
                <a:gd name="T93" fmla="*/ 343 h 451"/>
                <a:gd name="T94" fmla="*/ 75 w 295"/>
                <a:gd name="T95" fmla="*/ 361 h 451"/>
                <a:gd name="T96" fmla="*/ 125 w 295"/>
                <a:gd name="T97" fmla="*/ 37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5" h="451">
                  <a:moveTo>
                    <a:pt x="139" y="377"/>
                  </a:moveTo>
                  <a:lnTo>
                    <a:pt x="139" y="377"/>
                  </a:lnTo>
                  <a:lnTo>
                    <a:pt x="151" y="375"/>
                  </a:lnTo>
                  <a:lnTo>
                    <a:pt x="164" y="373"/>
                  </a:lnTo>
                  <a:lnTo>
                    <a:pt x="175" y="369"/>
                  </a:lnTo>
                  <a:lnTo>
                    <a:pt x="185" y="363"/>
                  </a:lnTo>
                  <a:lnTo>
                    <a:pt x="185" y="363"/>
                  </a:lnTo>
                  <a:lnTo>
                    <a:pt x="193" y="356"/>
                  </a:lnTo>
                  <a:lnTo>
                    <a:pt x="200" y="348"/>
                  </a:lnTo>
                  <a:lnTo>
                    <a:pt x="203" y="340"/>
                  </a:lnTo>
                  <a:lnTo>
                    <a:pt x="204" y="331"/>
                  </a:lnTo>
                  <a:lnTo>
                    <a:pt x="204" y="331"/>
                  </a:lnTo>
                  <a:lnTo>
                    <a:pt x="203" y="322"/>
                  </a:lnTo>
                  <a:lnTo>
                    <a:pt x="201" y="314"/>
                  </a:lnTo>
                  <a:lnTo>
                    <a:pt x="198" y="307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184" y="293"/>
                  </a:lnTo>
                  <a:lnTo>
                    <a:pt x="173" y="285"/>
                  </a:lnTo>
                  <a:lnTo>
                    <a:pt x="157" y="275"/>
                  </a:lnTo>
                  <a:lnTo>
                    <a:pt x="138" y="264"/>
                  </a:lnTo>
                  <a:lnTo>
                    <a:pt x="138" y="264"/>
                  </a:lnTo>
                  <a:lnTo>
                    <a:pt x="100" y="242"/>
                  </a:lnTo>
                  <a:lnTo>
                    <a:pt x="69" y="221"/>
                  </a:lnTo>
                  <a:lnTo>
                    <a:pt x="57" y="212"/>
                  </a:lnTo>
                  <a:lnTo>
                    <a:pt x="45" y="203"/>
                  </a:lnTo>
                  <a:lnTo>
                    <a:pt x="36" y="194"/>
                  </a:lnTo>
                  <a:lnTo>
                    <a:pt x="30" y="185"/>
                  </a:lnTo>
                  <a:lnTo>
                    <a:pt x="30" y="185"/>
                  </a:lnTo>
                  <a:lnTo>
                    <a:pt x="23" y="177"/>
                  </a:lnTo>
                  <a:lnTo>
                    <a:pt x="18" y="168"/>
                  </a:lnTo>
                  <a:lnTo>
                    <a:pt x="14" y="160"/>
                  </a:lnTo>
                  <a:lnTo>
                    <a:pt x="10" y="151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4" y="123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01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3" y="4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52" y="25"/>
                  </a:lnTo>
                  <a:lnTo>
                    <a:pt x="63" y="18"/>
                  </a:lnTo>
                  <a:lnTo>
                    <a:pt x="75" y="12"/>
                  </a:lnTo>
                  <a:lnTo>
                    <a:pt x="87" y="8"/>
                  </a:lnTo>
                  <a:lnTo>
                    <a:pt x="100" y="4"/>
                  </a:lnTo>
                  <a:lnTo>
                    <a:pt x="113" y="2"/>
                  </a:lnTo>
                  <a:lnTo>
                    <a:pt x="128" y="1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8" y="1"/>
                  </a:lnTo>
                  <a:lnTo>
                    <a:pt x="175" y="2"/>
                  </a:lnTo>
                  <a:lnTo>
                    <a:pt x="191" y="5"/>
                  </a:lnTo>
                  <a:lnTo>
                    <a:pt x="208" y="9"/>
                  </a:lnTo>
                  <a:lnTo>
                    <a:pt x="224" y="14"/>
                  </a:lnTo>
                  <a:lnTo>
                    <a:pt x="241" y="20"/>
                  </a:lnTo>
                  <a:lnTo>
                    <a:pt x="256" y="28"/>
                  </a:lnTo>
                  <a:lnTo>
                    <a:pt x="273" y="36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55" y="110"/>
                  </a:lnTo>
                  <a:lnTo>
                    <a:pt x="237" y="101"/>
                  </a:lnTo>
                  <a:lnTo>
                    <a:pt x="220" y="93"/>
                  </a:lnTo>
                  <a:lnTo>
                    <a:pt x="204" y="87"/>
                  </a:lnTo>
                  <a:lnTo>
                    <a:pt x="189" y="81"/>
                  </a:lnTo>
                  <a:lnTo>
                    <a:pt x="174" y="78"/>
                  </a:lnTo>
                  <a:lnTo>
                    <a:pt x="160" y="75"/>
                  </a:lnTo>
                  <a:lnTo>
                    <a:pt x="148" y="75"/>
                  </a:lnTo>
                  <a:lnTo>
                    <a:pt x="148" y="75"/>
                  </a:lnTo>
                  <a:lnTo>
                    <a:pt x="137" y="75"/>
                  </a:lnTo>
                  <a:lnTo>
                    <a:pt x="125" y="78"/>
                  </a:lnTo>
                  <a:lnTo>
                    <a:pt x="116" y="81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02" y="91"/>
                  </a:lnTo>
                  <a:lnTo>
                    <a:pt x="96" y="98"/>
                  </a:lnTo>
                  <a:lnTo>
                    <a:pt x="94" y="106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4" y="122"/>
                  </a:lnTo>
                  <a:lnTo>
                    <a:pt x="96" y="128"/>
                  </a:lnTo>
                  <a:lnTo>
                    <a:pt x="101" y="135"/>
                  </a:lnTo>
                  <a:lnTo>
                    <a:pt x="106" y="142"/>
                  </a:lnTo>
                  <a:lnTo>
                    <a:pt x="106" y="142"/>
                  </a:lnTo>
                  <a:lnTo>
                    <a:pt x="115" y="150"/>
                  </a:lnTo>
                  <a:lnTo>
                    <a:pt x="125" y="158"/>
                  </a:lnTo>
                  <a:lnTo>
                    <a:pt x="139" y="166"/>
                  </a:lnTo>
                  <a:lnTo>
                    <a:pt x="156" y="176"/>
                  </a:lnTo>
                  <a:lnTo>
                    <a:pt x="186" y="193"/>
                  </a:lnTo>
                  <a:lnTo>
                    <a:pt x="186" y="193"/>
                  </a:lnTo>
                  <a:lnTo>
                    <a:pt x="211" y="208"/>
                  </a:lnTo>
                  <a:lnTo>
                    <a:pt x="234" y="224"/>
                  </a:lnTo>
                  <a:lnTo>
                    <a:pt x="252" y="241"/>
                  </a:lnTo>
                  <a:lnTo>
                    <a:pt x="261" y="249"/>
                  </a:lnTo>
                  <a:lnTo>
                    <a:pt x="268" y="258"/>
                  </a:lnTo>
                  <a:lnTo>
                    <a:pt x="274" y="266"/>
                  </a:lnTo>
                  <a:lnTo>
                    <a:pt x="279" y="275"/>
                  </a:lnTo>
                  <a:lnTo>
                    <a:pt x="285" y="284"/>
                  </a:lnTo>
                  <a:lnTo>
                    <a:pt x="288" y="292"/>
                  </a:lnTo>
                  <a:lnTo>
                    <a:pt x="291" y="301"/>
                  </a:lnTo>
                  <a:lnTo>
                    <a:pt x="294" y="310"/>
                  </a:lnTo>
                  <a:lnTo>
                    <a:pt x="295" y="319"/>
                  </a:lnTo>
                  <a:lnTo>
                    <a:pt x="295" y="329"/>
                  </a:lnTo>
                  <a:lnTo>
                    <a:pt x="295" y="329"/>
                  </a:lnTo>
                  <a:lnTo>
                    <a:pt x="294" y="342"/>
                  </a:lnTo>
                  <a:lnTo>
                    <a:pt x="292" y="354"/>
                  </a:lnTo>
                  <a:lnTo>
                    <a:pt x="289" y="366"/>
                  </a:lnTo>
                  <a:lnTo>
                    <a:pt x="285" y="378"/>
                  </a:lnTo>
                  <a:lnTo>
                    <a:pt x="279" y="388"/>
                  </a:lnTo>
                  <a:lnTo>
                    <a:pt x="271" y="398"/>
                  </a:lnTo>
                  <a:lnTo>
                    <a:pt x="263" y="407"/>
                  </a:lnTo>
                  <a:lnTo>
                    <a:pt x="253" y="416"/>
                  </a:lnTo>
                  <a:lnTo>
                    <a:pt x="253" y="416"/>
                  </a:lnTo>
                  <a:lnTo>
                    <a:pt x="242" y="424"/>
                  </a:lnTo>
                  <a:lnTo>
                    <a:pt x="230" y="431"/>
                  </a:lnTo>
                  <a:lnTo>
                    <a:pt x="218" y="437"/>
                  </a:lnTo>
                  <a:lnTo>
                    <a:pt x="206" y="442"/>
                  </a:lnTo>
                  <a:lnTo>
                    <a:pt x="191" y="445"/>
                  </a:lnTo>
                  <a:lnTo>
                    <a:pt x="177" y="449"/>
                  </a:lnTo>
                  <a:lnTo>
                    <a:pt x="162" y="450"/>
                  </a:lnTo>
                  <a:lnTo>
                    <a:pt x="146" y="451"/>
                  </a:lnTo>
                  <a:lnTo>
                    <a:pt x="146" y="451"/>
                  </a:lnTo>
                  <a:lnTo>
                    <a:pt x="127" y="450"/>
                  </a:lnTo>
                  <a:lnTo>
                    <a:pt x="109" y="449"/>
                  </a:lnTo>
                  <a:lnTo>
                    <a:pt x="93" y="445"/>
                  </a:lnTo>
                  <a:lnTo>
                    <a:pt x="77" y="442"/>
                  </a:lnTo>
                  <a:lnTo>
                    <a:pt x="77" y="442"/>
                  </a:lnTo>
                  <a:lnTo>
                    <a:pt x="60" y="437"/>
                  </a:lnTo>
                  <a:lnTo>
                    <a:pt x="43" y="431"/>
                  </a:lnTo>
                  <a:lnTo>
                    <a:pt x="23" y="422"/>
                  </a:lnTo>
                  <a:lnTo>
                    <a:pt x="0" y="4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9" y="331"/>
                  </a:lnTo>
                  <a:lnTo>
                    <a:pt x="37" y="343"/>
                  </a:lnTo>
                  <a:lnTo>
                    <a:pt x="57" y="352"/>
                  </a:lnTo>
                  <a:lnTo>
                    <a:pt x="75" y="361"/>
                  </a:lnTo>
                  <a:lnTo>
                    <a:pt x="75" y="361"/>
                  </a:lnTo>
                  <a:lnTo>
                    <a:pt x="93" y="368"/>
                  </a:lnTo>
                  <a:lnTo>
                    <a:pt x="110" y="372"/>
                  </a:lnTo>
                  <a:lnTo>
                    <a:pt x="125" y="375"/>
                  </a:lnTo>
                  <a:lnTo>
                    <a:pt x="139" y="3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82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tx2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tx1"/>
          </a:solidFill>
        </p:grpSpPr>
        <p:sp>
          <p:nvSpPr>
            <p:cNvPr id="9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274" y="3367088"/>
            <a:ext cx="17151880" cy="900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531125" y="661798"/>
            <a:ext cx="20181888" cy="6769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4000" b="1"/>
            </a:lvl1pPr>
          </a:lstStyle>
          <a:p>
            <a:r>
              <a:rPr lang="en-US" dirty="0" smtClean="0"/>
              <a:t>Click to edit Master title style SINGLE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8338800" y="3367088"/>
            <a:ext cx="5376863" cy="900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1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tx2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tx1"/>
          </a:solidFill>
        </p:grpSpPr>
        <p:sp>
          <p:nvSpPr>
            <p:cNvPr id="8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31125" y="661798"/>
            <a:ext cx="20181888" cy="6769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4000" b="1"/>
            </a:lvl1pPr>
          </a:lstStyle>
          <a:p>
            <a:r>
              <a:rPr lang="en-US" dirty="0" smtClean="0"/>
              <a:t>Click to edit Master title style SINGLE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676274" y="3367088"/>
            <a:ext cx="7360821" cy="90027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8515560" y="3367088"/>
            <a:ext cx="7360821" cy="90027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16357561" y="3367088"/>
            <a:ext cx="7360821" cy="90027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4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tx2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tx1"/>
          </a:solidFill>
        </p:grpSpPr>
        <p:sp>
          <p:nvSpPr>
            <p:cNvPr id="10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531125" y="661798"/>
            <a:ext cx="20181888" cy="6769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4000" b="1"/>
            </a:lvl1pPr>
          </a:lstStyle>
          <a:p>
            <a:r>
              <a:rPr lang="en-US" dirty="0" smtClean="0"/>
              <a:t>Click to edit Master title style SINGLE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76275" y="3367088"/>
            <a:ext cx="5376864" cy="90027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563782" y="3367088"/>
            <a:ext cx="5376864" cy="90027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12451290" y="3367088"/>
            <a:ext cx="5376864" cy="90027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18338800" y="3367088"/>
            <a:ext cx="5376864" cy="90027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48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tx2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tx1"/>
          </a:solidFill>
        </p:grpSpPr>
        <p:sp>
          <p:nvSpPr>
            <p:cNvPr id="12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531125" y="661798"/>
            <a:ext cx="20181888" cy="6769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4000" b="1"/>
            </a:lvl1pPr>
          </a:lstStyle>
          <a:p>
            <a:r>
              <a:rPr lang="en-US" dirty="0" smtClean="0"/>
              <a:t>Click to edit Master title style SINGLE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7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tx2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tx1"/>
          </a:solidFill>
        </p:grpSpPr>
        <p:sp>
          <p:nvSpPr>
            <p:cNvPr id="12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258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bos 2019 Lond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8126"/>
            <a:ext cx="24385588" cy="1376571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7" y="969242"/>
            <a:ext cx="6688193" cy="10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denic\Documents\Design Projects\Logos\Sibos_Logo_web.png"/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544" y="6134824"/>
            <a:ext cx="4704500" cy="14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23 - 26 September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/>
                <a:cs typeface="Arial" panose="020B0604020202020204" pitchFamily="34" charset="0"/>
              </a:defRPr>
            </a:lvl1pPr>
          </a:lstStyle>
          <a:p>
            <a:fld id="{0B02695E-D3DA-469A-825A-9231800201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2185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- Sky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bg1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bg1"/>
          </a:solidFill>
        </p:grpSpPr>
        <p:sp>
          <p:nvSpPr>
            <p:cNvPr id="10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84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- Grape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bg1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bg1"/>
          </a:solidFill>
        </p:grpSpPr>
        <p:sp>
          <p:nvSpPr>
            <p:cNvPr id="10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058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- Lim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bg1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bg1"/>
          </a:solidFill>
        </p:grpSpPr>
        <p:sp>
          <p:nvSpPr>
            <p:cNvPr id="10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275" y="2700338"/>
            <a:ext cx="20932441" cy="9682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Big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9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- Raspberry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bg1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bg1"/>
          </a:solidFill>
        </p:grpSpPr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275" y="2700338"/>
            <a:ext cx="20932441" cy="9682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Big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- Sibos Orange">
    <p:bg>
      <p:bgPr>
        <a:solidFill>
          <a:srgbClr val="F05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bg1"/>
          </a:solidFill>
        </p:grpSpPr>
        <p:sp>
          <p:nvSpPr>
            <p:cNvPr id="7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275" y="2700338"/>
            <a:ext cx="20932441" cy="9682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Big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3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tx2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tx1"/>
          </a:solidFill>
        </p:grpSpPr>
        <p:sp>
          <p:nvSpPr>
            <p:cNvPr id="10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6275" y="2700337"/>
            <a:ext cx="23039388" cy="9669463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31125" y="661798"/>
            <a:ext cx="20181888" cy="676936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4000" b="1"/>
            </a:lvl1pPr>
          </a:lstStyle>
          <a:p>
            <a:r>
              <a:rPr lang="en-US" dirty="0" smtClean="0"/>
              <a:t>Click to edit Master title style SINGLE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2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275" y="2700338"/>
            <a:ext cx="20932441" cy="9682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Big message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tx2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tx1"/>
          </a:solidFill>
        </p:grpSpPr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29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275" y="4700589"/>
            <a:ext cx="23039388" cy="768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Short content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76275" y="2669509"/>
            <a:ext cx="23039388" cy="2031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 b="1"/>
            </a:lvl1pPr>
          </a:lstStyle>
          <a:p>
            <a:r>
              <a:rPr lang="en-US" dirty="0" smtClean="0"/>
              <a:t>Big title</a:t>
            </a:r>
            <a:endParaRPr lang="en-GB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dirty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mtClean="0">
                <a:solidFill>
                  <a:schemeClr val="tx2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76275" y="668338"/>
            <a:ext cx="2182433" cy="670396"/>
            <a:chOff x="5740401" y="5128635"/>
            <a:chExt cx="3560761" cy="1093788"/>
          </a:xfrm>
          <a:solidFill>
            <a:schemeClr val="tx1"/>
          </a:solidFill>
        </p:grpSpPr>
        <p:sp>
          <p:nvSpPr>
            <p:cNvPr id="12" name="Freeform 17"/>
            <p:cNvSpPr>
              <a:spLocks noEditPoints="1"/>
            </p:cNvSpPr>
            <p:nvPr userDrawn="1"/>
          </p:nvSpPr>
          <p:spPr bwMode="auto">
            <a:xfrm>
              <a:off x="5740401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7 w 130"/>
                <a:gd name="T13" fmla="*/ 180 h 230"/>
                <a:gd name="T14" fmla="*/ 83 w 130"/>
                <a:gd name="T15" fmla="*/ 170 h 230"/>
                <a:gd name="T16" fmla="*/ 79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3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1 w 130"/>
                <a:gd name="T45" fmla="*/ 169 h 230"/>
                <a:gd name="T46" fmla="*/ 98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8" y="184"/>
                    <a:pt x="73" y="182"/>
                    <a:pt x="77" y="180"/>
                  </a:cubicBezTo>
                  <a:cubicBezTo>
                    <a:pt x="81" y="177"/>
                    <a:pt x="83" y="174"/>
                    <a:pt x="83" y="170"/>
                  </a:cubicBezTo>
                  <a:cubicBezTo>
                    <a:pt x="83" y="166"/>
                    <a:pt x="81" y="163"/>
                    <a:pt x="79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5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1" y="67"/>
                    <a:pt x="63" y="67"/>
                  </a:cubicBezTo>
                  <a:cubicBezTo>
                    <a:pt x="77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3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1" y="154"/>
                    <a:pt x="111" y="169"/>
                  </a:cubicBezTo>
                  <a:cubicBezTo>
                    <a:pt x="111" y="180"/>
                    <a:pt x="106" y="189"/>
                    <a:pt x="98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7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5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8"/>
            <p:cNvSpPr>
              <a:spLocks noEditPoints="1"/>
            </p:cNvSpPr>
            <p:nvPr userDrawn="1"/>
          </p:nvSpPr>
          <p:spPr bwMode="auto">
            <a:xfrm>
              <a:off x="7772400" y="5128635"/>
              <a:ext cx="850900" cy="1093788"/>
            </a:xfrm>
            <a:custGeom>
              <a:avLst/>
              <a:gdLst>
                <a:gd name="T0" fmla="*/ 179 w 179"/>
                <a:gd name="T1" fmla="*/ 0 h 230"/>
                <a:gd name="T2" fmla="*/ 0 w 179"/>
                <a:gd name="T3" fmla="*/ 0 h 230"/>
                <a:gd name="T4" fmla="*/ 0 w 179"/>
                <a:gd name="T5" fmla="*/ 230 h 230"/>
                <a:gd name="T6" fmla="*/ 179 w 179"/>
                <a:gd name="T7" fmla="*/ 230 h 230"/>
                <a:gd name="T8" fmla="*/ 179 w 179"/>
                <a:gd name="T9" fmla="*/ 0 h 230"/>
                <a:gd name="T10" fmla="*/ 89 w 179"/>
                <a:gd name="T11" fmla="*/ 207 h 230"/>
                <a:gd name="T12" fmla="*/ 38 w 179"/>
                <a:gd name="T13" fmla="*/ 187 h 230"/>
                <a:gd name="T14" fmla="*/ 18 w 179"/>
                <a:gd name="T15" fmla="*/ 138 h 230"/>
                <a:gd name="T16" fmla="*/ 38 w 179"/>
                <a:gd name="T17" fmla="*/ 89 h 230"/>
                <a:gd name="T18" fmla="*/ 90 w 179"/>
                <a:gd name="T19" fmla="*/ 70 h 230"/>
                <a:gd name="T20" fmla="*/ 141 w 179"/>
                <a:gd name="T21" fmla="*/ 89 h 230"/>
                <a:gd name="T22" fmla="*/ 161 w 179"/>
                <a:gd name="T23" fmla="*/ 139 h 230"/>
                <a:gd name="T24" fmla="*/ 141 w 179"/>
                <a:gd name="T25" fmla="*/ 188 h 230"/>
                <a:gd name="T26" fmla="*/ 89 w 179"/>
                <a:gd name="T27" fmla="*/ 207 h 230"/>
                <a:gd name="T28" fmla="*/ 88 w 179"/>
                <a:gd name="T29" fmla="*/ 94 h 230"/>
                <a:gd name="T30" fmla="*/ 57 w 179"/>
                <a:gd name="T31" fmla="*/ 106 h 230"/>
                <a:gd name="T32" fmla="*/ 45 w 179"/>
                <a:gd name="T33" fmla="*/ 138 h 230"/>
                <a:gd name="T34" fmla="*/ 57 w 179"/>
                <a:gd name="T35" fmla="*/ 170 h 230"/>
                <a:gd name="T36" fmla="*/ 89 w 179"/>
                <a:gd name="T37" fmla="*/ 182 h 230"/>
                <a:gd name="T38" fmla="*/ 122 w 179"/>
                <a:gd name="T39" fmla="*/ 170 h 230"/>
                <a:gd name="T40" fmla="*/ 134 w 179"/>
                <a:gd name="T41" fmla="*/ 138 h 230"/>
                <a:gd name="T42" fmla="*/ 121 w 179"/>
                <a:gd name="T43" fmla="*/ 106 h 230"/>
                <a:gd name="T44" fmla="*/ 88 w 179"/>
                <a:gd name="T45" fmla="*/ 9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230">
                  <a:moveTo>
                    <a:pt x="17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9" y="230"/>
                    <a:pt x="179" y="230"/>
                    <a:pt x="179" y="230"/>
                  </a:cubicBezTo>
                  <a:lnTo>
                    <a:pt x="179" y="0"/>
                  </a:lnTo>
                  <a:close/>
                  <a:moveTo>
                    <a:pt x="89" y="207"/>
                  </a:moveTo>
                  <a:cubicBezTo>
                    <a:pt x="68" y="207"/>
                    <a:pt x="52" y="200"/>
                    <a:pt x="38" y="187"/>
                  </a:cubicBezTo>
                  <a:cubicBezTo>
                    <a:pt x="24" y="174"/>
                    <a:pt x="18" y="158"/>
                    <a:pt x="18" y="138"/>
                  </a:cubicBezTo>
                  <a:cubicBezTo>
                    <a:pt x="18" y="119"/>
                    <a:pt x="24" y="102"/>
                    <a:pt x="38" y="89"/>
                  </a:cubicBezTo>
                  <a:cubicBezTo>
                    <a:pt x="52" y="76"/>
                    <a:pt x="69" y="70"/>
                    <a:pt x="90" y="70"/>
                  </a:cubicBezTo>
                  <a:cubicBezTo>
                    <a:pt x="110" y="70"/>
                    <a:pt x="127" y="76"/>
                    <a:pt x="141" y="89"/>
                  </a:cubicBezTo>
                  <a:cubicBezTo>
                    <a:pt x="154" y="103"/>
                    <a:pt x="161" y="119"/>
                    <a:pt x="161" y="139"/>
                  </a:cubicBezTo>
                  <a:cubicBezTo>
                    <a:pt x="161" y="159"/>
                    <a:pt x="154" y="175"/>
                    <a:pt x="141" y="188"/>
                  </a:cubicBezTo>
                  <a:cubicBezTo>
                    <a:pt x="127" y="200"/>
                    <a:pt x="109" y="207"/>
                    <a:pt x="89" y="207"/>
                  </a:cubicBezTo>
                  <a:moveTo>
                    <a:pt x="88" y="94"/>
                  </a:moveTo>
                  <a:cubicBezTo>
                    <a:pt x="76" y="94"/>
                    <a:pt x="65" y="98"/>
                    <a:pt x="57" y="106"/>
                  </a:cubicBezTo>
                  <a:cubicBezTo>
                    <a:pt x="49" y="115"/>
                    <a:pt x="45" y="125"/>
                    <a:pt x="45" y="138"/>
                  </a:cubicBezTo>
                  <a:cubicBezTo>
                    <a:pt x="45" y="151"/>
                    <a:pt x="49" y="162"/>
                    <a:pt x="57" y="170"/>
                  </a:cubicBezTo>
                  <a:cubicBezTo>
                    <a:pt x="66" y="178"/>
                    <a:pt x="76" y="182"/>
                    <a:pt x="89" y="182"/>
                  </a:cubicBezTo>
                  <a:cubicBezTo>
                    <a:pt x="103" y="182"/>
                    <a:pt x="113" y="178"/>
                    <a:pt x="122" y="170"/>
                  </a:cubicBezTo>
                  <a:cubicBezTo>
                    <a:pt x="130" y="161"/>
                    <a:pt x="134" y="151"/>
                    <a:pt x="134" y="138"/>
                  </a:cubicBezTo>
                  <a:cubicBezTo>
                    <a:pt x="134" y="125"/>
                    <a:pt x="130" y="115"/>
                    <a:pt x="121" y="106"/>
                  </a:cubicBezTo>
                  <a:cubicBezTo>
                    <a:pt x="112" y="98"/>
                    <a:pt x="102" y="94"/>
                    <a:pt x="8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9"/>
            <p:cNvSpPr>
              <a:spLocks noEditPoints="1"/>
            </p:cNvSpPr>
            <p:nvPr userDrawn="1"/>
          </p:nvSpPr>
          <p:spPr bwMode="auto">
            <a:xfrm>
              <a:off x="6419850" y="5128635"/>
              <a:ext cx="446087" cy="1093788"/>
            </a:xfrm>
            <a:custGeom>
              <a:avLst/>
              <a:gdLst>
                <a:gd name="T0" fmla="*/ 94 w 94"/>
                <a:gd name="T1" fmla="*/ 0 h 230"/>
                <a:gd name="T2" fmla="*/ 0 w 94"/>
                <a:gd name="T3" fmla="*/ 0 h 230"/>
                <a:gd name="T4" fmla="*/ 0 w 94"/>
                <a:gd name="T5" fmla="*/ 230 h 230"/>
                <a:gd name="T6" fmla="*/ 94 w 94"/>
                <a:gd name="T7" fmla="*/ 230 h 230"/>
                <a:gd name="T8" fmla="*/ 94 w 94"/>
                <a:gd name="T9" fmla="*/ 0 h 230"/>
                <a:gd name="T10" fmla="*/ 47 w 94"/>
                <a:gd name="T11" fmla="*/ 52 h 230"/>
                <a:gd name="T12" fmla="*/ 36 w 94"/>
                <a:gd name="T13" fmla="*/ 48 h 230"/>
                <a:gd name="T14" fmla="*/ 31 w 94"/>
                <a:gd name="T15" fmla="*/ 37 h 230"/>
                <a:gd name="T16" fmla="*/ 36 w 94"/>
                <a:gd name="T17" fmla="*/ 26 h 230"/>
                <a:gd name="T18" fmla="*/ 47 w 94"/>
                <a:gd name="T19" fmla="*/ 21 h 230"/>
                <a:gd name="T20" fmla="*/ 58 w 94"/>
                <a:gd name="T21" fmla="*/ 25 h 230"/>
                <a:gd name="T22" fmla="*/ 63 w 94"/>
                <a:gd name="T23" fmla="*/ 37 h 230"/>
                <a:gd name="T24" fmla="*/ 58 w 94"/>
                <a:gd name="T25" fmla="*/ 48 h 230"/>
                <a:gd name="T26" fmla="*/ 47 w 94"/>
                <a:gd name="T27" fmla="*/ 52 h 230"/>
                <a:gd name="T28" fmla="*/ 34 w 94"/>
                <a:gd name="T29" fmla="*/ 70 h 230"/>
                <a:gd name="T30" fmla="*/ 60 w 94"/>
                <a:gd name="T31" fmla="*/ 70 h 230"/>
                <a:gd name="T32" fmla="*/ 60 w 94"/>
                <a:gd name="T33" fmla="*/ 205 h 230"/>
                <a:gd name="T34" fmla="*/ 34 w 94"/>
                <a:gd name="T35" fmla="*/ 205 h 230"/>
                <a:gd name="T36" fmla="*/ 34 w 94"/>
                <a:gd name="T37" fmla="*/ 7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0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94" y="230"/>
                    <a:pt x="94" y="230"/>
                    <a:pt x="94" y="230"/>
                  </a:cubicBezTo>
                  <a:lnTo>
                    <a:pt x="94" y="0"/>
                  </a:lnTo>
                  <a:close/>
                  <a:moveTo>
                    <a:pt x="47" y="52"/>
                  </a:moveTo>
                  <a:cubicBezTo>
                    <a:pt x="43" y="52"/>
                    <a:pt x="39" y="51"/>
                    <a:pt x="36" y="48"/>
                  </a:cubicBezTo>
                  <a:cubicBezTo>
                    <a:pt x="33" y="44"/>
                    <a:pt x="31" y="41"/>
                    <a:pt x="31" y="37"/>
                  </a:cubicBezTo>
                  <a:cubicBezTo>
                    <a:pt x="31" y="32"/>
                    <a:pt x="33" y="29"/>
                    <a:pt x="36" y="26"/>
                  </a:cubicBezTo>
                  <a:cubicBezTo>
                    <a:pt x="39" y="22"/>
                    <a:pt x="43" y="21"/>
                    <a:pt x="47" y="21"/>
                  </a:cubicBezTo>
                  <a:cubicBezTo>
                    <a:pt x="51" y="21"/>
                    <a:pt x="55" y="22"/>
                    <a:pt x="58" y="25"/>
                  </a:cubicBezTo>
                  <a:cubicBezTo>
                    <a:pt x="61" y="28"/>
                    <a:pt x="63" y="32"/>
                    <a:pt x="63" y="37"/>
                  </a:cubicBezTo>
                  <a:cubicBezTo>
                    <a:pt x="63" y="41"/>
                    <a:pt x="61" y="45"/>
                    <a:pt x="58" y="48"/>
                  </a:cubicBezTo>
                  <a:cubicBezTo>
                    <a:pt x="55" y="51"/>
                    <a:pt x="51" y="52"/>
                    <a:pt x="47" y="52"/>
                  </a:cubicBezTo>
                  <a:moveTo>
                    <a:pt x="34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34" y="205"/>
                    <a:pt x="34" y="205"/>
                    <a:pt x="34" y="205"/>
                  </a:cubicBezTo>
                  <a:lnTo>
                    <a:pt x="3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0"/>
            <p:cNvSpPr>
              <a:spLocks noEditPoints="1"/>
            </p:cNvSpPr>
            <p:nvPr userDrawn="1"/>
          </p:nvSpPr>
          <p:spPr bwMode="auto">
            <a:xfrm>
              <a:off x="6927850" y="5128635"/>
              <a:ext cx="782637" cy="1093788"/>
            </a:xfrm>
            <a:custGeom>
              <a:avLst/>
              <a:gdLst>
                <a:gd name="T0" fmla="*/ 105 w 165"/>
                <a:gd name="T1" fmla="*/ 169 h 230"/>
                <a:gd name="T2" fmla="*/ 117 w 165"/>
                <a:gd name="T3" fmla="*/ 137 h 230"/>
                <a:gd name="T4" fmla="*/ 106 w 165"/>
                <a:gd name="T5" fmla="*/ 104 h 230"/>
                <a:gd name="T6" fmla="*/ 79 w 165"/>
                <a:gd name="T7" fmla="*/ 92 h 230"/>
                <a:gd name="T8" fmla="*/ 48 w 165"/>
                <a:gd name="T9" fmla="*/ 105 h 230"/>
                <a:gd name="T10" fmla="*/ 48 w 165"/>
                <a:gd name="T11" fmla="*/ 178 h 230"/>
                <a:gd name="T12" fmla="*/ 76 w 165"/>
                <a:gd name="T13" fmla="*/ 182 h 230"/>
                <a:gd name="T14" fmla="*/ 105 w 165"/>
                <a:gd name="T15" fmla="*/ 169 h 230"/>
                <a:gd name="T16" fmla="*/ 48 w 165"/>
                <a:gd name="T17" fmla="*/ 0 h 230"/>
                <a:gd name="T18" fmla="*/ 48 w 165"/>
                <a:gd name="T19" fmla="*/ 80 h 230"/>
                <a:gd name="T20" fmla="*/ 85 w 165"/>
                <a:gd name="T21" fmla="*/ 67 h 230"/>
                <a:gd name="T22" fmla="*/ 127 w 165"/>
                <a:gd name="T23" fmla="*/ 87 h 230"/>
                <a:gd name="T24" fmla="*/ 143 w 165"/>
                <a:gd name="T25" fmla="*/ 136 h 230"/>
                <a:gd name="T26" fmla="*/ 124 w 165"/>
                <a:gd name="T27" fmla="*/ 188 h 230"/>
                <a:gd name="T28" fmla="*/ 72 w 165"/>
                <a:gd name="T29" fmla="*/ 207 h 230"/>
                <a:gd name="T30" fmla="*/ 45 w 165"/>
                <a:gd name="T31" fmla="*/ 204 h 230"/>
                <a:gd name="T32" fmla="*/ 22 w 165"/>
                <a:gd name="T33" fmla="*/ 197 h 230"/>
                <a:gd name="T34" fmla="*/ 22 w 165"/>
                <a:gd name="T35" fmla="*/ 0 h 230"/>
                <a:gd name="T36" fmla="*/ 0 w 165"/>
                <a:gd name="T37" fmla="*/ 0 h 230"/>
                <a:gd name="T38" fmla="*/ 0 w 165"/>
                <a:gd name="T39" fmla="*/ 230 h 230"/>
                <a:gd name="T40" fmla="*/ 165 w 165"/>
                <a:gd name="T41" fmla="*/ 230 h 230"/>
                <a:gd name="T42" fmla="*/ 165 w 165"/>
                <a:gd name="T43" fmla="*/ 0 h 230"/>
                <a:gd name="T44" fmla="*/ 48 w 165"/>
                <a:gd name="T4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230">
                  <a:moveTo>
                    <a:pt x="105" y="169"/>
                  </a:moveTo>
                  <a:cubicBezTo>
                    <a:pt x="113" y="161"/>
                    <a:pt x="117" y="150"/>
                    <a:pt x="117" y="137"/>
                  </a:cubicBezTo>
                  <a:cubicBezTo>
                    <a:pt x="117" y="124"/>
                    <a:pt x="113" y="113"/>
                    <a:pt x="106" y="104"/>
                  </a:cubicBezTo>
                  <a:cubicBezTo>
                    <a:pt x="99" y="96"/>
                    <a:pt x="90" y="92"/>
                    <a:pt x="79" y="92"/>
                  </a:cubicBezTo>
                  <a:cubicBezTo>
                    <a:pt x="69" y="92"/>
                    <a:pt x="59" y="96"/>
                    <a:pt x="48" y="105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58" y="181"/>
                    <a:pt x="67" y="182"/>
                    <a:pt x="76" y="182"/>
                  </a:cubicBezTo>
                  <a:cubicBezTo>
                    <a:pt x="88" y="182"/>
                    <a:pt x="98" y="178"/>
                    <a:pt x="105" y="169"/>
                  </a:cubicBezTo>
                  <a:moveTo>
                    <a:pt x="48" y="0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60" y="71"/>
                    <a:pt x="72" y="67"/>
                    <a:pt x="85" y="67"/>
                  </a:cubicBezTo>
                  <a:cubicBezTo>
                    <a:pt x="102" y="67"/>
                    <a:pt x="116" y="74"/>
                    <a:pt x="127" y="87"/>
                  </a:cubicBezTo>
                  <a:cubicBezTo>
                    <a:pt x="138" y="100"/>
                    <a:pt x="143" y="116"/>
                    <a:pt x="143" y="136"/>
                  </a:cubicBezTo>
                  <a:cubicBezTo>
                    <a:pt x="143" y="158"/>
                    <a:pt x="137" y="175"/>
                    <a:pt x="124" y="188"/>
                  </a:cubicBezTo>
                  <a:cubicBezTo>
                    <a:pt x="111" y="201"/>
                    <a:pt x="94" y="207"/>
                    <a:pt x="72" y="207"/>
                  </a:cubicBezTo>
                  <a:cubicBezTo>
                    <a:pt x="63" y="207"/>
                    <a:pt x="54" y="206"/>
                    <a:pt x="45" y="204"/>
                  </a:cubicBezTo>
                  <a:cubicBezTo>
                    <a:pt x="35" y="203"/>
                    <a:pt x="27" y="200"/>
                    <a:pt x="22" y="19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1"/>
            <p:cNvSpPr>
              <a:spLocks noEditPoints="1"/>
            </p:cNvSpPr>
            <p:nvPr userDrawn="1"/>
          </p:nvSpPr>
          <p:spPr bwMode="auto">
            <a:xfrm>
              <a:off x="8683625" y="5128635"/>
              <a:ext cx="617537" cy="1093788"/>
            </a:xfrm>
            <a:custGeom>
              <a:avLst/>
              <a:gdLst>
                <a:gd name="T0" fmla="*/ 130 w 130"/>
                <a:gd name="T1" fmla="*/ 0 h 230"/>
                <a:gd name="T2" fmla="*/ 0 w 130"/>
                <a:gd name="T3" fmla="*/ 0 h 230"/>
                <a:gd name="T4" fmla="*/ 0 w 130"/>
                <a:gd name="T5" fmla="*/ 230 h 230"/>
                <a:gd name="T6" fmla="*/ 130 w 130"/>
                <a:gd name="T7" fmla="*/ 230 h 230"/>
                <a:gd name="T8" fmla="*/ 130 w 130"/>
                <a:gd name="T9" fmla="*/ 0 h 230"/>
                <a:gd name="T10" fmla="*/ 62 w 130"/>
                <a:gd name="T11" fmla="*/ 184 h 230"/>
                <a:gd name="T12" fmla="*/ 76 w 130"/>
                <a:gd name="T13" fmla="*/ 180 h 230"/>
                <a:gd name="T14" fmla="*/ 82 w 130"/>
                <a:gd name="T15" fmla="*/ 170 h 230"/>
                <a:gd name="T16" fmla="*/ 78 w 130"/>
                <a:gd name="T17" fmla="*/ 160 h 230"/>
                <a:gd name="T18" fmla="*/ 62 w 130"/>
                <a:gd name="T19" fmla="*/ 149 h 230"/>
                <a:gd name="T20" fmla="*/ 28 w 130"/>
                <a:gd name="T21" fmla="*/ 125 h 230"/>
                <a:gd name="T22" fmla="*/ 20 w 130"/>
                <a:gd name="T23" fmla="*/ 102 h 230"/>
                <a:gd name="T24" fmla="*/ 32 w 130"/>
                <a:gd name="T25" fmla="*/ 77 h 230"/>
                <a:gd name="T26" fmla="*/ 63 w 130"/>
                <a:gd name="T27" fmla="*/ 67 h 230"/>
                <a:gd name="T28" fmla="*/ 104 w 130"/>
                <a:gd name="T29" fmla="*/ 78 h 230"/>
                <a:gd name="T30" fmla="*/ 104 w 130"/>
                <a:gd name="T31" fmla="*/ 105 h 230"/>
                <a:gd name="T32" fmla="*/ 65 w 130"/>
                <a:gd name="T33" fmla="*/ 90 h 230"/>
                <a:gd name="T34" fmla="*/ 52 w 130"/>
                <a:gd name="T35" fmla="*/ 94 h 230"/>
                <a:gd name="T36" fmla="*/ 48 w 130"/>
                <a:gd name="T37" fmla="*/ 102 h 230"/>
                <a:gd name="T38" fmla="*/ 52 w 130"/>
                <a:gd name="T39" fmla="*/ 111 h 230"/>
                <a:gd name="T40" fmla="*/ 67 w 130"/>
                <a:gd name="T41" fmla="*/ 122 h 230"/>
                <a:gd name="T42" fmla="*/ 77 w 130"/>
                <a:gd name="T43" fmla="*/ 127 h 230"/>
                <a:gd name="T44" fmla="*/ 110 w 130"/>
                <a:gd name="T45" fmla="*/ 169 h 230"/>
                <a:gd name="T46" fmla="*/ 97 w 130"/>
                <a:gd name="T47" fmla="*/ 196 h 230"/>
                <a:gd name="T48" fmla="*/ 64 w 130"/>
                <a:gd name="T49" fmla="*/ 207 h 230"/>
                <a:gd name="T50" fmla="*/ 43 w 130"/>
                <a:gd name="T51" fmla="*/ 204 h 230"/>
                <a:gd name="T52" fmla="*/ 19 w 130"/>
                <a:gd name="T53" fmla="*/ 195 h 230"/>
                <a:gd name="T54" fmla="*/ 19 w 130"/>
                <a:gd name="T55" fmla="*/ 166 h 230"/>
                <a:gd name="T56" fmla="*/ 42 w 130"/>
                <a:gd name="T57" fmla="*/ 179 h 230"/>
                <a:gd name="T58" fmla="*/ 62 w 130"/>
                <a:gd name="T59" fmla="*/ 1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230">
                  <a:moveTo>
                    <a:pt x="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30" y="230"/>
                    <a:pt x="130" y="230"/>
                    <a:pt x="130" y="230"/>
                  </a:cubicBezTo>
                  <a:lnTo>
                    <a:pt x="130" y="0"/>
                  </a:lnTo>
                  <a:close/>
                  <a:moveTo>
                    <a:pt x="62" y="184"/>
                  </a:moveTo>
                  <a:cubicBezTo>
                    <a:pt x="67" y="184"/>
                    <a:pt x="72" y="182"/>
                    <a:pt x="76" y="180"/>
                  </a:cubicBezTo>
                  <a:cubicBezTo>
                    <a:pt x="80" y="177"/>
                    <a:pt x="82" y="174"/>
                    <a:pt x="82" y="170"/>
                  </a:cubicBezTo>
                  <a:cubicBezTo>
                    <a:pt x="82" y="166"/>
                    <a:pt x="81" y="163"/>
                    <a:pt x="78" y="160"/>
                  </a:cubicBezTo>
                  <a:cubicBezTo>
                    <a:pt x="76" y="158"/>
                    <a:pt x="70" y="154"/>
                    <a:pt x="62" y="149"/>
                  </a:cubicBezTo>
                  <a:cubicBezTo>
                    <a:pt x="44" y="139"/>
                    <a:pt x="33" y="131"/>
                    <a:pt x="28" y="125"/>
                  </a:cubicBezTo>
                  <a:cubicBezTo>
                    <a:pt x="23" y="118"/>
                    <a:pt x="20" y="110"/>
                    <a:pt x="20" y="102"/>
                  </a:cubicBezTo>
                  <a:cubicBezTo>
                    <a:pt x="20" y="92"/>
                    <a:pt x="24" y="84"/>
                    <a:pt x="32" y="77"/>
                  </a:cubicBezTo>
                  <a:cubicBezTo>
                    <a:pt x="40" y="70"/>
                    <a:pt x="50" y="67"/>
                    <a:pt x="63" y="67"/>
                  </a:cubicBezTo>
                  <a:cubicBezTo>
                    <a:pt x="76" y="67"/>
                    <a:pt x="90" y="71"/>
                    <a:pt x="104" y="7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88" y="95"/>
                    <a:pt x="75" y="90"/>
                    <a:pt x="65" y="90"/>
                  </a:cubicBezTo>
                  <a:cubicBezTo>
                    <a:pt x="60" y="90"/>
                    <a:pt x="56" y="91"/>
                    <a:pt x="52" y="94"/>
                  </a:cubicBezTo>
                  <a:cubicBezTo>
                    <a:pt x="49" y="96"/>
                    <a:pt x="48" y="99"/>
                    <a:pt x="48" y="102"/>
                  </a:cubicBezTo>
                  <a:cubicBezTo>
                    <a:pt x="48" y="105"/>
                    <a:pt x="49" y="108"/>
                    <a:pt x="52" y="111"/>
                  </a:cubicBezTo>
                  <a:cubicBezTo>
                    <a:pt x="55" y="114"/>
                    <a:pt x="60" y="118"/>
                    <a:pt x="67" y="122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99" y="140"/>
                    <a:pt x="110" y="154"/>
                    <a:pt x="110" y="169"/>
                  </a:cubicBezTo>
                  <a:cubicBezTo>
                    <a:pt x="110" y="180"/>
                    <a:pt x="106" y="189"/>
                    <a:pt x="97" y="196"/>
                  </a:cubicBezTo>
                  <a:cubicBezTo>
                    <a:pt x="89" y="203"/>
                    <a:pt x="78" y="207"/>
                    <a:pt x="64" y="207"/>
                  </a:cubicBezTo>
                  <a:cubicBezTo>
                    <a:pt x="56" y="207"/>
                    <a:pt x="49" y="206"/>
                    <a:pt x="43" y="204"/>
                  </a:cubicBezTo>
                  <a:cubicBezTo>
                    <a:pt x="36" y="203"/>
                    <a:pt x="29" y="199"/>
                    <a:pt x="19" y="195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7" y="171"/>
                    <a:pt x="34" y="176"/>
                    <a:pt x="42" y="179"/>
                  </a:cubicBezTo>
                  <a:cubicBezTo>
                    <a:pt x="50" y="182"/>
                    <a:pt x="57" y="184"/>
                    <a:pt x="62" y="1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14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331200" y="12696544"/>
            <a:ext cx="7723188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23 - 26 September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07571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2"/>
                </a:solidFill>
              </a:defRPr>
            </a:lvl1pPr>
          </a:lstStyle>
          <a:p>
            <a:fld id="{8DA00C02-322F-4832-801E-85B9B04D32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7779" y="2700338"/>
            <a:ext cx="23049391" cy="9248608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1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3" r:id="rId5"/>
    <p:sldLayoutId id="2147483704" r:id="rId6"/>
    <p:sldLayoutId id="2147483712" r:id="rId7"/>
    <p:sldLayoutId id="2147483706" r:id="rId8"/>
    <p:sldLayoutId id="2147483713" r:id="rId9"/>
    <p:sldLayoutId id="2147483690" r:id="rId10"/>
    <p:sldLayoutId id="2147483692" r:id="rId11"/>
    <p:sldLayoutId id="2147483714" r:id="rId12"/>
    <p:sldLayoutId id="2147483705" r:id="rId13"/>
    <p:sldLayoutId id="2147483700" r:id="rId14"/>
    <p:sldLayoutId id="2147483716" r:id="rId15"/>
    <p:sldLayoutId id="2147483715" r:id="rId16"/>
    <p:sldLayoutId id="214748383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2177278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28650" indent="-628650" algn="l" defTabSz="2177278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5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69038" indent="-680399" algn="l" defTabSz="2177278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4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721597" indent="-544319" algn="l" defTabSz="2177278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4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810236" indent="-544319" algn="l" defTabSz="2177278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4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898875" indent="-544319" algn="l" defTabSz="2177278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»"/>
        <a:defRPr sz="3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tags" Target="../tags/tag27.xml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tags" Target="../tags/tag2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2.jpeg"/><Relationship Id="rId18" Type="http://schemas.openxmlformats.org/officeDocument/2006/relationships/image" Target="../media/image20.png"/><Relationship Id="rId3" Type="http://schemas.openxmlformats.org/officeDocument/2006/relationships/tags" Target="../tags/tag29.xml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35.jpeg"/><Relationship Id="rId2" Type="http://schemas.openxmlformats.org/officeDocument/2006/relationships/tags" Target="../tags/tag28.xml"/><Relationship Id="rId16" Type="http://schemas.openxmlformats.org/officeDocument/2006/relationships/image" Target="../media/image34.jpe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6.png"/><Relationship Id="rId10" Type="http://schemas.openxmlformats.org/officeDocument/2006/relationships/image" Target="../media/image29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ft.com/ufap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33.xml"/><Relationship Id="rId7" Type="http://schemas.openxmlformats.org/officeDocument/2006/relationships/image" Target="../media/image37.jp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4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chart" Target="../charts/char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709439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1772" y="0"/>
            <a:ext cx="358349" cy="358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7200" dirty="0"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SWIFT gpi roadmap and Universal confirmations adoption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Gaurav Sabharwal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9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3392463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Universal confirmations? </a:t>
            </a:r>
            <a:endParaRPr lang="en-GB" dirty="0"/>
          </a:p>
        </p:txBody>
      </p:sp>
      <p:sp>
        <p:nvSpPr>
          <p:cNvPr id="39" name="Content Placeholder 13"/>
          <p:cNvSpPr txBox="1">
            <a:spLocks/>
          </p:cNvSpPr>
          <p:nvPr/>
        </p:nvSpPr>
        <p:spPr>
          <a:xfrm>
            <a:off x="6566033" y="1981670"/>
            <a:ext cx="5526520" cy="9915507"/>
          </a:xfrm>
          <a:prstGeom prst="rect">
            <a:avLst/>
          </a:prstGeom>
        </p:spPr>
        <p:txBody>
          <a:bodyPr lIns="206124" tIns="103062" rIns="206124" bIns="103062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6654" indent="-25114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̶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744060" indent="-21553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3pPr>
            <a:lvl4pPr marL="1212613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4pPr>
            <a:lvl5pPr marL="1500193" indent="-2857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5pPr>
            <a:lvl6pPr marL="2024144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6pPr>
            <a:lvl7pPr marL="2563916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7pPr>
            <a:lvl8pPr marL="310368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8pPr>
            <a:lvl9pPr marL="364345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defTabSz="2064075"/>
            <a:endParaRPr lang="en-GB" sz="4063" kern="0">
              <a:solidFill>
                <a:srgbClr val="766C62"/>
              </a:solidFill>
              <a:latin typeface="Arial"/>
            </a:endParaRPr>
          </a:p>
          <a:p>
            <a:pPr defTabSz="2064075"/>
            <a:endParaRPr lang="en-GB" sz="4063" kern="0" dirty="0">
              <a:solidFill>
                <a:srgbClr val="766C62"/>
              </a:solidFill>
              <a:latin typeface="Arial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6426595" y="2609826"/>
            <a:ext cx="4077952" cy="1059460"/>
            <a:chOff x="4416717" y="1315173"/>
            <a:chExt cx="1806550" cy="469345"/>
          </a:xfrm>
          <a:solidFill>
            <a:srgbClr val="6F2C82"/>
          </a:solidFill>
        </p:grpSpPr>
        <p:cxnSp>
          <p:nvCxnSpPr>
            <p:cNvPr id="106" name="Straight Arrow Connector 105"/>
            <p:cNvCxnSpPr/>
            <p:nvPr/>
          </p:nvCxnSpPr>
          <p:spPr bwMode="auto">
            <a:xfrm>
              <a:off x="4515239" y="1685996"/>
              <a:ext cx="1708028" cy="0"/>
            </a:xfrm>
            <a:prstGeom prst="straightConnector1">
              <a:avLst/>
            </a:prstGeom>
            <a:grpFill/>
            <a:ln w="38100" cap="flat" cmpd="sng" algn="ctr">
              <a:solidFill>
                <a:srgbClr val="6F2C8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4515239" y="1315173"/>
              <a:ext cx="1274429" cy="277015"/>
            </a:xfrm>
            <a:prstGeom prst="rect">
              <a:avLst/>
            </a:prstGeom>
            <a:noFill/>
          </p:spPr>
          <p:txBody>
            <a:bodyPr wrap="square" lIns="206382" tIns="103193" rIns="206382" bIns="103193" rtlCol="0">
              <a:spAutoFit/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709" dirty="0">
                  <a:solidFill>
                    <a:srgbClr val="693695"/>
                  </a:solidFill>
                  <a:latin typeface="Arial" charset="0"/>
                </a:rPr>
                <a:t>Payment flow</a:t>
              </a:r>
            </a:p>
          </p:txBody>
        </p:sp>
        <p:sp>
          <p:nvSpPr>
            <p:cNvPr id="108" name="Oval 107"/>
            <p:cNvSpPr/>
            <p:nvPr/>
          </p:nvSpPr>
          <p:spPr>
            <a:xfrm>
              <a:off x="4416717" y="1587474"/>
              <a:ext cx="197044" cy="197044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defTabSz="2064075" eaLnBrk="0" fontAlgn="base" hangingPunct="0">
                <a:spcBef>
                  <a:spcPts val="677"/>
                </a:spcBef>
                <a:spcAft>
                  <a:spcPct val="0"/>
                </a:spcAft>
              </a:pPr>
              <a:endParaRPr lang="en-GB" sz="2709" b="1" dirty="0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109" name="Text Placeholder 77"/>
          <p:cNvSpPr txBox="1">
            <a:spLocks/>
          </p:cNvSpPr>
          <p:nvPr/>
        </p:nvSpPr>
        <p:spPr>
          <a:xfrm>
            <a:off x="16522585" y="6466126"/>
            <a:ext cx="7200000" cy="5397914"/>
          </a:xfrm>
          <a:prstGeom prst="rect">
            <a:avLst/>
          </a:prstGeom>
        </p:spPr>
        <p:txBody>
          <a:bodyPr lIns="206124" tIns="103062" rIns="206124" bIns="103062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6654" indent="-25114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̶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744060" indent="-21553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3pPr>
            <a:lvl4pPr marL="1212613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4pPr>
            <a:lvl5pPr marL="1500193" indent="-2857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5pPr>
            <a:lvl6pPr marL="2024144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6pPr>
            <a:lvl7pPr marL="2563916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7pPr>
            <a:lvl8pPr marL="310368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8pPr>
            <a:lvl9pPr marL="364345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defTabSz="2064075"/>
            <a:r>
              <a:rPr lang="en-GB" sz="4063" kern="0">
                <a:solidFill>
                  <a:srgbClr val="009BBB"/>
                </a:solidFill>
                <a:latin typeface="Arial"/>
              </a:rPr>
              <a:t>Basis for future payment services</a:t>
            </a:r>
            <a:endParaRPr lang="en-GB" sz="4063" kern="0">
              <a:solidFill>
                <a:srgbClr val="766C62"/>
              </a:solidFill>
              <a:latin typeface="Arial"/>
            </a:endParaRPr>
          </a:p>
          <a:p>
            <a:pPr defTabSz="2064075"/>
            <a:endParaRPr lang="en-GB" sz="2709" kern="0" dirty="0">
              <a:solidFill>
                <a:srgbClr val="766C62"/>
              </a:solidFill>
              <a:latin typeface="Arial"/>
            </a:endParaRPr>
          </a:p>
        </p:txBody>
      </p:sp>
      <p:sp>
        <p:nvSpPr>
          <p:cNvPr id="110" name="Text Placeholder 80"/>
          <p:cNvSpPr txBox="1">
            <a:spLocks/>
          </p:cNvSpPr>
          <p:nvPr/>
        </p:nvSpPr>
        <p:spPr>
          <a:xfrm>
            <a:off x="806264" y="6466124"/>
            <a:ext cx="7200000" cy="5362018"/>
          </a:xfrm>
          <a:prstGeom prst="rect">
            <a:avLst/>
          </a:prstGeom>
        </p:spPr>
        <p:txBody>
          <a:bodyPr lIns="206124" tIns="103062" rIns="206124" bIns="103062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6654" indent="-25114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̶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744060" indent="-21553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3pPr>
            <a:lvl4pPr marL="1212613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4pPr>
            <a:lvl5pPr marL="1500193" indent="-2857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5pPr>
            <a:lvl6pPr marL="2024144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6pPr>
            <a:lvl7pPr marL="2563916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7pPr>
            <a:lvl8pPr marL="310368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8pPr>
            <a:lvl9pPr marL="364345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defTabSz="2064075">
              <a:spcBef>
                <a:spcPts val="0"/>
              </a:spcBef>
              <a:spcAft>
                <a:spcPts val="0"/>
              </a:spcAft>
            </a:pPr>
            <a:r>
              <a:rPr lang="en-GB" sz="4063" kern="0" dirty="0">
                <a:solidFill>
                  <a:srgbClr val="009BBB"/>
                </a:solidFill>
                <a:latin typeface="Arial"/>
              </a:rPr>
              <a:t>Enhance customer experience</a:t>
            </a:r>
          </a:p>
        </p:txBody>
      </p:sp>
      <p:grpSp>
        <p:nvGrpSpPr>
          <p:cNvPr id="111" name="Group 62">
            <a:extLst>
              <a:ext uri="{FF2B5EF4-FFF2-40B4-BE49-F238E27FC236}">
                <a16:creationId xmlns="" xmlns:a16="http://schemas.microsoft.com/office/drawing/2014/main" id="{119B55C7-3A17-4FFD-9956-8BEC5345B7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97936" y="2840720"/>
            <a:ext cx="1214828" cy="1212291"/>
            <a:chOff x="3615" y="605"/>
            <a:chExt cx="438" cy="437"/>
          </a:xfrm>
          <a:solidFill>
            <a:srgbClr val="6F2C82"/>
          </a:solidFill>
        </p:grpSpPr>
        <p:sp>
          <p:nvSpPr>
            <p:cNvPr id="112" name="Rectangle 63">
              <a:extLst>
                <a:ext uri="{FF2B5EF4-FFF2-40B4-BE49-F238E27FC236}">
                  <a16:creationId xmlns="" xmlns:a16="http://schemas.microsoft.com/office/drawing/2014/main" id="{6011F3FD-4ABA-4D43-A905-C2B69A5B9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" name="Freeform 64">
              <a:extLst>
                <a:ext uri="{FF2B5EF4-FFF2-40B4-BE49-F238E27FC236}">
                  <a16:creationId xmlns="" xmlns:a16="http://schemas.microsoft.com/office/drawing/2014/main" id="{D56C0A0B-442A-42CB-BA77-E4E8EE6F2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951"/>
              <a:ext cx="109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" name="Freeform 65">
              <a:extLst>
                <a:ext uri="{FF2B5EF4-FFF2-40B4-BE49-F238E27FC236}">
                  <a16:creationId xmlns="" xmlns:a16="http://schemas.microsoft.com/office/drawing/2014/main" id="{16D35ABA-977A-43DE-A71C-2BBE7C055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024"/>
              <a:ext cx="43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9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5" name="Freeform 66">
              <a:extLst>
                <a:ext uri="{FF2B5EF4-FFF2-40B4-BE49-F238E27FC236}">
                  <a16:creationId xmlns="" xmlns:a16="http://schemas.microsoft.com/office/drawing/2014/main" id="{990F2C8E-6C28-46E8-BE8C-0642F27DC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988"/>
              <a:ext cx="43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9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6" name="Freeform 67">
              <a:extLst>
                <a:ext uri="{FF2B5EF4-FFF2-40B4-BE49-F238E27FC236}">
                  <a16:creationId xmlns="" xmlns:a16="http://schemas.microsoft.com/office/drawing/2014/main" id="{6496F30F-39A5-4077-9B07-1B7FF4F73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806"/>
              <a:ext cx="109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7" name="Freeform 68">
              <a:extLst>
                <a:ext uri="{FF2B5EF4-FFF2-40B4-BE49-F238E27FC236}">
                  <a16:creationId xmlns="" xmlns:a16="http://schemas.microsoft.com/office/drawing/2014/main" id="{1FED9FE3-AEF2-4273-B0FA-A9AA3EB05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951"/>
              <a:ext cx="110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8" name="Freeform 69">
              <a:extLst>
                <a:ext uri="{FF2B5EF4-FFF2-40B4-BE49-F238E27FC236}">
                  <a16:creationId xmlns="" xmlns:a16="http://schemas.microsoft.com/office/drawing/2014/main" id="{6192055F-9C7D-43C3-82AA-1CF292B30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806"/>
              <a:ext cx="110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9" name="Rectangle 70">
              <a:extLst>
                <a:ext uri="{FF2B5EF4-FFF2-40B4-BE49-F238E27FC236}">
                  <a16:creationId xmlns="" xmlns:a16="http://schemas.microsoft.com/office/drawing/2014/main" id="{11159FFC-6C1B-42BB-8924-F650FED55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0" name="Rectangle 71">
              <a:extLst>
                <a:ext uri="{FF2B5EF4-FFF2-40B4-BE49-F238E27FC236}">
                  <a16:creationId xmlns="" xmlns:a16="http://schemas.microsoft.com/office/drawing/2014/main" id="{80576946-66FF-474B-8AA0-5063914F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Rectangle 72">
              <a:extLst>
                <a:ext uri="{FF2B5EF4-FFF2-40B4-BE49-F238E27FC236}">
                  <a16:creationId xmlns="" xmlns:a16="http://schemas.microsoft.com/office/drawing/2014/main" id="{9EDA94A2-8201-4CEB-9869-C06429B69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2" name="Freeform 73">
              <a:extLst>
                <a:ext uri="{FF2B5EF4-FFF2-40B4-BE49-F238E27FC236}">
                  <a16:creationId xmlns="" xmlns:a16="http://schemas.microsoft.com/office/drawing/2014/main" id="{FEB7CA62-0500-4FA9-AF5D-589E3A14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951"/>
              <a:ext cx="109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3" name="Freeform 74">
              <a:extLst>
                <a:ext uri="{FF2B5EF4-FFF2-40B4-BE49-F238E27FC236}">
                  <a16:creationId xmlns="" xmlns:a16="http://schemas.microsoft.com/office/drawing/2014/main" id="{587BB861-DEB0-406C-9E3B-100C03EE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806"/>
              <a:ext cx="109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4" name="Rectangle 75">
              <a:extLst>
                <a:ext uri="{FF2B5EF4-FFF2-40B4-BE49-F238E27FC236}">
                  <a16:creationId xmlns="" xmlns:a16="http://schemas.microsoft.com/office/drawing/2014/main" id="{B5E3F351-35DB-49F5-9C01-037468227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5" name="Rectangle 76">
              <a:extLst>
                <a:ext uri="{FF2B5EF4-FFF2-40B4-BE49-F238E27FC236}">
                  <a16:creationId xmlns="" xmlns:a16="http://schemas.microsoft.com/office/drawing/2014/main" id="{417A2C02-2223-45E9-AE07-E565EE829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6" name="Freeform 77">
              <a:extLst>
                <a:ext uri="{FF2B5EF4-FFF2-40B4-BE49-F238E27FC236}">
                  <a16:creationId xmlns="" xmlns:a16="http://schemas.microsoft.com/office/drawing/2014/main" id="{B4BF3343-70B1-4580-B008-08C4B776A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" y="605"/>
              <a:ext cx="438" cy="182"/>
            </a:xfrm>
            <a:custGeom>
              <a:avLst/>
              <a:gdLst>
                <a:gd name="T0" fmla="*/ 283 w 289"/>
                <a:gd name="T1" fmla="*/ 120 h 120"/>
                <a:gd name="T2" fmla="*/ 7 w 289"/>
                <a:gd name="T3" fmla="*/ 120 h 120"/>
                <a:gd name="T4" fmla="*/ 1 w 289"/>
                <a:gd name="T5" fmla="*/ 116 h 120"/>
                <a:gd name="T6" fmla="*/ 3 w 289"/>
                <a:gd name="T7" fmla="*/ 109 h 120"/>
                <a:gd name="T8" fmla="*/ 142 w 289"/>
                <a:gd name="T9" fmla="*/ 1 h 120"/>
                <a:gd name="T10" fmla="*/ 149 w 289"/>
                <a:gd name="T11" fmla="*/ 1 h 120"/>
                <a:gd name="T12" fmla="*/ 287 w 289"/>
                <a:gd name="T13" fmla="*/ 109 h 120"/>
                <a:gd name="T14" fmla="*/ 289 w 289"/>
                <a:gd name="T15" fmla="*/ 116 h 120"/>
                <a:gd name="T16" fmla="*/ 283 w 289"/>
                <a:gd name="T17" fmla="*/ 120 h 120"/>
                <a:gd name="T18" fmla="*/ 24 w 289"/>
                <a:gd name="T19" fmla="*/ 108 h 120"/>
                <a:gd name="T20" fmla="*/ 265 w 289"/>
                <a:gd name="T21" fmla="*/ 108 h 120"/>
                <a:gd name="T22" fmla="*/ 145 w 289"/>
                <a:gd name="T23" fmla="*/ 14 h 120"/>
                <a:gd name="T24" fmla="*/ 24 w 289"/>
                <a:gd name="T25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120">
                  <a:moveTo>
                    <a:pt x="283" y="120"/>
                  </a:moveTo>
                  <a:cubicBezTo>
                    <a:pt x="7" y="120"/>
                    <a:pt x="7" y="120"/>
                    <a:pt x="7" y="120"/>
                  </a:cubicBezTo>
                  <a:cubicBezTo>
                    <a:pt x="4" y="120"/>
                    <a:pt x="2" y="118"/>
                    <a:pt x="1" y="116"/>
                  </a:cubicBezTo>
                  <a:cubicBezTo>
                    <a:pt x="0" y="114"/>
                    <a:pt x="1" y="111"/>
                    <a:pt x="3" y="109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4" y="0"/>
                    <a:pt x="147" y="0"/>
                    <a:pt x="149" y="1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9" y="111"/>
                    <a:pt x="289" y="114"/>
                    <a:pt x="289" y="116"/>
                  </a:cubicBezTo>
                  <a:cubicBezTo>
                    <a:pt x="288" y="118"/>
                    <a:pt x="285" y="120"/>
                    <a:pt x="283" y="120"/>
                  </a:cubicBezTo>
                  <a:close/>
                  <a:moveTo>
                    <a:pt x="24" y="108"/>
                  </a:moveTo>
                  <a:cubicBezTo>
                    <a:pt x="265" y="108"/>
                    <a:pt x="265" y="108"/>
                    <a:pt x="265" y="108"/>
                  </a:cubicBezTo>
                  <a:cubicBezTo>
                    <a:pt x="145" y="14"/>
                    <a:pt x="145" y="14"/>
                    <a:pt x="145" y="14"/>
                  </a:cubicBezTo>
                  <a:lnTo>
                    <a:pt x="2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A8E51A7F-98F5-4B3E-9F0A-1FF4355E84EE}"/>
              </a:ext>
            </a:extLst>
          </p:cNvPr>
          <p:cNvGrpSpPr/>
          <p:nvPr/>
        </p:nvGrpSpPr>
        <p:grpSpPr>
          <a:xfrm>
            <a:off x="21096900" y="2693405"/>
            <a:ext cx="1198345" cy="1506920"/>
            <a:chOff x="1119806" y="2633229"/>
            <a:chExt cx="664752" cy="835762"/>
          </a:xfrm>
          <a:solidFill>
            <a:srgbClr val="6F2C82"/>
          </a:solidFill>
        </p:grpSpPr>
        <p:grpSp>
          <p:nvGrpSpPr>
            <p:cNvPr id="128" name="Group 120">
              <a:extLst>
                <a:ext uri="{FF2B5EF4-FFF2-40B4-BE49-F238E27FC236}">
                  <a16:creationId xmlns="" xmlns:a16="http://schemas.microsoft.com/office/drawing/2014/main" id="{BBE9F5F1-E4F3-4805-8F49-5F44E1705FC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700000">
              <a:off x="1280066" y="2634411"/>
              <a:ext cx="505674" cy="503310"/>
              <a:chOff x="1356" y="2996"/>
              <a:chExt cx="428" cy="426"/>
            </a:xfrm>
            <a:grpFill/>
          </p:grpSpPr>
          <p:sp>
            <p:nvSpPr>
              <p:cNvPr id="133" name="Freeform 121">
                <a:extLst>
                  <a:ext uri="{FF2B5EF4-FFF2-40B4-BE49-F238E27FC236}">
                    <a16:creationId xmlns="" xmlns:a16="http://schemas.microsoft.com/office/drawing/2014/main" id="{34C3B719-5599-42AF-888B-3F698EC953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" y="2996"/>
                <a:ext cx="196" cy="195"/>
              </a:xfrm>
              <a:custGeom>
                <a:avLst/>
                <a:gdLst>
                  <a:gd name="T0" fmla="*/ 108 w 133"/>
                  <a:gd name="T1" fmla="*/ 132 h 132"/>
                  <a:gd name="T2" fmla="*/ 105 w 133"/>
                  <a:gd name="T3" fmla="*/ 131 h 132"/>
                  <a:gd name="T4" fmla="*/ 66 w 133"/>
                  <a:gd name="T5" fmla="*/ 103 h 132"/>
                  <a:gd name="T6" fmla="*/ 28 w 133"/>
                  <a:gd name="T7" fmla="*/ 131 h 132"/>
                  <a:gd name="T8" fmla="*/ 21 w 133"/>
                  <a:gd name="T9" fmla="*/ 130 h 132"/>
                  <a:gd name="T10" fmla="*/ 19 w 133"/>
                  <a:gd name="T11" fmla="*/ 124 h 132"/>
                  <a:gd name="T12" fmla="*/ 35 w 133"/>
                  <a:gd name="T13" fmla="*/ 80 h 132"/>
                  <a:gd name="T14" fmla="*/ 3 w 133"/>
                  <a:gd name="T15" fmla="*/ 59 h 132"/>
                  <a:gd name="T16" fmla="*/ 1 w 133"/>
                  <a:gd name="T17" fmla="*/ 52 h 132"/>
                  <a:gd name="T18" fmla="*/ 6 w 133"/>
                  <a:gd name="T19" fmla="*/ 48 h 132"/>
                  <a:gd name="T20" fmla="*/ 50 w 133"/>
                  <a:gd name="T21" fmla="*/ 48 h 132"/>
                  <a:gd name="T22" fmla="*/ 61 w 133"/>
                  <a:gd name="T23" fmla="*/ 4 h 132"/>
                  <a:gd name="T24" fmla="*/ 66 w 133"/>
                  <a:gd name="T25" fmla="*/ 0 h 132"/>
                  <a:gd name="T26" fmla="*/ 72 w 133"/>
                  <a:gd name="T27" fmla="*/ 4 h 132"/>
                  <a:gd name="T28" fmla="*/ 83 w 133"/>
                  <a:gd name="T29" fmla="*/ 48 h 132"/>
                  <a:gd name="T30" fmla="*/ 126 w 133"/>
                  <a:gd name="T31" fmla="*/ 48 h 132"/>
                  <a:gd name="T32" fmla="*/ 132 w 133"/>
                  <a:gd name="T33" fmla="*/ 52 h 132"/>
                  <a:gd name="T34" fmla="*/ 130 w 133"/>
                  <a:gd name="T35" fmla="*/ 59 h 132"/>
                  <a:gd name="T36" fmla="*/ 98 w 133"/>
                  <a:gd name="T37" fmla="*/ 80 h 132"/>
                  <a:gd name="T38" fmla="*/ 114 w 133"/>
                  <a:gd name="T39" fmla="*/ 124 h 132"/>
                  <a:gd name="T40" fmla="*/ 112 w 133"/>
                  <a:gd name="T41" fmla="*/ 130 h 132"/>
                  <a:gd name="T42" fmla="*/ 108 w 133"/>
                  <a:gd name="T43" fmla="*/ 132 h 132"/>
                  <a:gd name="T44" fmla="*/ 66 w 133"/>
                  <a:gd name="T45" fmla="*/ 90 h 132"/>
                  <a:gd name="T46" fmla="*/ 70 w 133"/>
                  <a:gd name="T47" fmla="*/ 91 h 132"/>
                  <a:gd name="T48" fmla="*/ 96 w 133"/>
                  <a:gd name="T49" fmla="*/ 109 h 132"/>
                  <a:gd name="T50" fmla="*/ 85 w 133"/>
                  <a:gd name="T51" fmla="*/ 80 h 132"/>
                  <a:gd name="T52" fmla="*/ 87 w 133"/>
                  <a:gd name="T53" fmla="*/ 73 h 132"/>
                  <a:gd name="T54" fmla="*/ 107 w 133"/>
                  <a:gd name="T55" fmla="*/ 60 h 132"/>
                  <a:gd name="T56" fmla="*/ 78 w 133"/>
                  <a:gd name="T57" fmla="*/ 60 h 132"/>
                  <a:gd name="T58" fmla="*/ 73 w 133"/>
                  <a:gd name="T59" fmla="*/ 55 h 132"/>
                  <a:gd name="T60" fmla="*/ 66 w 133"/>
                  <a:gd name="T61" fmla="*/ 30 h 132"/>
                  <a:gd name="T62" fmla="*/ 60 w 133"/>
                  <a:gd name="T63" fmla="*/ 55 h 132"/>
                  <a:gd name="T64" fmla="*/ 54 w 133"/>
                  <a:gd name="T65" fmla="*/ 60 h 132"/>
                  <a:gd name="T66" fmla="*/ 26 w 133"/>
                  <a:gd name="T67" fmla="*/ 60 h 132"/>
                  <a:gd name="T68" fmla="*/ 46 w 133"/>
                  <a:gd name="T69" fmla="*/ 73 h 132"/>
                  <a:gd name="T70" fmla="*/ 48 w 133"/>
                  <a:gd name="T71" fmla="*/ 80 h 132"/>
                  <a:gd name="T72" fmla="*/ 37 w 133"/>
                  <a:gd name="T73" fmla="*/ 109 h 132"/>
                  <a:gd name="T74" fmla="*/ 63 w 133"/>
                  <a:gd name="T75" fmla="*/ 91 h 132"/>
                  <a:gd name="T76" fmla="*/ 66 w 133"/>
                  <a:gd name="T77" fmla="*/ 9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3" h="132">
                    <a:moveTo>
                      <a:pt x="108" y="132"/>
                    </a:moveTo>
                    <a:cubicBezTo>
                      <a:pt x="107" y="132"/>
                      <a:pt x="106" y="131"/>
                      <a:pt x="105" y="131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6" y="132"/>
                      <a:pt x="23" y="132"/>
                      <a:pt x="21" y="130"/>
                    </a:cubicBezTo>
                    <a:cubicBezTo>
                      <a:pt x="19" y="129"/>
                      <a:pt x="18" y="126"/>
                      <a:pt x="19" y="124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4"/>
                      <a:pt x="1" y="52"/>
                    </a:cubicBezTo>
                    <a:cubicBezTo>
                      <a:pt x="1" y="49"/>
                      <a:pt x="4" y="48"/>
                      <a:pt x="6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2"/>
                      <a:pt x="64" y="0"/>
                      <a:pt x="66" y="0"/>
                    </a:cubicBezTo>
                    <a:cubicBezTo>
                      <a:pt x="69" y="0"/>
                      <a:pt x="72" y="2"/>
                      <a:pt x="72" y="4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9" y="48"/>
                      <a:pt x="131" y="49"/>
                      <a:pt x="132" y="52"/>
                    </a:cubicBezTo>
                    <a:cubicBezTo>
                      <a:pt x="133" y="54"/>
                      <a:pt x="132" y="57"/>
                      <a:pt x="130" y="59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5" y="126"/>
                      <a:pt x="114" y="129"/>
                      <a:pt x="112" y="130"/>
                    </a:cubicBezTo>
                    <a:cubicBezTo>
                      <a:pt x="111" y="131"/>
                      <a:pt x="110" y="132"/>
                      <a:pt x="108" y="132"/>
                    </a:cubicBezTo>
                    <a:close/>
                    <a:moveTo>
                      <a:pt x="66" y="90"/>
                    </a:moveTo>
                    <a:cubicBezTo>
                      <a:pt x="68" y="90"/>
                      <a:pt x="69" y="90"/>
                      <a:pt x="70" y="91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4" y="77"/>
                      <a:pt x="85" y="74"/>
                      <a:pt x="87" y="73"/>
                    </a:cubicBezTo>
                    <a:cubicBezTo>
                      <a:pt x="107" y="60"/>
                      <a:pt x="107" y="60"/>
                      <a:pt x="107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6" y="60"/>
                      <a:pt x="73" y="58"/>
                      <a:pt x="73" y="55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8"/>
                      <a:pt x="57" y="60"/>
                      <a:pt x="54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8" y="74"/>
                      <a:pt x="49" y="77"/>
                      <a:pt x="48" y="80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4" y="90"/>
                      <a:pt x="65" y="90"/>
                      <a:pt x="6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1825639"/>
                <a:endParaRPr lang="en-AU" sz="3612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" name="Freeform 122">
                <a:extLst>
                  <a:ext uri="{FF2B5EF4-FFF2-40B4-BE49-F238E27FC236}">
                    <a16:creationId xmlns="" xmlns:a16="http://schemas.microsoft.com/office/drawing/2014/main" id="{461B6B91-3B11-4506-BD70-74C1546744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7" y="3227"/>
                <a:ext cx="197" cy="195"/>
              </a:xfrm>
              <a:custGeom>
                <a:avLst/>
                <a:gdLst>
                  <a:gd name="T0" fmla="*/ 108 w 133"/>
                  <a:gd name="T1" fmla="*/ 132 h 132"/>
                  <a:gd name="T2" fmla="*/ 105 w 133"/>
                  <a:gd name="T3" fmla="*/ 131 h 132"/>
                  <a:gd name="T4" fmla="*/ 66 w 133"/>
                  <a:gd name="T5" fmla="*/ 103 h 132"/>
                  <a:gd name="T6" fmla="*/ 28 w 133"/>
                  <a:gd name="T7" fmla="*/ 131 h 132"/>
                  <a:gd name="T8" fmla="*/ 21 w 133"/>
                  <a:gd name="T9" fmla="*/ 130 h 132"/>
                  <a:gd name="T10" fmla="*/ 19 w 133"/>
                  <a:gd name="T11" fmla="*/ 124 h 132"/>
                  <a:gd name="T12" fmla="*/ 35 w 133"/>
                  <a:gd name="T13" fmla="*/ 80 h 132"/>
                  <a:gd name="T14" fmla="*/ 3 w 133"/>
                  <a:gd name="T15" fmla="*/ 59 h 132"/>
                  <a:gd name="T16" fmla="*/ 1 w 133"/>
                  <a:gd name="T17" fmla="*/ 52 h 132"/>
                  <a:gd name="T18" fmla="*/ 6 w 133"/>
                  <a:gd name="T19" fmla="*/ 48 h 132"/>
                  <a:gd name="T20" fmla="*/ 50 w 133"/>
                  <a:gd name="T21" fmla="*/ 48 h 132"/>
                  <a:gd name="T22" fmla="*/ 61 w 133"/>
                  <a:gd name="T23" fmla="*/ 4 h 132"/>
                  <a:gd name="T24" fmla="*/ 66 w 133"/>
                  <a:gd name="T25" fmla="*/ 0 h 132"/>
                  <a:gd name="T26" fmla="*/ 72 w 133"/>
                  <a:gd name="T27" fmla="*/ 4 h 132"/>
                  <a:gd name="T28" fmla="*/ 83 w 133"/>
                  <a:gd name="T29" fmla="*/ 48 h 132"/>
                  <a:gd name="T30" fmla="*/ 126 w 133"/>
                  <a:gd name="T31" fmla="*/ 48 h 132"/>
                  <a:gd name="T32" fmla="*/ 132 w 133"/>
                  <a:gd name="T33" fmla="*/ 52 h 132"/>
                  <a:gd name="T34" fmla="*/ 130 w 133"/>
                  <a:gd name="T35" fmla="*/ 59 h 132"/>
                  <a:gd name="T36" fmla="*/ 98 w 133"/>
                  <a:gd name="T37" fmla="*/ 80 h 132"/>
                  <a:gd name="T38" fmla="*/ 114 w 133"/>
                  <a:gd name="T39" fmla="*/ 124 h 132"/>
                  <a:gd name="T40" fmla="*/ 112 w 133"/>
                  <a:gd name="T41" fmla="*/ 130 h 132"/>
                  <a:gd name="T42" fmla="*/ 108 w 133"/>
                  <a:gd name="T43" fmla="*/ 132 h 132"/>
                  <a:gd name="T44" fmla="*/ 66 w 133"/>
                  <a:gd name="T45" fmla="*/ 90 h 132"/>
                  <a:gd name="T46" fmla="*/ 70 w 133"/>
                  <a:gd name="T47" fmla="*/ 91 h 132"/>
                  <a:gd name="T48" fmla="*/ 96 w 133"/>
                  <a:gd name="T49" fmla="*/ 109 h 132"/>
                  <a:gd name="T50" fmla="*/ 85 w 133"/>
                  <a:gd name="T51" fmla="*/ 80 h 132"/>
                  <a:gd name="T52" fmla="*/ 87 w 133"/>
                  <a:gd name="T53" fmla="*/ 73 h 132"/>
                  <a:gd name="T54" fmla="*/ 107 w 133"/>
                  <a:gd name="T55" fmla="*/ 60 h 132"/>
                  <a:gd name="T56" fmla="*/ 78 w 133"/>
                  <a:gd name="T57" fmla="*/ 60 h 132"/>
                  <a:gd name="T58" fmla="*/ 73 w 133"/>
                  <a:gd name="T59" fmla="*/ 55 h 132"/>
                  <a:gd name="T60" fmla="*/ 66 w 133"/>
                  <a:gd name="T61" fmla="*/ 30 h 132"/>
                  <a:gd name="T62" fmla="*/ 60 w 133"/>
                  <a:gd name="T63" fmla="*/ 55 h 132"/>
                  <a:gd name="T64" fmla="*/ 54 w 133"/>
                  <a:gd name="T65" fmla="*/ 60 h 132"/>
                  <a:gd name="T66" fmla="*/ 26 w 133"/>
                  <a:gd name="T67" fmla="*/ 60 h 132"/>
                  <a:gd name="T68" fmla="*/ 46 w 133"/>
                  <a:gd name="T69" fmla="*/ 73 h 132"/>
                  <a:gd name="T70" fmla="*/ 48 w 133"/>
                  <a:gd name="T71" fmla="*/ 80 h 132"/>
                  <a:gd name="T72" fmla="*/ 37 w 133"/>
                  <a:gd name="T73" fmla="*/ 109 h 132"/>
                  <a:gd name="T74" fmla="*/ 63 w 133"/>
                  <a:gd name="T75" fmla="*/ 91 h 132"/>
                  <a:gd name="T76" fmla="*/ 66 w 133"/>
                  <a:gd name="T77" fmla="*/ 9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3" h="132">
                    <a:moveTo>
                      <a:pt x="108" y="132"/>
                    </a:moveTo>
                    <a:cubicBezTo>
                      <a:pt x="107" y="132"/>
                      <a:pt x="106" y="131"/>
                      <a:pt x="105" y="131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6" y="132"/>
                      <a:pt x="23" y="132"/>
                      <a:pt x="21" y="130"/>
                    </a:cubicBezTo>
                    <a:cubicBezTo>
                      <a:pt x="19" y="129"/>
                      <a:pt x="18" y="126"/>
                      <a:pt x="19" y="124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4"/>
                      <a:pt x="1" y="52"/>
                    </a:cubicBezTo>
                    <a:cubicBezTo>
                      <a:pt x="1" y="49"/>
                      <a:pt x="4" y="48"/>
                      <a:pt x="6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2"/>
                      <a:pt x="64" y="0"/>
                      <a:pt x="66" y="0"/>
                    </a:cubicBezTo>
                    <a:cubicBezTo>
                      <a:pt x="69" y="0"/>
                      <a:pt x="72" y="2"/>
                      <a:pt x="72" y="4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9" y="48"/>
                      <a:pt x="131" y="49"/>
                      <a:pt x="132" y="52"/>
                    </a:cubicBezTo>
                    <a:cubicBezTo>
                      <a:pt x="133" y="54"/>
                      <a:pt x="132" y="57"/>
                      <a:pt x="130" y="59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5" y="126"/>
                      <a:pt x="114" y="129"/>
                      <a:pt x="112" y="130"/>
                    </a:cubicBezTo>
                    <a:cubicBezTo>
                      <a:pt x="111" y="131"/>
                      <a:pt x="110" y="132"/>
                      <a:pt x="108" y="132"/>
                    </a:cubicBezTo>
                    <a:close/>
                    <a:moveTo>
                      <a:pt x="66" y="90"/>
                    </a:moveTo>
                    <a:cubicBezTo>
                      <a:pt x="68" y="90"/>
                      <a:pt x="69" y="90"/>
                      <a:pt x="70" y="91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4" y="77"/>
                      <a:pt x="85" y="74"/>
                      <a:pt x="87" y="73"/>
                    </a:cubicBezTo>
                    <a:cubicBezTo>
                      <a:pt x="107" y="60"/>
                      <a:pt x="107" y="60"/>
                      <a:pt x="107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6" y="60"/>
                      <a:pt x="73" y="58"/>
                      <a:pt x="73" y="55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8"/>
                      <a:pt x="57" y="60"/>
                      <a:pt x="54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8" y="74"/>
                      <a:pt x="49" y="77"/>
                      <a:pt x="48" y="80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4" y="90"/>
                      <a:pt x="65" y="90"/>
                      <a:pt x="6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1825639"/>
                <a:endParaRPr lang="en-AU" sz="3612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" name="Freeform 123">
                <a:extLst>
                  <a:ext uri="{FF2B5EF4-FFF2-40B4-BE49-F238E27FC236}">
                    <a16:creationId xmlns="" xmlns:a16="http://schemas.microsoft.com/office/drawing/2014/main" id="{1A69CE62-77F8-4D4E-967F-4DB8110E9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6" y="3227"/>
                <a:ext cx="197" cy="195"/>
              </a:xfrm>
              <a:custGeom>
                <a:avLst/>
                <a:gdLst>
                  <a:gd name="T0" fmla="*/ 108 w 133"/>
                  <a:gd name="T1" fmla="*/ 132 h 132"/>
                  <a:gd name="T2" fmla="*/ 105 w 133"/>
                  <a:gd name="T3" fmla="*/ 131 h 132"/>
                  <a:gd name="T4" fmla="*/ 66 w 133"/>
                  <a:gd name="T5" fmla="*/ 103 h 132"/>
                  <a:gd name="T6" fmla="*/ 28 w 133"/>
                  <a:gd name="T7" fmla="*/ 131 h 132"/>
                  <a:gd name="T8" fmla="*/ 21 w 133"/>
                  <a:gd name="T9" fmla="*/ 130 h 132"/>
                  <a:gd name="T10" fmla="*/ 19 w 133"/>
                  <a:gd name="T11" fmla="*/ 124 h 132"/>
                  <a:gd name="T12" fmla="*/ 35 w 133"/>
                  <a:gd name="T13" fmla="*/ 80 h 132"/>
                  <a:gd name="T14" fmla="*/ 3 w 133"/>
                  <a:gd name="T15" fmla="*/ 59 h 132"/>
                  <a:gd name="T16" fmla="*/ 1 w 133"/>
                  <a:gd name="T17" fmla="*/ 52 h 132"/>
                  <a:gd name="T18" fmla="*/ 6 w 133"/>
                  <a:gd name="T19" fmla="*/ 48 h 132"/>
                  <a:gd name="T20" fmla="*/ 50 w 133"/>
                  <a:gd name="T21" fmla="*/ 48 h 132"/>
                  <a:gd name="T22" fmla="*/ 61 w 133"/>
                  <a:gd name="T23" fmla="*/ 4 h 132"/>
                  <a:gd name="T24" fmla="*/ 66 w 133"/>
                  <a:gd name="T25" fmla="*/ 0 h 132"/>
                  <a:gd name="T26" fmla="*/ 72 w 133"/>
                  <a:gd name="T27" fmla="*/ 4 h 132"/>
                  <a:gd name="T28" fmla="*/ 83 w 133"/>
                  <a:gd name="T29" fmla="*/ 48 h 132"/>
                  <a:gd name="T30" fmla="*/ 126 w 133"/>
                  <a:gd name="T31" fmla="*/ 48 h 132"/>
                  <a:gd name="T32" fmla="*/ 132 w 133"/>
                  <a:gd name="T33" fmla="*/ 52 h 132"/>
                  <a:gd name="T34" fmla="*/ 130 w 133"/>
                  <a:gd name="T35" fmla="*/ 59 h 132"/>
                  <a:gd name="T36" fmla="*/ 98 w 133"/>
                  <a:gd name="T37" fmla="*/ 80 h 132"/>
                  <a:gd name="T38" fmla="*/ 114 w 133"/>
                  <a:gd name="T39" fmla="*/ 124 h 132"/>
                  <a:gd name="T40" fmla="*/ 112 w 133"/>
                  <a:gd name="T41" fmla="*/ 130 h 132"/>
                  <a:gd name="T42" fmla="*/ 108 w 133"/>
                  <a:gd name="T43" fmla="*/ 132 h 132"/>
                  <a:gd name="T44" fmla="*/ 66 w 133"/>
                  <a:gd name="T45" fmla="*/ 90 h 132"/>
                  <a:gd name="T46" fmla="*/ 70 w 133"/>
                  <a:gd name="T47" fmla="*/ 91 h 132"/>
                  <a:gd name="T48" fmla="*/ 96 w 133"/>
                  <a:gd name="T49" fmla="*/ 109 h 132"/>
                  <a:gd name="T50" fmla="*/ 85 w 133"/>
                  <a:gd name="T51" fmla="*/ 80 h 132"/>
                  <a:gd name="T52" fmla="*/ 87 w 133"/>
                  <a:gd name="T53" fmla="*/ 73 h 132"/>
                  <a:gd name="T54" fmla="*/ 107 w 133"/>
                  <a:gd name="T55" fmla="*/ 60 h 132"/>
                  <a:gd name="T56" fmla="*/ 78 w 133"/>
                  <a:gd name="T57" fmla="*/ 60 h 132"/>
                  <a:gd name="T58" fmla="*/ 73 w 133"/>
                  <a:gd name="T59" fmla="*/ 55 h 132"/>
                  <a:gd name="T60" fmla="*/ 66 w 133"/>
                  <a:gd name="T61" fmla="*/ 30 h 132"/>
                  <a:gd name="T62" fmla="*/ 60 w 133"/>
                  <a:gd name="T63" fmla="*/ 55 h 132"/>
                  <a:gd name="T64" fmla="*/ 54 w 133"/>
                  <a:gd name="T65" fmla="*/ 60 h 132"/>
                  <a:gd name="T66" fmla="*/ 26 w 133"/>
                  <a:gd name="T67" fmla="*/ 60 h 132"/>
                  <a:gd name="T68" fmla="*/ 46 w 133"/>
                  <a:gd name="T69" fmla="*/ 73 h 132"/>
                  <a:gd name="T70" fmla="*/ 48 w 133"/>
                  <a:gd name="T71" fmla="*/ 80 h 132"/>
                  <a:gd name="T72" fmla="*/ 37 w 133"/>
                  <a:gd name="T73" fmla="*/ 109 h 132"/>
                  <a:gd name="T74" fmla="*/ 63 w 133"/>
                  <a:gd name="T75" fmla="*/ 91 h 132"/>
                  <a:gd name="T76" fmla="*/ 66 w 133"/>
                  <a:gd name="T77" fmla="*/ 9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3" h="132">
                    <a:moveTo>
                      <a:pt x="108" y="132"/>
                    </a:moveTo>
                    <a:cubicBezTo>
                      <a:pt x="107" y="132"/>
                      <a:pt x="106" y="131"/>
                      <a:pt x="105" y="131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6" y="132"/>
                      <a:pt x="23" y="132"/>
                      <a:pt x="21" y="130"/>
                    </a:cubicBezTo>
                    <a:cubicBezTo>
                      <a:pt x="19" y="129"/>
                      <a:pt x="18" y="126"/>
                      <a:pt x="19" y="124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4"/>
                      <a:pt x="1" y="52"/>
                    </a:cubicBezTo>
                    <a:cubicBezTo>
                      <a:pt x="1" y="49"/>
                      <a:pt x="4" y="48"/>
                      <a:pt x="6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2"/>
                      <a:pt x="64" y="0"/>
                      <a:pt x="66" y="0"/>
                    </a:cubicBezTo>
                    <a:cubicBezTo>
                      <a:pt x="69" y="0"/>
                      <a:pt x="72" y="2"/>
                      <a:pt x="72" y="4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9" y="48"/>
                      <a:pt x="131" y="49"/>
                      <a:pt x="132" y="52"/>
                    </a:cubicBezTo>
                    <a:cubicBezTo>
                      <a:pt x="133" y="54"/>
                      <a:pt x="132" y="57"/>
                      <a:pt x="130" y="59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5" y="126"/>
                      <a:pt x="114" y="129"/>
                      <a:pt x="112" y="130"/>
                    </a:cubicBezTo>
                    <a:cubicBezTo>
                      <a:pt x="111" y="131"/>
                      <a:pt x="110" y="132"/>
                      <a:pt x="108" y="132"/>
                    </a:cubicBezTo>
                    <a:close/>
                    <a:moveTo>
                      <a:pt x="66" y="90"/>
                    </a:moveTo>
                    <a:cubicBezTo>
                      <a:pt x="68" y="90"/>
                      <a:pt x="69" y="90"/>
                      <a:pt x="70" y="91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4" y="77"/>
                      <a:pt x="85" y="74"/>
                      <a:pt x="87" y="73"/>
                    </a:cubicBezTo>
                    <a:cubicBezTo>
                      <a:pt x="107" y="60"/>
                      <a:pt x="107" y="60"/>
                      <a:pt x="107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6" y="60"/>
                      <a:pt x="73" y="58"/>
                      <a:pt x="73" y="55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8"/>
                      <a:pt x="57" y="60"/>
                      <a:pt x="54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8" y="74"/>
                      <a:pt x="49" y="77"/>
                      <a:pt x="48" y="80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4" y="90"/>
                      <a:pt x="65" y="90"/>
                      <a:pt x="66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1825639"/>
                <a:endParaRPr lang="en-AU" sz="3612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DEA84E3D-2732-4AED-9697-25742B64BB4C}"/>
                </a:ext>
              </a:extLst>
            </p:cNvPr>
            <p:cNvGrpSpPr/>
            <p:nvPr/>
          </p:nvGrpSpPr>
          <p:grpSpPr>
            <a:xfrm>
              <a:off x="1119806" y="3200573"/>
              <a:ext cx="663506" cy="268418"/>
              <a:chOff x="729296" y="3460458"/>
              <a:chExt cx="503331" cy="203620"/>
            </a:xfrm>
            <a:grpFill/>
          </p:grpSpPr>
          <p:sp>
            <p:nvSpPr>
              <p:cNvPr id="130" name="Freeform 129">
                <a:extLst>
                  <a:ext uri="{FF2B5EF4-FFF2-40B4-BE49-F238E27FC236}">
                    <a16:creationId xmlns="" xmlns:a16="http://schemas.microsoft.com/office/drawing/2014/main" id="{18453FCF-A225-4472-AC8C-A6102D0992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296" y="3460458"/>
                <a:ext cx="104098" cy="186461"/>
              </a:xfrm>
              <a:custGeom>
                <a:avLst/>
                <a:gdLst>
                  <a:gd name="T0" fmla="*/ 54 w 60"/>
                  <a:gd name="T1" fmla="*/ 109 h 109"/>
                  <a:gd name="T2" fmla="*/ 6 w 60"/>
                  <a:gd name="T3" fmla="*/ 109 h 109"/>
                  <a:gd name="T4" fmla="*/ 0 w 60"/>
                  <a:gd name="T5" fmla="*/ 103 h 109"/>
                  <a:gd name="T6" fmla="*/ 0 w 60"/>
                  <a:gd name="T7" fmla="*/ 6 h 109"/>
                  <a:gd name="T8" fmla="*/ 6 w 60"/>
                  <a:gd name="T9" fmla="*/ 0 h 109"/>
                  <a:gd name="T10" fmla="*/ 54 w 60"/>
                  <a:gd name="T11" fmla="*/ 0 h 109"/>
                  <a:gd name="T12" fmla="*/ 60 w 60"/>
                  <a:gd name="T13" fmla="*/ 6 h 109"/>
                  <a:gd name="T14" fmla="*/ 60 w 60"/>
                  <a:gd name="T15" fmla="*/ 103 h 109"/>
                  <a:gd name="T16" fmla="*/ 54 w 60"/>
                  <a:gd name="T17" fmla="*/ 109 h 109"/>
                  <a:gd name="T18" fmla="*/ 12 w 60"/>
                  <a:gd name="T19" fmla="*/ 97 h 109"/>
                  <a:gd name="T20" fmla="*/ 48 w 60"/>
                  <a:gd name="T21" fmla="*/ 97 h 109"/>
                  <a:gd name="T22" fmla="*/ 48 w 60"/>
                  <a:gd name="T23" fmla="*/ 12 h 109"/>
                  <a:gd name="T24" fmla="*/ 12 w 60"/>
                  <a:gd name="T25" fmla="*/ 12 h 109"/>
                  <a:gd name="T26" fmla="*/ 12 w 60"/>
                  <a:gd name="T27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9">
                    <a:moveTo>
                      <a:pt x="54" y="109"/>
                    </a:moveTo>
                    <a:cubicBezTo>
                      <a:pt x="6" y="109"/>
                      <a:pt x="6" y="109"/>
                      <a:pt x="6" y="109"/>
                    </a:cubicBezTo>
                    <a:cubicBezTo>
                      <a:pt x="3" y="109"/>
                      <a:pt x="0" y="106"/>
                      <a:pt x="0" y="10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7" y="0"/>
                      <a:pt x="60" y="3"/>
                      <a:pt x="60" y="6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6"/>
                      <a:pt x="57" y="109"/>
                      <a:pt x="54" y="109"/>
                    </a:cubicBezTo>
                    <a:close/>
                    <a:moveTo>
                      <a:pt x="12" y="97"/>
                    </a:moveTo>
                    <a:cubicBezTo>
                      <a:pt x="48" y="97"/>
                      <a:pt x="48" y="97"/>
                      <a:pt x="48" y="97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1825639"/>
                <a:endParaRPr lang="en-US" sz="3612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="" xmlns:a16="http://schemas.microsoft.com/office/drawing/2014/main" id="{98968A0D-B5E2-416A-BFDC-2C5C2F44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515" y="3515367"/>
                <a:ext cx="422112" cy="148711"/>
              </a:xfrm>
              <a:custGeom>
                <a:avLst/>
                <a:gdLst>
                  <a:gd name="T0" fmla="*/ 105 w 241"/>
                  <a:gd name="T1" fmla="*/ 87 h 87"/>
                  <a:gd name="T2" fmla="*/ 40 w 241"/>
                  <a:gd name="T3" fmla="*/ 70 h 87"/>
                  <a:gd name="T4" fmla="*/ 5 w 241"/>
                  <a:gd name="T5" fmla="*/ 58 h 87"/>
                  <a:gd name="T6" fmla="*/ 1 w 241"/>
                  <a:gd name="T7" fmla="*/ 50 h 87"/>
                  <a:gd name="T8" fmla="*/ 9 w 241"/>
                  <a:gd name="T9" fmla="*/ 46 h 87"/>
                  <a:gd name="T10" fmla="*/ 44 w 241"/>
                  <a:gd name="T11" fmla="*/ 58 h 87"/>
                  <a:gd name="T12" fmla="*/ 173 w 241"/>
                  <a:gd name="T13" fmla="*/ 47 h 87"/>
                  <a:gd name="T14" fmla="*/ 224 w 241"/>
                  <a:gd name="T15" fmla="*/ 21 h 87"/>
                  <a:gd name="T16" fmla="*/ 201 w 241"/>
                  <a:gd name="T17" fmla="*/ 16 h 87"/>
                  <a:gd name="T18" fmla="*/ 148 w 241"/>
                  <a:gd name="T19" fmla="*/ 34 h 87"/>
                  <a:gd name="T20" fmla="*/ 140 w 241"/>
                  <a:gd name="T21" fmla="*/ 30 h 87"/>
                  <a:gd name="T22" fmla="*/ 144 w 241"/>
                  <a:gd name="T23" fmla="*/ 22 h 87"/>
                  <a:gd name="T24" fmla="*/ 197 w 241"/>
                  <a:gd name="T25" fmla="*/ 4 h 87"/>
                  <a:gd name="T26" fmla="*/ 239 w 241"/>
                  <a:gd name="T27" fmla="*/ 18 h 87"/>
                  <a:gd name="T28" fmla="*/ 241 w 241"/>
                  <a:gd name="T29" fmla="*/ 23 h 87"/>
                  <a:gd name="T30" fmla="*/ 238 w 241"/>
                  <a:gd name="T31" fmla="*/ 28 h 87"/>
                  <a:gd name="T32" fmla="*/ 179 w 241"/>
                  <a:gd name="T33" fmla="*/ 58 h 87"/>
                  <a:gd name="T34" fmla="*/ 105 w 241"/>
                  <a:gd name="T3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1" h="87">
                    <a:moveTo>
                      <a:pt x="105" y="87"/>
                    </a:moveTo>
                    <a:cubicBezTo>
                      <a:pt x="89" y="87"/>
                      <a:pt x="72" y="81"/>
                      <a:pt x="40" y="70"/>
                    </a:cubicBezTo>
                    <a:cubicBezTo>
                      <a:pt x="30" y="66"/>
                      <a:pt x="19" y="62"/>
                      <a:pt x="5" y="58"/>
                    </a:cubicBezTo>
                    <a:cubicBezTo>
                      <a:pt x="2" y="57"/>
                      <a:pt x="0" y="53"/>
                      <a:pt x="1" y="50"/>
                    </a:cubicBezTo>
                    <a:cubicBezTo>
                      <a:pt x="2" y="47"/>
                      <a:pt x="6" y="45"/>
                      <a:pt x="9" y="46"/>
                    </a:cubicBezTo>
                    <a:cubicBezTo>
                      <a:pt x="22" y="51"/>
                      <a:pt x="34" y="55"/>
                      <a:pt x="44" y="58"/>
                    </a:cubicBezTo>
                    <a:cubicBezTo>
                      <a:pt x="110" y="81"/>
                      <a:pt x="110" y="81"/>
                      <a:pt x="173" y="47"/>
                    </a:cubicBezTo>
                    <a:cubicBezTo>
                      <a:pt x="187" y="40"/>
                      <a:pt x="204" y="31"/>
                      <a:pt x="224" y="21"/>
                    </a:cubicBezTo>
                    <a:cubicBezTo>
                      <a:pt x="215" y="14"/>
                      <a:pt x="209" y="14"/>
                      <a:pt x="201" y="16"/>
                    </a:cubicBezTo>
                    <a:cubicBezTo>
                      <a:pt x="148" y="34"/>
                      <a:pt x="148" y="34"/>
                      <a:pt x="148" y="34"/>
                    </a:cubicBezTo>
                    <a:cubicBezTo>
                      <a:pt x="145" y="35"/>
                      <a:pt x="141" y="33"/>
                      <a:pt x="140" y="30"/>
                    </a:cubicBezTo>
                    <a:cubicBezTo>
                      <a:pt x="139" y="27"/>
                      <a:pt x="141" y="23"/>
                      <a:pt x="144" y="22"/>
                    </a:cubicBezTo>
                    <a:cubicBezTo>
                      <a:pt x="197" y="4"/>
                      <a:pt x="197" y="4"/>
                      <a:pt x="197" y="4"/>
                    </a:cubicBezTo>
                    <a:cubicBezTo>
                      <a:pt x="213" y="0"/>
                      <a:pt x="225" y="4"/>
                      <a:pt x="239" y="18"/>
                    </a:cubicBezTo>
                    <a:cubicBezTo>
                      <a:pt x="241" y="19"/>
                      <a:pt x="241" y="21"/>
                      <a:pt x="241" y="23"/>
                    </a:cubicBezTo>
                    <a:cubicBezTo>
                      <a:pt x="241" y="25"/>
                      <a:pt x="239" y="27"/>
                      <a:pt x="238" y="28"/>
                    </a:cubicBezTo>
                    <a:cubicBezTo>
                      <a:pt x="213" y="40"/>
                      <a:pt x="194" y="50"/>
                      <a:pt x="179" y="58"/>
                    </a:cubicBezTo>
                    <a:cubicBezTo>
                      <a:pt x="142" y="78"/>
                      <a:pt x="125" y="87"/>
                      <a:pt x="105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1825639"/>
                <a:endParaRPr lang="en-US" sz="3612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="" xmlns:a16="http://schemas.microsoft.com/office/drawing/2014/main" id="{D02EEFC6-864E-4AB8-BB28-7EDB6A5F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803" y="3481049"/>
                <a:ext cx="266537" cy="102954"/>
              </a:xfrm>
              <a:custGeom>
                <a:avLst/>
                <a:gdLst>
                  <a:gd name="T0" fmla="*/ 132 w 152"/>
                  <a:gd name="T1" fmla="*/ 60 h 60"/>
                  <a:gd name="T2" fmla="*/ 66 w 152"/>
                  <a:gd name="T3" fmla="*/ 60 h 60"/>
                  <a:gd name="T4" fmla="*/ 60 w 152"/>
                  <a:gd name="T5" fmla="*/ 54 h 60"/>
                  <a:gd name="T6" fmla="*/ 66 w 152"/>
                  <a:gd name="T7" fmla="*/ 48 h 60"/>
                  <a:gd name="T8" fmla="*/ 132 w 152"/>
                  <a:gd name="T9" fmla="*/ 48 h 60"/>
                  <a:gd name="T10" fmla="*/ 140 w 152"/>
                  <a:gd name="T11" fmla="*/ 42 h 60"/>
                  <a:gd name="T12" fmla="*/ 132 w 152"/>
                  <a:gd name="T13" fmla="*/ 36 h 60"/>
                  <a:gd name="T14" fmla="*/ 96 w 152"/>
                  <a:gd name="T15" fmla="*/ 36 h 60"/>
                  <a:gd name="T16" fmla="*/ 92 w 152"/>
                  <a:gd name="T17" fmla="*/ 34 h 60"/>
                  <a:gd name="T18" fmla="*/ 42 w 152"/>
                  <a:gd name="T19" fmla="*/ 12 h 60"/>
                  <a:gd name="T20" fmla="*/ 6 w 152"/>
                  <a:gd name="T21" fmla="*/ 12 h 60"/>
                  <a:gd name="T22" fmla="*/ 0 w 152"/>
                  <a:gd name="T23" fmla="*/ 6 h 60"/>
                  <a:gd name="T24" fmla="*/ 6 w 152"/>
                  <a:gd name="T25" fmla="*/ 0 h 60"/>
                  <a:gd name="T26" fmla="*/ 42 w 152"/>
                  <a:gd name="T27" fmla="*/ 0 h 60"/>
                  <a:gd name="T28" fmla="*/ 98 w 152"/>
                  <a:gd name="T29" fmla="*/ 24 h 60"/>
                  <a:gd name="T30" fmla="*/ 132 w 152"/>
                  <a:gd name="T31" fmla="*/ 24 h 60"/>
                  <a:gd name="T32" fmla="*/ 152 w 152"/>
                  <a:gd name="T33" fmla="*/ 42 h 60"/>
                  <a:gd name="T34" fmla="*/ 132 w 152"/>
                  <a:gd name="T3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2" h="60">
                    <a:moveTo>
                      <a:pt x="132" y="60"/>
                    </a:moveTo>
                    <a:cubicBezTo>
                      <a:pt x="66" y="60"/>
                      <a:pt x="66" y="60"/>
                      <a:pt x="66" y="60"/>
                    </a:cubicBezTo>
                    <a:cubicBezTo>
                      <a:pt x="63" y="60"/>
                      <a:pt x="60" y="57"/>
                      <a:pt x="60" y="54"/>
                    </a:cubicBezTo>
                    <a:cubicBezTo>
                      <a:pt x="60" y="51"/>
                      <a:pt x="63" y="48"/>
                      <a:pt x="66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8" y="48"/>
                      <a:pt x="140" y="45"/>
                      <a:pt x="140" y="42"/>
                    </a:cubicBezTo>
                    <a:cubicBezTo>
                      <a:pt x="140" y="39"/>
                      <a:pt x="138" y="36"/>
                      <a:pt x="132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4" y="36"/>
                      <a:pt x="93" y="36"/>
                      <a:pt x="92" y="34"/>
                    </a:cubicBezTo>
                    <a:cubicBezTo>
                      <a:pt x="85" y="28"/>
                      <a:pt x="67" y="12"/>
                      <a:pt x="42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69" y="0"/>
                      <a:pt x="90" y="16"/>
                      <a:pt x="98" y="24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45" y="24"/>
                      <a:pt x="152" y="33"/>
                      <a:pt x="152" y="42"/>
                    </a:cubicBezTo>
                    <a:cubicBezTo>
                      <a:pt x="152" y="51"/>
                      <a:pt x="145" y="60"/>
                      <a:pt x="132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1825639"/>
                <a:endParaRPr lang="en-US" sz="3612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136" name="Group 62">
            <a:extLst>
              <a:ext uri="{FF2B5EF4-FFF2-40B4-BE49-F238E27FC236}">
                <a16:creationId xmlns="" xmlns:a16="http://schemas.microsoft.com/office/drawing/2014/main" id="{119B55C7-3A17-4FFD-9956-8BEC5345B7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789398" y="2829232"/>
            <a:ext cx="1237853" cy="1235266"/>
            <a:chOff x="3615" y="605"/>
            <a:chExt cx="438" cy="437"/>
          </a:xfrm>
          <a:solidFill>
            <a:srgbClr val="6F2C82"/>
          </a:solidFill>
        </p:grpSpPr>
        <p:sp>
          <p:nvSpPr>
            <p:cNvPr id="137" name="Rectangle 63">
              <a:extLst>
                <a:ext uri="{FF2B5EF4-FFF2-40B4-BE49-F238E27FC236}">
                  <a16:creationId xmlns="" xmlns:a16="http://schemas.microsoft.com/office/drawing/2014/main" id="{6011F3FD-4ABA-4D43-A905-C2B69A5B9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8" name="Freeform 64">
              <a:extLst>
                <a:ext uri="{FF2B5EF4-FFF2-40B4-BE49-F238E27FC236}">
                  <a16:creationId xmlns="" xmlns:a16="http://schemas.microsoft.com/office/drawing/2014/main" id="{D56C0A0B-442A-42CB-BA77-E4E8EE6F2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951"/>
              <a:ext cx="109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9" name="Freeform 65">
              <a:extLst>
                <a:ext uri="{FF2B5EF4-FFF2-40B4-BE49-F238E27FC236}">
                  <a16:creationId xmlns="" xmlns:a16="http://schemas.microsoft.com/office/drawing/2014/main" id="{16D35ABA-977A-43DE-A71C-2BBE7C055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024"/>
              <a:ext cx="43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9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0" name="Freeform 66">
              <a:extLst>
                <a:ext uri="{FF2B5EF4-FFF2-40B4-BE49-F238E27FC236}">
                  <a16:creationId xmlns="" xmlns:a16="http://schemas.microsoft.com/office/drawing/2014/main" id="{990F2C8E-6C28-46E8-BE8C-0642F27DC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988"/>
              <a:ext cx="43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9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1" name="Freeform 67">
              <a:extLst>
                <a:ext uri="{FF2B5EF4-FFF2-40B4-BE49-F238E27FC236}">
                  <a16:creationId xmlns="" xmlns:a16="http://schemas.microsoft.com/office/drawing/2014/main" id="{6496F30F-39A5-4077-9B07-1B7FF4F73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806"/>
              <a:ext cx="109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2" name="Freeform 68">
              <a:extLst>
                <a:ext uri="{FF2B5EF4-FFF2-40B4-BE49-F238E27FC236}">
                  <a16:creationId xmlns="" xmlns:a16="http://schemas.microsoft.com/office/drawing/2014/main" id="{1FED9FE3-AEF2-4273-B0FA-A9AA3EB05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951"/>
              <a:ext cx="110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Freeform 69">
              <a:extLst>
                <a:ext uri="{FF2B5EF4-FFF2-40B4-BE49-F238E27FC236}">
                  <a16:creationId xmlns="" xmlns:a16="http://schemas.microsoft.com/office/drawing/2014/main" id="{6192055F-9C7D-43C3-82AA-1CF292B30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806"/>
              <a:ext cx="110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Rectangle 70">
              <a:extLst>
                <a:ext uri="{FF2B5EF4-FFF2-40B4-BE49-F238E27FC236}">
                  <a16:creationId xmlns="" xmlns:a16="http://schemas.microsoft.com/office/drawing/2014/main" id="{11159FFC-6C1B-42BB-8924-F650FED55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5" name="Rectangle 71">
              <a:extLst>
                <a:ext uri="{FF2B5EF4-FFF2-40B4-BE49-F238E27FC236}">
                  <a16:creationId xmlns="" xmlns:a16="http://schemas.microsoft.com/office/drawing/2014/main" id="{80576946-66FF-474B-8AA0-5063914F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6" name="Rectangle 72">
              <a:extLst>
                <a:ext uri="{FF2B5EF4-FFF2-40B4-BE49-F238E27FC236}">
                  <a16:creationId xmlns="" xmlns:a16="http://schemas.microsoft.com/office/drawing/2014/main" id="{9EDA94A2-8201-4CEB-9869-C06429B69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7" name="Freeform 73">
              <a:extLst>
                <a:ext uri="{FF2B5EF4-FFF2-40B4-BE49-F238E27FC236}">
                  <a16:creationId xmlns="" xmlns:a16="http://schemas.microsoft.com/office/drawing/2014/main" id="{FEB7CA62-0500-4FA9-AF5D-589E3A14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951"/>
              <a:ext cx="109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8" name="Freeform 74">
              <a:extLst>
                <a:ext uri="{FF2B5EF4-FFF2-40B4-BE49-F238E27FC236}">
                  <a16:creationId xmlns="" xmlns:a16="http://schemas.microsoft.com/office/drawing/2014/main" id="{587BB861-DEB0-406C-9E3B-100C03EE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806"/>
              <a:ext cx="109" cy="18"/>
            </a:xfrm>
            <a:custGeom>
              <a:avLst/>
              <a:gdLst>
                <a:gd name="T0" fmla="*/ 66 w 72"/>
                <a:gd name="T1" fmla="*/ 12 h 12"/>
                <a:gd name="T2" fmla="*/ 6 w 72"/>
                <a:gd name="T3" fmla="*/ 12 h 12"/>
                <a:gd name="T4" fmla="*/ 0 w 72"/>
                <a:gd name="T5" fmla="*/ 6 h 12"/>
                <a:gd name="T6" fmla="*/ 6 w 72"/>
                <a:gd name="T7" fmla="*/ 0 h 12"/>
                <a:gd name="T8" fmla="*/ 66 w 72"/>
                <a:gd name="T9" fmla="*/ 0 h 12"/>
                <a:gd name="T10" fmla="*/ 72 w 72"/>
                <a:gd name="T11" fmla="*/ 6 h 12"/>
                <a:gd name="T12" fmla="*/ 66 w 7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2">
                  <a:moveTo>
                    <a:pt x="6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3"/>
                    <a:pt x="72" y="6"/>
                  </a:cubicBezTo>
                  <a:cubicBezTo>
                    <a:pt x="72" y="9"/>
                    <a:pt x="69" y="12"/>
                    <a:pt x="6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Rectangle 75">
              <a:extLst>
                <a:ext uri="{FF2B5EF4-FFF2-40B4-BE49-F238E27FC236}">
                  <a16:creationId xmlns="" xmlns:a16="http://schemas.microsoft.com/office/drawing/2014/main" id="{B5E3F351-35DB-49F5-9C01-037468227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0" name="Rectangle 76">
              <a:extLst>
                <a:ext uri="{FF2B5EF4-FFF2-40B4-BE49-F238E27FC236}">
                  <a16:creationId xmlns="" xmlns:a16="http://schemas.microsoft.com/office/drawing/2014/main" id="{417A2C02-2223-45E9-AE07-E565EE829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815"/>
              <a:ext cx="18" cy="1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1" name="Freeform 77">
              <a:extLst>
                <a:ext uri="{FF2B5EF4-FFF2-40B4-BE49-F238E27FC236}">
                  <a16:creationId xmlns="" xmlns:a16="http://schemas.microsoft.com/office/drawing/2014/main" id="{B4BF3343-70B1-4580-B008-08C4B776A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" y="605"/>
              <a:ext cx="438" cy="182"/>
            </a:xfrm>
            <a:custGeom>
              <a:avLst/>
              <a:gdLst>
                <a:gd name="T0" fmla="*/ 283 w 289"/>
                <a:gd name="T1" fmla="*/ 120 h 120"/>
                <a:gd name="T2" fmla="*/ 7 w 289"/>
                <a:gd name="T3" fmla="*/ 120 h 120"/>
                <a:gd name="T4" fmla="*/ 1 w 289"/>
                <a:gd name="T5" fmla="*/ 116 h 120"/>
                <a:gd name="T6" fmla="*/ 3 w 289"/>
                <a:gd name="T7" fmla="*/ 109 h 120"/>
                <a:gd name="T8" fmla="*/ 142 w 289"/>
                <a:gd name="T9" fmla="*/ 1 h 120"/>
                <a:gd name="T10" fmla="*/ 149 w 289"/>
                <a:gd name="T11" fmla="*/ 1 h 120"/>
                <a:gd name="T12" fmla="*/ 287 w 289"/>
                <a:gd name="T13" fmla="*/ 109 h 120"/>
                <a:gd name="T14" fmla="*/ 289 w 289"/>
                <a:gd name="T15" fmla="*/ 116 h 120"/>
                <a:gd name="T16" fmla="*/ 283 w 289"/>
                <a:gd name="T17" fmla="*/ 120 h 120"/>
                <a:gd name="T18" fmla="*/ 24 w 289"/>
                <a:gd name="T19" fmla="*/ 108 h 120"/>
                <a:gd name="T20" fmla="*/ 265 w 289"/>
                <a:gd name="T21" fmla="*/ 108 h 120"/>
                <a:gd name="T22" fmla="*/ 145 w 289"/>
                <a:gd name="T23" fmla="*/ 14 h 120"/>
                <a:gd name="T24" fmla="*/ 24 w 289"/>
                <a:gd name="T25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120">
                  <a:moveTo>
                    <a:pt x="283" y="120"/>
                  </a:moveTo>
                  <a:cubicBezTo>
                    <a:pt x="7" y="120"/>
                    <a:pt x="7" y="120"/>
                    <a:pt x="7" y="120"/>
                  </a:cubicBezTo>
                  <a:cubicBezTo>
                    <a:pt x="4" y="120"/>
                    <a:pt x="2" y="118"/>
                    <a:pt x="1" y="116"/>
                  </a:cubicBezTo>
                  <a:cubicBezTo>
                    <a:pt x="0" y="114"/>
                    <a:pt x="1" y="111"/>
                    <a:pt x="3" y="109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4" y="0"/>
                    <a:pt x="147" y="0"/>
                    <a:pt x="149" y="1"/>
                  </a:cubicBezTo>
                  <a:cubicBezTo>
                    <a:pt x="287" y="109"/>
                    <a:pt x="287" y="109"/>
                    <a:pt x="287" y="109"/>
                  </a:cubicBezTo>
                  <a:cubicBezTo>
                    <a:pt x="289" y="111"/>
                    <a:pt x="289" y="114"/>
                    <a:pt x="289" y="116"/>
                  </a:cubicBezTo>
                  <a:cubicBezTo>
                    <a:pt x="288" y="118"/>
                    <a:pt x="285" y="120"/>
                    <a:pt x="283" y="120"/>
                  </a:cubicBezTo>
                  <a:close/>
                  <a:moveTo>
                    <a:pt x="24" y="108"/>
                  </a:moveTo>
                  <a:cubicBezTo>
                    <a:pt x="265" y="108"/>
                    <a:pt x="265" y="108"/>
                    <a:pt x="265" y="108"/>
                  </a:cubicBezTo>
                  <a:cubicBezTo>
                    <a:pt x="145" y="14"/>
                    <a:pt x="145" y="14"/>
                    <a:pt x="145" y="14"/>
                  </a:cubicBezTo>
                  <a:lnTo>
                    <a:pt x="2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US" sz="3612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951C5829-BEFF-4DD2-9503-EB63D80102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57360" y="3825532"/>
            <a:ext cx="1363942" cy="1053570"/>
            <a:chOff x="1356" y="489"/>
            <a:chExt cx="426" cy="329"/>
          </a:xfrm>
          <a:solidFill>
            <a:srgbClr val="6F2C82"/>
          </a:solidFill>
        </p:grpSpPr>
        <p:sp>
          <p:nvSpPr>
            <p:cNvPr id="153" name="Freeform 152">
              <a:extLst>
                <a:ext uri="{FF2B5EF4-FFF2-40B4-BE49-F238E27FC236}">
                  <a16:creationId xmlns="" xmlns:a16="http://schemas.microsoft.com/office/drawing/2014/main" id="{7D59CE4B-5FC7-45D9-8110-89BDD27BA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9" y="559"/>
              <a:ext cx="364" cy="205"/>
            </a:xfrm>
            <a:custGeom>
              <a:avLst/>
              <a:gdLst>
                <a:gd name="T0" fmla="*/ 212 w 246"/>
                <a:gd name="T1" fmla="*/ 139 h 139"/>
                <a:gd name="T2" fmla="*/ 32 w 246"/>
                <a:gd name="T3" fmla="*/ 139 h 139"/>
                <a:gd name="T4" fmla="*/ 27 w 246"/>
                <a:gd name="T5" fmla="*/ 134 h 139"/>
                <a:gd name="T6" fmla="*/ 1 w 246"/>
                <a:gd name="T7" fmla="*/ 32 h 139"/>
                <a:gd name="T8" fmla="*/ 4 w 246"/>
                <a:gd name="T9" fmla="*/ 25 h 139"/>
                <a:gd name="T10" fmla="*/ 11 w 246"/>
                <a:gd name="T11" fmla="*/ 26 h 139"/>
                <a:gd name="T12" fmla="*/ 56 w 246"/>
                <a:gd name="T13" fmla="*/ 70 h 139"/>
                <a:gd name="T14" fmla="*/ 118 w 246"/>
                <a:gd name="T15" fmla="*/ 3 h 139"/>
                <a:gd name="T16" fmla="*/ 127 w 246"/>
                <a:gd name="T17" fmla="*/ 3 h 139"/>
                <a:gd name="T18" fmla="*/ 189 w 246"/>
                <a:gd name="T19" fmla="*/ 70 h 139"/>
                <a:gd name="T20" fmla="*/ 235 w 246"/>
                <a:gd name="T21" fmla="*/ 26 h 139"/>
                <a:gd name="T22" fmla="*/ 242 w 246"/>
                <a:gd name="T23" fmla="*/ 25 h 139"/>
                <a:gd name="T24" fmla="*/ 245 w 246"/>
                <a:gd name="T25" fmla="*/ 32 h 139"/>
                <a:gd name="T26" fmla="*/ 218 w 246"/>
                <a:gd name="T27" fmla="*/ 134 h 139"/>
                <a:gd name="T28" fmla="*/ 212 w 246"/>
                <a:gd name="T29" fmla="*/ 139 h 139"/>
                <a:gd name="T30" fmla="*/ 37 w 246"/>
                <a:gd name="T31" fmla="*/ 127 h 139"/>
                <a:gd name="T32" fmla="*/ 208 w 246"/>
                <a:gd name="T33" fmla="*/ 127 h 139"/>
                <a:gd name="T34" fmla="*/ 228 w 246"/>
                <a:gd name="T35" fmla="*/ 49 h 139"/>
                <a:gd name="T36" fmla="*/ 193 w 246"/>
                <a:gd name="T37" fmla="*/ 83 h 139"/>
                <a:gd name="T38" fmla="*/ 188 w 246"/>
                <a:gd name="T39" fmla="*/ 85 h 139"/>
                <a:gd name="T40" fmla="*/ 184 w 246"/>
                <a:gd name="T41" fmla="*/ 83 h 139"/>
                <a:gd name="T42" fmla="*/ 122 w 246"/>
                <a:gd name="T43" fmla="*/ 16 h 139"/>
                <a:gd name="T44" fmla="*/ 61 w 246"/>
                <a:gd name="T45" fmla="*/ 83 h 139"/>
                <a:gd name="T46" fmla="*/ 57 w 246"/>
                <a:gd name="T47" fmla="*/ 85 h 139"/>
                <a:gd name="T48" fmla="*/ 52 w 246"/>
                <a:gd name="T49" fmla="*/ 83 h 139"/>
                <a:gd name="T50" fmla="*/ 18 w 246"/>
                <a:gd name="T51" fmla="*/ 49 h 139"/>
                <a:gd name="T52" fmla="*/ 37 w 246"/>
                <a:gd name="T53" fmla="*/ 12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139">
                  <a:moveTo>
                    <a:pt x="212" y="139"/>
                  </a:moveTo>
                  <a:cubicBezTo>
                    <a:pt x="32" y="139"/>
                    <a:pt x="32" y="139"/>
                    <a:pt x="32" y="139"/>
                  </a:cubicBezTo>
                  <a:cubicBezTo>
                    <a:pt x="30" y="139"/>
                    <a:pt x="27" y="137"/>
                    <a:pt x="27" y="13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29"/>
                    <a:pt x="1" y="26"/>
                    <a:pt x="4" y="25"/>
                  </a:cubicBezTo>
                  <a:cubicBezTo>
                    <a:pt x="6" y="24"/>
                    <a:pt x="9" y="24"/>
                    <a:pt x="11" y="26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20" y="0"/>
                    <a:pt x="125" y="0"/>
                    <a:pt x="127" y="3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7" y="24"/>
                    <a:pt x="240" y="24"/>
                    <a:pt x="242" y="25"/>
                  </a:cubicBezTo>
                  <a:cubicBezTo>
                    <a:pt x="244" y="27"/>
                    <a:pt x="246" y="29"/>
                    <a:pt x="245" y="32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7"/>
                    <a:pt x="215" y="139"/>
                    <a:pt x="212" y="139"/>
                  </a:cubicBezTo>
                  <a:close/>
                  <a:moveTo>
                    <a:pt x="37" y="127"/>
                  </a:moveTo>
                  <a:cubicBezTo>
                    <a:pt x="208" y="127"/>
                    <a:pt x="208" y="127"/>
                    <a:pt x="208" y="127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1" y="84"/>
                    <a:pt x="190" y="85"/>
                    <a:pt x="188" y="85"/>
                  </a:cubicBezTo>
                  <a:cubicBezTo>
                    <a:pt x="187" y="85"/>
                    <a:pt x="185" y="84"/>
                    <a:pt x="184" y="83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0" y="84"/>
                    <a:pt x="58" y="85"/>
                    <a:pt x="57" y="85"/>
                  </a:cubicBezTo>
                  <a:cubicBezTo>
                    <a:pt x="55" y="85"/>
                    <a:pt x="53" y="84"/>
                    <a:pt x="52" y="83"/>
                  </a:cubicBezTo>
                  <a:cubicBezTo>
                    <a:pt x="18" y="49"/>
                    <a:pt x="18" y="49"/>
                    <a:pt x="18" y="49"/>
                  </a:cubicBezTo>
                  <a:lnTo>
                    <a:pt x="37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="" xmlns:a16="http://schemas.microsoft.com/office/drawing/2014/main" id="{4A484A4C-4954-4868-A596-BCA73F573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" y="489"/>
              <a:ext cx="89" cy="89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1" y="12"/>
                    <a:pt x="12" y="20"/>
                    <a:pt x="12" y="30"/>
                  </a:cubicBezTo>
                  <a:cubicBezTo>
                    <a:pt x="12" y="40"/>
                    <a:pt x="21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="" xmlns:a16="http://schemas.microsoft.com/office/drawing/2014/main" id="{2EE31C07-231B-493C-AA93-2969CD99F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6" y="542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8" y="11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="" xmlns:a16="http://schemas.microsoft.com/office/drawing/2014/main" id="{74793B93-6CB1-4B89-9E5F-4564E172C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1" y="542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8" y="11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="" xmlns:a16="http://schemas.microsoft.com/office/drawing/2014/main" id="{5D791AEE-E2A3-4E44-8A8B-9C45B81684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" y="747"/>
              <a:ext cx="355" cy="71"/>
            </a:xfrm>
            <a:custGeom>
              <a:avLst/>
              <a:gdLst>
                <a:gd name="T0" fmla="*/ 216 w 240"/>
                <a:gd name="T1" fmla="*/ 48 h 48"/>
                <a:gd name="T2" fmla="*/ 24 w 240"/>
                <a:gd name="T3" fmla="*/ 48 h 48"/>
                <a:gd name="T4" fmla="*/ 0 w 240"/>
                <a:gd name="T5" fmla="*/ 24 h 48"/>
                <a:gd name="T6" fmla="*/ 24 w 240"/>
                <a:gd name="T7" fmla="*/ 0 h 48"/>
                <a:gd name="T8" fmla="*/ 216 w 240"/>
                <a:gd name="T9" fmla="*/ 0 h 48"/>
                <a:gd name="T10" fmla="*/ 240 w 240"/>
                <a:gd name="T11" fmla="*/ 24 h 48"/>
                <a:gd name="T12" fmla="*/ 216 w 240"/>
                <a:gd name="T13" fmla="*/ 48 h 48"/>
                <a:gd name="T14" fmla="*/ 24 w 240"/>
                <a:gd name="T15" fmla="*/ 12 h 48"/>
                <a:gd name="T16" fmla="*/ 12 w 240"/>
                <a:gd name="T17" fmla="*/ 24 h 48"/>
                <a:gd name="T18" fmla="*/ 24 w 240"/>
                <a:gd name="T19" fmla="*/ 36 h 48"/>
                <a:gd name="T20" fmla="*/ 216 w 240"/>
                <a:gd name="T21" fmla="*/ 36 h 48"/>
                <a:gd name="T22" fmla="*/ 228 w 240"/>
                <a:gd name="T23" fmla="*/ 24 h 48"/>
                <a:gd name="T24" fmla="*/ 216 w 240"/>
                <a:gd name="T25" fmla="*/ 12 h 48"/>
                <a:gd name="T26" fmla="*/ 24 w 240"/>
                <a:gd name="T27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48">
                  <a:moveTo>
                    <a:pt x="21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9" y="48"/>
                    <a:pt x="0" y="36"/>
                    <a:pt x="0" y="24"/>
                  </a:cubicBezTo>
                  <a:cubicBezTo>
                    <a:pt x="0" y="12"/>
                    <a:pt x="9" y="0"/>
                    <a:pt x="24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32" y="0"/>
                    <a:pt x="240" y="12"/>
                    <a:pt x="240" y="24"/>
                  </a:cubicBezTo>
                  <a:cubicBezTo>
                    <a:pt x="240" y="36"/>
                    <a:pt x="232" y="48"/>
                    <a:pt x="216" y="48"/>
                  </a:cubicBezTo>
                  <a:close/>
                  <a:moveTo>
                    <a:pt x="24" y="12"/>
                  </a:moveTo>
                  <a:cubicBezTo>
                    <a:pt x="16" y="12"/>
                    <a:pt x="12" y="18"/>
                    <a:pt x="12" y="24"/>
                  </a:cubicBezTo>
                  <a:cubicBezTo>
                    <a:pt x="12" y="29"/>
                    <a:pt x="16" y="36"/>
                    <a:pt x="24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25" y="36"/>
                    <a:pt x="228" y="29"/>
                    <a:pt x="228" y="24"/>
                  </a:cubicBezTo>
                  <a:cubicBezTo>
                    <a:pt x="228" y="18"/>
                    <a:pt x="225" y="12"/>
                    <a:pt x="216" y="12"/>
                  </a:cubicBez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9906942" y="4667048"/>
            <a:ext cx="4147364" cy="624991"/>
          </a:xfrm>
          <a:prstGeom prst="rect">
            <a:avLst/>
          </a:prstGeom>
          <a:noFill/>
        </p:spPr>
        <p:txBody>
          <a:bodyPr wrap="square" lIns="206066" tIns="103035" rIns="206066" bIns="103035" rtlCol="0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9" dirty="0">
                <a:solidFill>
                  <a:srgbClr val="009BBB"/>
                </a:solidFill>
                <a:latin typeface="Arial" charset="0"/>
              </a:rPr>
              <a:t>Confirmation flow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10312105" y="2609826"/>
            <a:ext cx="4077952" cy="1059460"/>
            <a:chOff x="4416717" y="1315173"/>
            <a:chExt cx="1806550" cy="469345"/>
          </a:xfrm>
        </p:grpSpPr>
        <p:cxnSp>
          <p:nvCxnSpPr>
            <p:cNvPr id="160" name="Straight Arrow Connector 159"/>
            <p:cNvCxnSpPr/>
            <p:nvPr/>
          </p:nvCxnSpPr>
          <p:spPr bwMode="auto">
            <a:xfrm>
              <a:off x="4515239" y="1685996"/>
              <a:ext cx="170802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F2C8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61" name="TextBox 160"/>
            <p:cNvSpPr txBox="1"/>
            <p:nvPr/>
          </p:nvSpPr>
          <p:spPr>
            <a:xfrm>
              <a:off x="4515239" y="1315173"/>
              <a:ext cx="1274429" cy="277015"/>
            </a:xfrm>
            <a:prstGeom prst="rect">
              <a:avLst/>
            </a:prstGeom>
            <a:noFill/>
          </p:spPr>
          <p:txBody>
            <a:bodyPr wrap="square" lIns="206382" tIns="103193" rIns="206382" bIns="103193" rtlCol="0">
              <a:spAutoFit/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709" dirty="0">
                  <a:solidFill>
                    <a:srgbClr val="693695"/>
                  </a:solidFill>
                  <a:latin typeface="Arial" charset="0"/>
                </a:rPr>
                <a:t>Payment flow</a:t>
              </a:r>
            </a:p>
          </p:txBody>
        </p:sp>
        <p:sp>
          <p:nvSpPr>
            <p:cNvPr id="162" name="Oval 161"/>
            <p:cNvSpPr/>
            <p:nvPr/>
          </p:nvSpPr>
          <p:spPr>
            <a:xfrm>
              <a:off x="4416717" y="1587474"/>
              <a:ext cx="197044" cy="197044"/>
            </a:xfrm>
            <a:prstGeom prst="ellipse">
              <a:avLst/>
            </a:prstGeom>
            <a:solidFill>
              <a:srgbClr val="6F2C8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defTabSz="2064075" eaLnBrk="0" fontAlgn="base" hangingPunct="0">
                <a:spcBef>
                  <a:spcPts val="677"/>
                </a:spcBef>
                <a:spcAft>
                  <a:spcPct val="0"/>
                </a:spcAft>
              </a:pPr>
              <a:endParaRPr lang="en-GB" sz="2709" b="1" dirty="0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163" name="Oval 162"/>
          <p:cNvSpPr/>
          <p:nvPr/>
        </p:nvSpPr>
        <p:spPr>
          <a:xfrm>
            <a:off x="20459103" y="3224470"/>
            <a:ext cx="444790" cy="444790"/>
          </a:xfrm>
          <a:prstGeom prst="ellipse">
            <a:avLst/>
          </a:prstGeom>
          <a:solidFill>
            <a:srgbClr val="6F2C82"/>
          </a:solidFill>
          <a:ln>
            <a:noFill/>
          </a:ln>
        </p:spPr>
        <p:txBody>
          <a:bodyPr wrap="square" lIns="206093" tIns="103046" rIns="206093" bIns="103046" rtlCol="0" anchor="ctr">
            <a:noAutofit/>
          </a:bodyPr>
          <a:lstStyle/>
          <a:p>
            <a:pPr algn="ctr" defTabSz="2064075" eaLnBrk="0" fontAlgn="base" hangingPunct="0">
              <a:spcBef>
                <a:spcPts val="677"/>
              </a:spcBef>
              <a:spcAft>
                <a:spcPct val="0"/>
              </a:spcAft>
            </a:pPr>
            <a:endParaRPr lang="en-GB" sz="4515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4220643" y="2609826"/>
            <a:ext cx="4077952" cy="1059460"/>
            <a:chOff x="4416717" y="1315173"/>
            <a:chExt cx="1806550" cy="469345"/>
          </a:xfrm>
        </p:grpSpPr>
        <p:cxnSp>
          <p:nvCxnSpPr>
            <p:cNvPr id="165" name="Straight Arrow Connector 164"/>
            <p:cNvCxnSpPr/>
            <p:nvPr/>
          </p:nvCxnSpPr>
          <p:spPr bwMode="auto">
            <a:xfrm>
              <a:off x="4515239" y="1685996"/>
              <a:ext cx="170802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6F2C8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66" name="TextBox 165"/>
            <p:cNvSpPr txBox="1"/>
            <p:nvPr/>
          </p:nvSpPr>
          <p:spPr>
            <a:xfrm>
              <a:off x="4515239" y="1315173"/>
              <a:ext cx="1274429" cy="277015"/>
            </a:xfrm>
            <a:prstGeom prst="rect">
              <a:avLst/>
            </a:prstGeom>
            <a:noFill/>
          </p:spPr>
          <p:txBody>
            <a:bodyPr wrap="square" lIns="206382" tIns="103193" rIns="206382" bIns="103193" rtlCol="0">
              <a:spAutoFit/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709" dirty="0">
                  <a:solidFill>
                    <a:srgbClr val="693695"/>
                  </a:solidFill>
                  <a:latin typeface="Arial" charset="0"/>
                </a:rPr>
                <a:t>Payment flow</a:t>
              </a:r>
            </a:p>
          </p:txBody>
        </p:sp>
        <p:sp>
          <p:nvSpPr>
            <p:cNvPr id="167" name="Oval 166"/>
            <p:cNvSpPr/>
            <p:nvPr/>
          </p:nvSpPr>
          <p:spPr>
            <a:xfrm>
              <a:off x="4416717" y="1587474"/>
              <a:ext cx="197044" cy="197044"/>
            </a:xfrm>
            <a:prstGeom prst="ellipse">
              <a:avLst/>
            </a:prstGeom>
            <a:solidFill>
              <a:srgbClr val="6F2C8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defTabSz="2064075" eaLnBrk="0" fontAlgn="base" hangingPunct="0">
                <a:spcBef>
                  <a:spcPts val="677"/>
                </a:spcBef>
                <a:spcAft>
                  <a:spcPct val="0"/>
                </a:spcAft>
              </a:pPr>
              <a:endParaRPr lang="en-GB" sz="2709" b="1" dirty="0">
                <a:solidFill>
                  <a:prstClr val="white"/>
                </a:solidFill>
                <a:latin typeface="Arial" charset="0"/>
              </a:endParaRPr>
            </a:p>
          </p:txBody>
        </p:sp>
      </p:grpSp>
      <p:cxnSp>
        <p:nvCxnSpPr>
          <p:cNvPr id="168" name="Straight Arrow Connector 167"/>
          <p:cNvCxnSpPr/>
          <p:nvPr/>
        </p:nvCxnSpPr>
        <p:spPr bwMode="auto">
          <a:xfrm flipH="1">
            <a:off x="4665435" y="5356483"/>
            <a:ext cx="16016064" cy="0"/>
          </a:xfrm>
          <a:prstGeom prst="straightConnector1">
            <a:avLst/>
          </a:prstGeom>
          <a:solidFill>
            <a:srgbClr val="009BBB"/>
          </a:solidFill>
          <a:ln w="38100" cap="flat" cmpd="sng" algn="ctr">
            <a:solidFill>
              <a:srgbClr val="009BBB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69" name="Oval 168"/>
          <p:cNvSpPr/>
          <p:nvPr/>
        </p:nvSpPr>
        <p:spPr>
          <a:xfrm rot="10800000">
            <a:off x="20459103" y="5134088"/>
            <a:ext cx="444790" cy="444790"/>
          </a:xfrm>
          <a:prstGeom prst="ellipse">
            <a:avLst/>
          </a:prstGeom>
          <a:solidFill>
            <a:srgbClr val="009BBB"/>
          </a:solidFill>
          <a:ln>
            <a:noFill/>
          </a:ln>
        </p:spPr>
        <p:txBody>
          <a:bodyPr wrap="square" lIns="206093" tIns="103046" rIns="206093" bIns="103046" rtlCol="0" anchor="ctr">
            <a:noAutofit/>
          </a:bodyPr>
          <a:lstStyle/>
          <a:p>
            <a:pPr algn="ctr" defTabSz="2064075" eaLnBrk="0" fontAlgn="base" hangingPunct="0">
              <a:spcBef>
                <a:spcPts val="677"/>
              </a:spcBef>
              <a:spcAft>
                <a:spcPct val="0"/>
              </a:spcAft>
            </a:pPr>
            <a:endParaRPr lang="en-GB" sz="4515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0" name="Text Placeholder 77"/>
          <p:cNvSpPr txBox="1">
            <a:spLocks/>
          </p:cNvSpPr>
          <p:nvPr/>
        </p:nvSpPr>
        <p:spPr>
          <a:xfrm>
            <a:off x="8664425" y="6466125"/>
            <a:ext cx="7200000" cy="1197943"/>
          </a:xfrm>
          <a:prstGeom prst="rect">
            <a:avLst/>
          </a:prstGeom>
        </p:spPr>
        <p:txBody>
          <a:bodyPr lIns="206124" tIns="103062" rIns="206124" bIns="103062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6654" indent="-25114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̶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744060" indent="-21553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3pPr>
            <a:lvl4pPr marL="1212613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4pPr>
            <a:lvl5pPr marL="1500193" indent="-2857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5pPr>
            <a:lvl6pPr marL="2024144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6pPr>
            <a:lvl7pPr marL="2563916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7pPr>
            <a:lvl8pPr marL="310368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8pPr>
            <a:lvl9pPr marL="364345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defTabSz="2064075"/>
            <a:r>
              <a:rPr lang="en-GB" sz="4063" kern="0" dirty="0">
                <a:solidFill>
                  <a:srgbClr val="009BBB"/>
                </a:solidFill>
                <a:latin typeface="Arial"/>
              </a:rPr>
              <a:t>Reduce payment </a:t>
            </a:r>
            <a:r>
              <a:rPr lang="en-GB" sz="4063" kern="0" dirty="0" smtClean="0">
                <a:solidFill>
                  <a:srgbClr val="009BBB"/>
                </a:solidFill>
                <a:latin typeface="Arial"/>
              </a:rPr>
              <a:t/>
            </a:r>
            <a:br>
              <a:rPr lang="en-GB" sz="4063" kern="0" dirty="0" smtClean="0">
                <a:solidFill>
                  <a:srgbClr val="009BBB"/>
                </a:solidFill>
                <a:latin typeface="Arial"/>
              </a:rPr>
            </a:br>
            <a:r>
              <a:rPr lang="en-GB" sz="4063" kern="0" dirty="0" smtClean="0">
                <a:solidFill>
                  <a:srgbClr val="009BBB"/>
                </a:solidFill>
                <a:latin typeface="Arial"/>
              </a:rPr>
              <a:t>enquiries</a:t>
            </a:r>
            <a:endParaRPr lang="en-GB" sz="4063" kern="0" dirty="0">
              <a:solidFill>
                <a:srgbClr val="009BBB"/>
              </a:solidFill>
              <a:latin typeface="Arial"/>
            </a:endParaRPr>
          </a:p>
        </p:txBody>
      </p:sp>
      <p:sp>
        <p:nvSpPr>
          <p:cNvPr id="171" name="Text Placeholder 77"/>
          <p:cNvSpPr txBox="1">
            <a:spLocks/>
          </p:cNvSpPr>
          <p:nvPr/>
        </p:nvSpPr>
        <p:spPr>
          <a:xfrm>
            <a:off x="16513013" y="8185936"/>
            <a:ext cx="7200000" cy="3510320"/>
          </a:xfrm>
          <a:prstGeom prst="rect">
            <a:avLst/>
          </a:prstGeom>
        </p:spPr>
        <p:txBody>
          <a:bodyPr lIns="206124" tIns="103062" rIns="206124" bIns="103062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6654" indent="-25114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̶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744060" indent="-21553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3pPr>
            <a:lvl4pPr marL="1212613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4pPr>
            <a:lvl5pPr marL="1500193" indent="-2857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5pPr>
            <a:lvl6pPr marL="2024144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6pPr>
            <a:lvl7pPr marL="2563916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7pPr>
            <a:lvl8pPr marL="310368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8pPr>
            <a:lvl9pPr marL="364345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386545" indent="-386545" defTabSz="2064075">
              <a:buFont typeface="Wingdings" panose="05000000000000000000" pitchFamily="2" charset="2"/>
              <a:buChar char="ü"/>
            </a:pPr>
            <a:r>
              <a:rPr lang="en-GB" sz="2709" b="0" kern="0" dirty="0">
                <a:solidFill>
                  <a:srgbClr val="766C62"/>
                </a:solidFill>
                <a:latin typeface="Arial"/>
              </a:rPr>
              <a:t>Develop Value added services on top of tracked and confirmed payments </a:t>
            </a:r>
          </a:p>
          <a:p>
            <a:pPr marL="386545" indent="-386545" defTabSz="2064075">
              <a:buFont typeface="Wingdings" panose="05000000000000000000" pitchFamily="2" charset="2"/>
              <a:buChar char="ü"/>
            </a:pPr>
            <a:endParaRPr lang="en-GB" sz="2709" b="0" kern="0" dirty="0">
              <a:solidFill>
                <a:srgbClr val="766C62"/>
              </a:solidFill>
              <a:latin typeface="Arial"/>
            </a:endParaRPr>
          </a:p>
          <a:p>
            <a:pPr marL="386545" indent="-386545" defTabSz="2064075">
              <a:buFont typeface="Wingdings" panose="05000000000000000000" pitchFamily="2" charset="2"/>
              <a:buChar char="ü"/>
            </a:pPr>
            <a:r>
              <a:rPr lang="en-GB" sz="2709" b="0" kern="0" dirty="0">
                <a:solidFill>
                  <a:srgbClr val="766C62"/>
                </a:solidFill>
                <a:latin typeface="Arial"/>
              </a:rPr>
              <a:t>New SWIFT services based on payment confirmations</a:t>
            </a:r>
            <a:endParaRPr lang="en-GB" sz="2257" b="0" kern="0" dirty="0">
              <a:solidFill>
                <a:srgbClr val="766C62"/>
              </a:solidFill>
              <a:latin typeface="Arial"/>
            </a:endParaRPr>
          </a:p>
          <a:p>
            <a:pPr defTabSz="2064075"/>
            <a:endParaRPr lang="en-GB" sz="2709" b="0" kern="0" dirty="0">
              <a:solidFill>
                <a:srgbClr val="766C62"/>
              </a:solidFill>
              <a:latin typeface="Arial"/>
            </a:endParaRPr>
          </a:p>
        </p:txBody>
      </p:sp>
      <p:sp>
        <p:nvSpPr>
          <p:cNvPr id="172" name="Text Placeholder 77"/>
          <p:cNvSpPr txBox="1">
            <a:spLocks/>
          </p:cNvSpPr>
          <p:nvPr/>
        </p:nvSpPr>
        <p:spPr>
          <a:xfrm>
            <a:off x="8697072" y="8185936"/>
            <a:ext cx="7200000" cy="3103765"/>
          </a:xfrm>
          <a:prstGeom prst="rect">
            <a:avLst/>
          </a:prstGeom>
        </p:spPr>
        <p:txBody>
          <a:bodyPr lIns="206124" tIns="103062" rIns="206124" bIns="103062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6654" indent="-25114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̶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744060" indent="-21553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3pPr>
            <a:lvl4pPr marL="1212613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4pPr>
            <a:lvl5pPr marL="1500193" indent="-2857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5pPr>
            <a:lvl6pPr marL="2024144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6pPr>
            <a:lvl7pPr marL="2563916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7pPr>
            <a:lvl8pPr marL="310368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8pPr>
            <a:lvl9pPr marL="364345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386545" indent="-386545" defTabSz="2064075">
              <a:buFont typeface="Wingdings" panose="05000000000000000000" pitchFamily="2" charset="2"/>
              <a:buChar char="ü"/>
            </a:pPr>
            <a:r>
              <a:rPr lang="en-US" sz="2709" b="0" kern="0" dirty="0">
                <a:solidFill>
                  <a:srgbClr val="766C62"/>
                </a:solidFill>
                <a:latin typeface="Arial"/>
              </a:rPr>
              <a:t>proactively status of payment transparency</a:t>
            </a:r>
          </a:p>
          <a:p>
            <a:pPr marL="386545" indent="-386545" defTabSz="2064075">
              <a:buFont typeface="Wingdings" panose="05000000000000000000" pitchFamily="2" charset="2"/>
              <a:buChar char="ü"/>
            </a:pPr>
            <a:endParaRPr lang="en-US" sz="2709" b="0" kern="0" dirty="0">
              <a:solidFill>
                <a:srgbClr val="766C62"/>
              </a:solidFill>
              <a:latin typeface="Arial"/>
            </a:endParaRPr>
          </a:p>
          <a:p>
            <a:pPr marL="386545" indent="-386545" defTabSz="2064075">
              <a:buFont typeface="Wingdings" panose="05000000000000000000" pitchFamily="2" charset="2"/>
              <a:buChar char="ü"/>
            </a:pPr>
            <a:r>
              <a:rPr lang="en-US" sz="2709" b="0" kern="0" dirty="0">
                <a:solidFill>
                  <a:srgbClr val="766C62"/>
                </a:solidFill>
                <a:latin typeface="Arial"/>
              </a:rPr>
              <a:t>Reduce inbound enquiries on payment whereabouts</a:t>
            </a:r>
          </a:p>
        </p:txBody>
      </p:sp>
      <p:sp>
        <p:nvSpPr>
          <p:cNvPr id="173" name="Text Placeholder 80"/>
          <p:cNvSpPr txBox="1">
            <a:spLocks/>
          </p:cNvSpPr>
          <p:nvPr/>
        </p:nvSpPr>
        <p:spPr>
          <a:xfrm>
            <a:off x="881130" y="8185936"/>
            <a:ext cx="7200000" cy="3384683"/>
          </a:xfrm>
          <a:prstGeom prst="rect">
            <a:avLst/>
          </a:prstGeom>
        </p:spPr>
        <p:txBody>
          <a:bodyPr lIns="206124" tIns="103062" rIns="206124" bIns="103062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6654" indent="-25114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̶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744060" indent="-21553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3pPr>
            <a:lvl4pPr marL="1212613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4pPr>
            <a:lvl5pPr marL="1500193" indent="-28570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5pPr>
            <a:lvl6pPr marL="2024144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6pPr>
            <a:lvl7pPr marL="2563916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7pPr>
            <a:lvl8pPr marL="310368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8pPr>
            <a:lvl9pPr marL="3643458" indent="-26988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386545" indent="-386545" defTabSz="2064075">
              <a:spcBef>
                <a:spcPts val="758"/>
              </a:spcBef>
              <a:spcAft>
                <a:spcPts val="1354"/>
              </a:spcAft>
              <a:buFont typeface="Wingdings" panose="05000000000000000000" pitchFamily="2" charset="2"/>
              <a:buChar char="ü"/>
            </a:pPr>
            <a:r>
              <a:rPr lang="en-US" sz="2709" b="0" kern="0" dirty="0">
                <a:solidFill>
                  <a:srgbClr val="766C62"/>
                </a:solidFill>
                <a:latin typeface="Arial"/>
              </a:rPr>
              <a:t>Offer Transparency and Payment finality</a:t>
            </a:r>
            <a:endParaRPr lang="en-GB" sz="2709" b="0" kern="0" dirty="0">
              <a:solidFill>
                <a:srgbClr val="766C62"/>
              </a:solidFill>
              <a:latin typeface="Arial"/>
            </a:endParaRPr>
          </a:p>
          <a:p>
            <a:pPr marL="386545" indent="-386545" defTabSz="2064075">
              <a:spcBef>
                <a:spcPts val="758"/>
              </a:spcBef>
              <a:spcAft>
                <a:spcPts val="1354"/>
              </a:spcAft>
              <a:buFont typeface="Wingdings" panose="05000000000000000000" pitchFamily="2" charset="2"/>
              <a:buChar char="ü"/>
            </a:pPr>
            <a:r>
              <a:rPr lang="en-US" sz="2709" b="0" kern="0" dirty="0">
                <a:solidFill>
                  <a:srgbClr val="766C62"/>
                </a:solidFill>
                <a:latin typeface="Arial"/>
              </a:rPr>
              <a:t>Prevent frustrating disputes </a:t>
            </a:r>
          </a:p>
          <a:p>
            <a:pPr marL="386545" indent="-386545" defTabSz="2064075">
              <a:spcBef>
                <a:spcPts val="758"/>
              </a:spcBef>
              <a:spcAft>
                <a:spcPts val="1354"/>
              </a:spcAft>
              <a:buFont typeface="Wingdings" panose="05000000000000000000" pitchFamily="2" charset="2"/>
              <a:buChar char="ü"/>
            </a:pPr>
            <a:r>
              <a:rPr lang="en-US" sz="2709" b="0" kern="0" dirty="0">
                <a:solidFill>
                  <a:srgbClr val="766C62"/>
                </a:solidFill>
                <a:latin typeface="Arial"/>
              </a:rPr>
              <a:t>Support </a:t>
            </a:r>
            <a:r>
              <a:rPr lang="en-GB" sz="2709" b="0" kern="0" dirty="0">
                <a:solidFill>
                  <a:srgbClr val="766C62"/>
                </a:solidFill>
                <a:latin typeface="Arial"/>
              </a:rPr>
              <a:t>Integrated business processes </a:t>
            </a:r>
            <a:br>
              <a:rPr lang="en-GB" sz="2709" b="0" kern="0" dirty="0">
                <a:solidFill>
                  <a:srgbClr val="766C62"/>
                </a:solidFill>
                <a:latin typeface="Arial"/>
              </a:rPr>
            </a:br>
            <a:r>
              <a:rPr lang="en-GB" sz="2709" b="0" kern="0" dirty="0">
                <a:solidFill>
                  <a:srgbClr val="766C62"/>
                </a:solidFill>
                <a:latin typeface="Arial"/>
              </a:rPr>
              <a:t>relying on payment confirmations</a:t>
            </a:r>
          </a:p>
          <a:p>
            <a:pPr defTabSz="2064075">
              <a:spcBef>
                <a:spcPts val="758"/>
              </a:spcBef>
              <a:spcAft>
                <a:spcPts val="0"/>
              </a:spcAft>
            </a:pPr>
            <a:endParaRPr lang="en-GB" sz="2709" b="0" kern="0" dirty="0">
              <a:solidFill>
                <a:srgbClr val="766C6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7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4602339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application and connectivity partners are well placed </a:t>
            </a:r>
            <a:br>
              <a:rPr lang="en-GB" dirty="0" smtClean="0"/>
            </a:br>
            <a:r>
              <a:rPr lang="en-GB" dirty="0" smtClean="0"/>
              <a:t>to support the different Universal Confirmations channels </a:t>
            </a:r>
            <a:endParaRPr lang="en-GB" dirty="0"/>
          </a:p>
        </p:txBody>
      </p:sp>
      <p:graphicFrame>
        <p:nvGraphicFramePr>
          <p:cNvPr id="4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297226"/>
              </p:ext>
            </p:extLst>
          </p:nvPr>
        </p:nvGraphicFramePr>
        <p:xfrm>
          <a:off x="881299" y="2869162"/>
          <a:ext cx="11961680" cy="2689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9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72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00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44637">
                <a:tc gridSpan="3">
                  <a:txBody>
                    <a:bodyPr/>
                    <a:lstStyle/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solidFill>
                            <a:srgbClr val="6F2C82"/>
                          </a:solidFill>
                        </a:rPr>
                        <a:t>Options to</a:t>
                      </a:r>
                      <a:r>
                        <a:rPr lang="en-GB" sz="3600" baseline="0" dirty="0" smtClean="0">
                          <a:solidFill>
                            <a:srgbClr val="6F2C82"/>
                          </a:solidFill>
                        </a:rPr>
                        <a:t> provide confirmations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baseline="0" dirty="0" smtClean="0">
                          <a:solidFill>
                            <a:srgbClr val="6F2C82"/>
                          </a:solidFill>
                        </a:rPr>
                        <a:t>Manual </a:t>
                      </a:r>
                      <a:endParaRPr lang="en-GB" sz="3600" b="1" dirty="0" smtClean="0">
                        <a:solidFill>
                          <a:srgbClr val="6F2C82"/>
                        </a:solidFill>
                      </a:endParaRPr>
                    </a:p>
                  </a:txBody>
                  <a:tcPr marL="0" marR="203158" marT="81263" marB="162527"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0"/>
                    </a:p>
                  </a:txBody>
                  <a:tcPr marL="0" marR="90000" marT="36000" marB="72000"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0" marR="90000" marT="36000" marB="72000"/>
                </a:tc>
                <a:tc>
                  <a:txBody>
                    <a:bodyPr/>
                    <a:lstStyle/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203158" marT="81263" marB="162527">
                    <a:lnR>
                      <a:noFill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4637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rgbClr val="6F2C82"/>
                          </a:solidFill>
                        </a:rPr>
                        <a:t>1</a:t>
                      </a:r>
                      <a:endParaRPr lang="en-GB" sz="7200" b="1" dirty="0">
                        <a:solidFill>
                          <a:srgbClr val="6F2C82"/>
                        </a:solidFill>
                      </a:endParaRPr>
                    </a:p>
                  </a:txBody>
                  <a:tcPr marL="0" marR="203158" marT="81263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100" b="0" dirty="0" smtClean="0">
                          <a:solidFill>
                            <a:srgbClr val="6F2C82"/>
                          </a:solidFill>
                        </a:rPr>
                        <a:t>Basic tracker GUI (*)</a:t>
                      </a:r>
                    </a:p>
                  </a:txBody>
                  <a:tcPr marL="0" marR="203158" marT="243790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dirty="0" smtClean="0">
                          <a:solidFill>
                            <a:schemeClr val="tx2"/>
                          </a:solidFill>
                        </a:rPr>
                        <a:t>Pilot in H2 2019</a:t>
                      </a:r>
                    </a:p>
                  </a:txBody>
                  <a:tcPr marL="0" marR="203158" marT="243790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203158" marT="243790" marB="162527">
                    <a:lnR>
                      <a:noFill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54325" y="11610498"/>
            <a:ext cx="19931354" cy="590197"/>
          </a:xfrm>
          <a:prstGeom prst="rect">
            <a:avLst/>
          </a:prstGeom>
          <a:noFill/>
        </p:spPr>
        <p:txBody>
          <a:bodyPr wrap="square" lIns="206093" tIns="103046" rIns="206093" bIns="103046" rtlCol="0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83" dirty="0">
                <a:solidFill>
                  <a:srgbClr val="693695"/>
                </a:solidFill>
                <a:latin typeface="Arial" charset="0"/>
              </a:rPr>
              <a:t>(*) </a:t>
            </a:r>
            <a:r>
              <a:rPr lang="en-GB" sz="2483" dirty="0" err="1">
                <a:solidFill>
                  <a:srgbClr val="693695"/>
                </a:solidFill>
                <a:latin typeface="Arial" charset="0"/>
              </a:rPr>
              <a:t>gpi</a:t>
            </a:r>
            <a:r>
              <a:rPr lang="en-GB" sz="2483" dirty="0">
                <a:solidFill>
                  <a:srgbClr val="693695"/>
                </a:solidFill>
                <a:latin typeface="Arial" charset="0"/>
              </a:rPr>
              <a:t> members use the full SWIFT </a:t>
            </a:r>
            <a:r>
              <a:rPr lang="en-GB" sz="2483" dirty="0" err="1">
                <a:solidFill>
                  <a:srgbClr val="693695"/>
                </a:solidFill>
                <a:latin typeface="Arial" charset="0"/>
              </a:rPr>
              <a:t>gpi</a:t>
            </a:r>
            <a:r>
              <a:rPr lang="en-GB" sz="2483" dirty="0">
                <a:solidFill>
                  <a:srgbClr val="693695"/>
                </a:solidFill>
                <a:latin typeface="Arial" charset="0"/>
              </a:rPr>
              <a:t> Tracker GUI for manual confirmations</a:t>
            </a:r>
          </a:p>
        </p:txBody>
      </p:sp>
      <p:graphicFrame>
        <p:nvGraphicFramePr>
          <p:cNvPr id="4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975595"/>
              </p:ext>
            </p:extLst>
          </p:nvPr>
        </p:nvGraphicFramePr>
        <p:xfrm>
          <a:off x="918215" y="5310727"/>
          <a:ext cx="11988600" cy="6515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5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897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3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7103">
                <a:tc gridSpan="3">
                  <a:txBody>
                    <a:bodyPr/>
                    <a:lstStyle/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baseline="0" dirty="0" err="1" smtClean="0">
                          <a:solidFill>
                            <a:srgbClr val="6F2C82"/>
                          </a:solidFill>
                        </a:rPr>
                        <a:t>Automatedv</a:t>
                      </a:r>
                      <a:endParaRPr lang="en-GB" sz="3600" b="1" dirty="0" smtClean="0">
                        <a:solidFill>
                          <a:srgbClr val="6F2C82"/>
                        </a:solidFill>
                      </a:endParaRPr>
                    </a:p>
                  </a:txBody>
                  <a:tcPr marL="0" marR="203158" marT="81263" marB="162527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0"/>
                    </a:p>
                  </a:txBody>
                  <a:tcPr marL="0" marR="90000" marT="36000" marB="720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0" marR="90000" marT="36000" marB="7200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203158" marT="81263" marB="162527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4637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rgbClr val="6F2C82"/>
                          </a:solidFill>
                        </a:rPr>
                        <a:t>2</a:t>
                      </a:r>
                      <a:endParaRPr lang="en-GB" sz="7200" b="1" dirty="0">
                        <a:solidFill>
                          <a:srgbClr val="6F2C82"/>
                        </a:solidFill>
                      </a:endParaRPr>
                    </a:p>
                  </a:txBody>
                  <a:tcPr marL="0" marR="203158" marT="81263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100" b="0" dirty="0" smtClean="0">
                          <a:solidFill>
                            <a:srgbClr val="6F2C82"/>
                          </a:solidFill>
                        </a:rPr>
                        <a:t>MT 199 Confirm for All</a:t>
                      </a:r>
                    </a:p>
                  </a:txBody>
                  <a:tcPr marL="0" marR="203158" marT="243790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dirty="0" smtClean="0">
                          <a:solidFill>
                            <a:schemeClr val="tx2"/>
                          </a:solidFill>
                        </a:rPr>
                        <a:t>SR 2019</a:t>
                      </a:r>
                    </a:p>
                  </a:txBody>
                  <a:tcPr marL="0" marR="203158" marT="243790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203158" marT="243790" marB="16252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4637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rgbClr val="6F2C82"/>
                          </a:solidFill>
                        </a:rPr>
                        <a:t>3</a:t>
                      </a:r>
                      <a:endParaRPr lang="en-GB" sz="7200" b="1" dirty="0">
                        <a:solidFill>
                          <a:srgbClr val="6F2C82"/>
                        </a:solidFill>
                      </a:endParaRPr>
                    </a:p>
                  </a:txBody>
                  <a:tcPr marL="0" marR="203158" marT="81263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100" b="0" dirty="0" smtClean="0">
                          <a:solidFill>
                            <a:srgbClr val="6F2C82"/>
                          </a:solidFill>
                        </a:rPr>
                        <a:t>API Confirm for All</a:t>
                      </a:r>
                    </a:p>
                  </a:txBody>
                  <a:tcPr marL="0" marR="203158" marT="243790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dirty="0" smtClean="0">
                          <a:solidFill>
                            <a:schemeClr val="tx2"/>
                          </a:solidFill>
                        </a:rPr>
                        <a:t>SR</a:t>
                      </a:r>
                      <a:r>
                        <a:rPr lang="en-GB" sz="2700" baseline="0" dirty="0" smtClean="0">
                          <a:solidFill>
                            <a:schemeClr val="tx2"/>
                          </a:solidFill>
                        </a:rPr>
                        <a:t> 2019</a:t>
                      </a:r>
                      <a:endParaRPr lang="en-GB" sz="27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203158" marT="243790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7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203158" marT="243790" marB="16252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4637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rgbClr val="6F2C82"/>
                          </a:solidFill>
                        </a:rPr>
                        <a:t>4</a:t>
                      </a:r>
                      <a:endParaRPr lang="en-GB" sz="7200" b="1" dirty="0">
                        <a:solidFill>
                          <a:srgbClr val="6F2C82"/>
                        </a:solidFill>
                      </a:endParaRPr>
                    </a:p>
                  </a:txBody>
                  <a:tcPr marL="0" marR="203158" marT="81263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100" b="0" dirty="0" smtClean="0">
                          <a:solidFill>
                            <a:srgbClr val="6F2C82"/>
                          </a:solidFill>
                        </a:rPr>
                        <a:t>ISO 20022</a:t>
                      </a:r>
                    </a:p>
                  </a:txBody>
                  <a:tcPr marL="0" marR="203158" marT="243790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dirty="0" smtClean="0">
                          <a:solidFill>
                            <a:schemeClr val="tx2"/>
                          </a:solidFill>
                        </a:rPr>
                        <a:t>Q2 2020</a:t>
                      </a:r>
                    </a:p>
                  </a:txBody>
                  <a:tcPr marL="0" marR="203158" marT="243790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7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203158" marT="243790" marB="16252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4770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rgbClr val="6F2C82"/>
                          </a:solidFill>
                        </a:rPr>
                        <a:t>5</a:t>
                      </a:r>
                      <a:endParaRPr lang="en-GB" sz="7200" b="1" dirty="0">
                        <a:solidFill>
                          <a:srgbClr val="6F2C82"/>
                        </a:solidFill>
                      </a:endParaRPr>
                    </a:p>
                  </a:txBody>
                  <a:tcPr marL="0" marR="203158" marT="81263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100" b="0" dirty="0" smtClean="0">
                          <a:solidFill>
                            <a:srgbClr val="6F2C82"/>
                          </a:solidFill>
                        </a:rPr>
                        <a:t>Batch confirmations</a:t>
                      </a:r>
                    </a:p>
                  </a:txBody>
                  <a:tcPr marL="0" marR="203158" marT="243790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baseline="0" dirty="0" smtClean="0">
                          <a:solidFill>
                            <a:schemeClr val="tx2"/>
                          </a:solidFill>
                        </a:rPr>
                        <a:t>Pilot in Q2 2020</a:t>
                      </a:r>
                      <a:endParaRPr lang="en-GB" sz="27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203158" marT="243790" marB="162527">
                    <a:lnT w="12700" cap="flat" cmpd="sng" algn="ctr">
                      <a:solidFill>
                        <a:srgbClr val="6F2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27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203158" marT="243790" marB="16252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8247778" y="1936889"/>
            <a:ext cx="2437900" cy="2437900"/>
            <a:chOff x="5904731" y="553091"/>
            <a:chExt cx="1080000" cy="1080000"/>
          </a:xfrm>
        </p:grpSpPr>
        <p:sp>
          <p:nvSpPr>
            <p:cNvPr id="51" name="Oval 50"/>
            <p:cNvSpPr/>
            <p:nvPr/>
          </p:nvSpPr>
          <p:spPr bwMode="auto">
            <a:xfrm>
              <a:off x="6696819" y="1058147"/>
              <a:ext cx="144016" cy="14411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6346" tIns="103173" rIns="206346" bIns="10317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904731" y="553091"/>
              <a:ext cx="1080000" cy="10800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6346" tIns="103173" rIns="206346" bIns="10317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090721" y="812959"/>
              <a:ext cx="749756" cy="708025"/>
              <a:chOff x="2272766" y="2577213"/>
              <a:chExt cx="749756" cy="708025"/>
            </a:xfrm>
            <a:solidFill>
              <a:schemeClr val="bg1"/>
            </a:solidFill>
          </p:grpSpPr>
          <p:sp>
            <p:nvSpPr>
              <p:cNvPr id="54" name="Freeform 75">
                <a:extLst>
                  <a:ext uri="{FF2B5EF4-FFF2-40B4-BE49-F238E27FC236}">
                    <a16:creationId xmlns="" xmlns:a16="http://schemas.microsoft.com/office/drawing/2014/main" id="{86846660-A52C-46EC-8F78-E8DC74F70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229" y="2577213"/>
                <a:ext cx="255587" cy="233362"/>
              </a:xfrm>
              <a:custGeom>
                <a:avLst/>
                <a:gdLst>
                  <a:gd name="T0" fmla="*/ 21701 w 106"/>
                  <a:gd name="T1" fmla="*/ 199682 h 97"/>
                  <a:gd name="T2" fmla="*/ 67514 w 106"/>
                  <a:gd name="T3" fmla="*/ 230957 h 97"/>
                  <a:gd name="T4" fmla="*/ 154317 w 106"/>
                  <a:gd name="T5" fmla="*/ 214117 h 97"/>
                  <a:gd name="T6" fmla="*/ 166373 w 106"/>
                  <a:gd name="T7" fmla="*/ 175624 h 97"/>
                  <a:gd name="T8" fmla="*/ 135028 w 106"/>
                  <a:gd name="T9" fmla="*/ 153971 h 97"/>
                  <a:gd name="T10" fmla="*/ 255588 w 106"/>
                  <a:gd name="T11" fmla="*/ 21652 h 97"/>
                  <a:gd name="T12" fmla="*/ 67514 w 106"/>
                  <a:gd name="T13" fmla="*/ 108261 h 97"/>
                  <a:gd name="T14" fmla="*/ 33757 w 106"/>
                  <a:gd name="T15" fmla="*/ 84203 h 97"/>
                  <a:gd name="T16" fmla="*/ 4822 w 106"/>
                  <a:gd name="T17" fmla="*/ 110667 h 97"/>
                  <a:gd name="T18" fmla="*/ 21701 w 106"/>
                  <a:gd name="T19" fmla="*/ 199682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6" h="97">
                    <a:moveTo>
                      <a:pt x="9" y="83"/>
                    </a:moveTo>
                    <a:cubicBezTo>
                      <a:pt x="10" y="91"/>
                      <a:pt x="19" y="97"/>
                      <a:pt x="28" y="96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73" y="87"/>
                      <a:pt x="77" y="78"/>
                      <a:pt x="69" y="73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63" y="49"/>
                      <a:pt x="79" y="22"/>
                      <a:pt x="106" y="9"/>
                    </a:cubicBezTo>
                    <a:cubicBezTo>
                      <a:pt x="106" y="9"/>
                      <a:pt x="67" y="0"/>
                      <a:pt x="28" y="4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6" y="30"/>
                      <a:pt x="0" y="36"/>
                      <a:pt x="2" y="46"/>
                    </a:cubicBezTo>
                    <a:lnTo>
                      <a:pt x="9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="" xmlns:a16="http://schemas.microsoft.com/office/drawing/2014/main" id="{BFBCD405-2B68-403B-A36A-216E73DB6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329" y="3051875"/>
                <a:ext cx="255587" cy="233363"/>
              </a:xfrm>
              <a:custGeom>
                <a:avLst/>
                <a:gdLst>
                  <a:gd name="T0" fmla="*/ 233887 w 106"/>
                  <a:gd name="T1" fmla="*/ 36087 h 97"/>
                  <a:gd name="T2" fmla="*/ 188074 w 106"/>
                  <a:gd name="T3" fmla="*/ 4812 h 97"/>
                  <a:gd name="T4" fmla="*/ 101271 w 106"/>
                  <a:gd name="T5" fmla="*/ 21652 h 97"/>
                  <a:gd name="T6" fmla="*/ 86803 w 106"/>
                  <a:gd name="T7" fmla="*/ 57739 h 97"/>
                  <a:gd name="T8" fmla="*/ 120560 w 106"/>
                  <a:gd name="T9" fmla="*/ 79392 h 97"/>
                  <a:gd name="T10" fmla="*/ 0 w 106"/>
                  <a:gd name="T11" fmla="*/ 211711 h 97"/>
                  <a:gd name="T12" fmla="*/ 188074 w 106"/>
                  <a:gd name="T13" fmla="*/ 127508 h 97"/>
                  <a:gd name="T14" fmla="*/ 221831 w 106"/>
                  <a:gd name="T15" fmla="*/ 151566 h 97"/>
                  <a:gd name="T16" fmla="*/ 250766 w 106"/>
                  <a:gd name="T17" fmla="*/ 122696 h 97"/>
                  <a:gd name="T18" fmla="*/ 233887 w 106"/>
                  <a:gd name="T19" fmla="*/ 36087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6" h="97">
                    <a:moveTo>
                      <a:pt x="97" y="15"/>
                    </a:moveTo>
                    <a:cubicBezTo>
                      <a:pt x="95" y="6"/>
                      <a:pt x="87" y="0"/>
                      <a:pt x="78" y="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3" y="10"/>
                      <a:pt x="29" y="19"/>
                      <a:pt x="36" y="24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42" y="49"/>
                      <a:pt x="27" y="75"/>
                      <a:pt x="0" y="88"/>
                    </a:cubicBezTo>
                    <a:cubicBezTo>
                      <a:pt x="0" y="88"/>
                      <a:pt x="39" y="97"/>
                      <a:pt x="78" y="5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9" y="68"/>
                      <a:pt x="106" y="62"/>
                      <a:pt x="104" y="51"/>
                    </a:cubicBezTo>
                    <a:lnTo>
                      <a:pt x="9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="" xmlns:a16="http://schemas.microsoft.com/office/drawing/2014/main" id="{606062F1-6D6A-4B36-A867-FCCDB8B02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766" y="3015363"/>
                <a:ext cx="234950" cy="254000"/>
              </a:xfrm>
              <a:custGeom>
                <a:avLst/>
                <a:gdLst>
                  <a:gd name="T0" fmla="*/ 213151 w 97"/>
                  <a:gd name="T1" fmla="*/ 99181 h 105"/>
                  <a:gd name="T2" fmla="*/ 176818 w 97"/>
                  <a:gd name="T3" fmla="*/ 87086 h 105"/>
                  <a:gd name="T4" fmla="*/ 155019 w 97"/>
                  <a:gd name="T5" fmla="*/ 118533 h 105"/>
                  <a:gd name="T6" fmla="*/ 21799 w 97"/>
                  <a:gd name="T7" fmla="*/ 0 h 105"/>
                  <a:gd name="T8" fmla="*/ 106575 w 97"/>
                  <a:gd name="T9" fmla="*/ 188686 h 105"/>
                  <a:gd name="T10" fmla="*/ 84776 w 97"/>
                  <a:gd name="T11" fmla="*/ 220133 h 105"/>
                  <a:gd name="T12" fmla="*/ 111420 w 97"/>
                  <a:gd name="T13" fmla="*/ 249162 h 105"/>
                  <a:gd name="T14" fmla="*/ 198618 w 97"/>
                  <a:gd name="T15" fmla="*/ 232229 h 105"/>
                  <a:gd name="T16" fmla="*/ 230106 w 97"/>
                  <a:gd name="T17" fmla="*/ 188686 h 105"/>
                  <a:gd name="T18" fmla="*/ 213151 w 97"/>
                  <a:gd name="T19" fmla="*/ 99181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105">
                    <a:moveTo>
                      <a:pt x="88" y="41"/>
                    </a:moveTo>
                    <a:cubicBezTo>
                      <a:pt x="87" y="32"/>
                      <a:pt x="78" y="29"/>
                      <a:pt x="73" y="36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49" y="42"/>
                      <a:pt x="22" y="26"/>
                      <a:pt x="9" y="0"/>
                    </a:cubicBezTo>
                    <a:cubicBezTo>
                      <a:pt x="9" y="0"/>
                      <a:pt x="0" y="38"/>
                      <a:pt x="44" y="78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0" y="99"/>
                      <a:pt x="35" y="105"/>
                      <a:pt x="46" y="103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91" y="95"/>
                      <a:pt x="97" y="86"/>
                      <a:pt x="95" y="78"/>
                    </a:cubicBezTo>
                    <a:lnTo>
                      <a:pt x="8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="" xmlns:a16="http://schemas.microsoft.com/office/drawing/2014/main" id="{68D62159-0FFF-4666-BA52-3286B21C4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428" y="2594674"/>
                <a:ext cx="275094" cy="262671"/>
              </a:xfrm>
              <a:custGeom>
                <a:avLst/>
                <a:gdLst>
                  <a:gd name="T0" fmla="*/ 19246 w 97"/>
                  <a:gd name="T1" fmla="*/ 156728 h 106"/>
                  <a:gd name="T2" fmla="*/ 57739 w 97"/>
                  <a:gd name="T3" fmla="*/ 168785 h 106"/>
                  <a:gd name="T4" fmla="*/ 79392 w 97"/>
                  <a:gd name="T5" fmla="*/ 137439 h 106"/>
                  <a:gd name="T6" fmla="*/ 211711 w 97"/>
                  <a:gd name="T7" fmla="*/ 255588 h 106"/>
                  <a:gd name="T8" fmla="*/ 127508 w 97"/>
                  <a:gd name="T9" fmla="*/ 67514 h 106"/>
                  <a:gd name="T10" fmla="*/ 149160 w 97"/>
                  <a:gd name="T11" fmla="*/ 33757 h 106"/>
                  <a:gd name="T12" fmla="*/ 122696 w 97"/>
                  <a:gd name="T13" fmla="*/ 4822 h 106"/>
                  <a:gd name="T14" fmla="*/ 33681 w 97"/>
                  <a:gd name="T15" fmla="*/ 21701 h 106"/>
                  <a:gd name="T16" fmla="*/ 4812 w 97"/>
                  <a:gd name="T17" fmla="*/ 67514 h 106"/>
                  <a:gd name="T18" fmla="*/ 19246 w 97"/>
                  <a:gd name="T19" fmla="*/ 156728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106">
                    <a:moveTo>
                      <a:pt x="8" y="65"/>
                    </a:moveTo>
                    <a:cubicBezTo>
                      <a:pt x="10" y="73"/>
                      <a:pt x="19" y="77"/>
                      <a:pt x="24" y="70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48" y="64"/>
                      <a:pt x="75" y="79"/>
                      <a:pt x="88" y="106"/>
                    </a:cubicBezTo>
                    <a:cubicBezTo>
                      <a:pt x="88" y="106"/>
                      <a:pt x="97" y="67"/>
                      <a:pt x="53" y="28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7" y="7"/>
                      <a:pt x="62" y="0"/>
                      <a:pt x="51" y="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11"/>
                      <a:pt x="0" y="19"/>
                      <a:pt x="2" y="28"/>
                    </a:cubicBezTo>
                    <a:lnTo>
                      <a:pt x="8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="" xmlns:a16="http://schemas.microsoft.com/office/drawing/2014/main" id="{A9110059-1DB3-4DBB-9222-6B07F52D9F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7216" y="2804225"/>
                <a:ext cx="255588" cy="255588"/>
              </a:xfrm>
              <a:custGeom>
                <a:avLst/>
                <a:gdLst>
                  <a:gd name="T0" fmla="*/ 45813 w 106"/>
                  <a:gd name="T1" fmla="*/ 209775 h 106"/>
                  <a:gd name="T2" fmla="*/ 209775 w 106"/>
                  <a:gd name="T3" fmla="*/ 45813 h 106"/>
                  <a:gd name="T4" fmla="*/ 178429 w 106"/>
                  <a:gd name="T5" fmla="*/ 65103 h 106"/>
                  <a:gd name="T6" fmla="*/ 173607 w 106"/>
                  <a:gd name="T7" fmla="*/ 77159 h 106"/>
                  <a:gd name="T8" fmla="*/ 163962 w 106"/>
                  <a:gd name="T9" fmla="*/ 77159 h 106"/>
                  <a:gd name="T10" fmla="*/ 149495 w 106"/>
                  <a:gd name="T11" fmla="*/ 72336 h 106"/>
                  <a:gd name="T12" fmla="*/ 120560 w 106"/>
                  <a:gd name="T13" fmla="*/ 74747 h 106"/>
                  <a:gd name="T14" fmla="*/ 106093 w 106"/>
                  <a:gd name="T15" fmla="*/ 91626 h 106"/>
                  <a:gd name="T16" fmla="*/ 106093 w 106"/>
                  <a:gd name="T17" fmla="*/ 106093 h 106"/>
                  <a:gd name="T18" fmla="*/ 144672 w 106"/>
                  <a:gd name="T19" fmla="*/ 106093 h 106"/>
                  <a:gd name="T20" fmla="*/ 147084 w 106"/>
                  <a:gd name="T21" fmla="*/ 115738 h 106"/>
                  <a:gd name="T22" fmla="*/ 139850 w 106"/>
                  <a:gd name="T23" fmla="*/ 122972 h 106"/>
                  <a:gd name="T24" fmla="*/ 106093 w 106"/>
                  <a:gd name="T25" fmla="*/ 139850 h 106"/>
                  <a:gd name="T26" fmla="*/ 144672 w 106"/>
                  <a:gd name="T27" fmla="*/ 142261 h 106"/>
                  <a:gd name="T28" fmla="*/ 147084 w 106"/>
                  <a:gd name="T29" fmla="*/ 151906 h 106"/>
                  <a:gd name="T30" fmla="*/ 139850 w 106"/>
                  <a:gd name="T31" fmla="*/ 156728 h 106"/>
                  <a:gd name="T32" fmla="*/ 106093 w 106"/>
                  <a:gd name="T33" fmla="*/ 163962 h 106"/>
                  <a:gd name="T34" fmla="*/ 137439 w 106"/>
                  <a:gd name="T35" fmla="*/ 188074 h 106"/>
                  <a:gd name="T36" fmla="*/ 171196 w 106"/>
                  <a:gd name="T37" fmla="*/ 180841 h 106"/>
                  <a:gd name="T38" fmla="*/ 176018 w 106"/>
                  <a:gd name="T39" fmla="*/ 190485 h 106"/>
                  <a:gd name="T40" fmla="*/ 176018 w 106"/>
                  <a:gd name="T41" fmla="*/ 200130 h 106"/>
                  <a:gd name="T42" fmla="*/ 135028 w 106"/>
                  <a:gd name="T43" fmla="*/ 207364 h 106"/>
                  <a:gd name="T44" fmla="*/ 96448 w 106"/>
                  <a:gd name="T45" fmla="*/ 197719 h 106"/>
                  <a:gd name="T46" fmla="*/ 79570 w 106"/>
                  <a:gd name="T47" fmla="*/ 163962 h 106"/>
                  <a:gd name="T48" fmla="*/ 72336 w 106"/>
                  <a:gd name="T49" fmla="*/ 156728 h 106"/>
                  <a:gd name="T50" fmla="*/ 65103 w 106"/>
                  <a:gd name="T51" fmla="*/ 144672 h 106"/>
                  <a:gd name="T52" fmla="*/ 72336 w 106"/>
                  <a:gd name="T53" fmla="*/ 139850 h 106"/>
                  <a:gd name="T54" fmla="*/ 79570 w 106"/>
                  <a:gd name="T55" fmla="*/ 122972 h 106"/>
                  <a:gd name="T56" fmla="*/ 65103 w 106"/>
                  <a:gd name="T57" fmla="*/ 118149 h 106"/>
                  <a:gd name="T58" fmla="*/ 67514 w 106"/>
                  <a:gd name="T59" fmla="*/ 106093 h 106"/>
                  <a:gd name="T60" fmla="*/ 79570 w 106"/>
                  <a:gd name="T61" fmla="*/ 106093 h 106"/>
                  <a:gd name="T62" fmla="*/ 81981 w 106"/>
                  <a:gd name="T63" fmla="*/ 79570 h 106"/>
                  <a:gd name="T64" fmla="*/ 113327 w 106"/>
                  <a:gd name="T65" fmla="*/ 55458 h 106"/>
                  <a:gd name="T66" fmla="*/ 154317 w 106"/>
                  <a:gd name="T67" fmla="*/ 55458 h 106"/>
                  <a:gd name="T68" fmla="*/ 173607 w 106"/>
                  <a:gd name="T69" fmla="*/ 60280 h 106"/>
                  <a:gd name="T70" fmla="*/ 178429 w 106"/>
                  <a:gd name="T71" fmla="*/ 65103 h 10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" h="106">
                    <a:moveTo>
                      <a:pt x="19" y="19"/>
                    </a:moveTo>
                    <a:cubicBezTo>
                      <a:pt x="0" y="37"/>
                      <a:pt x="0" y="68"/>
                      <a:pt x="19" y="87"/>
                    </a:cubicBezTo>
                    <a:cubicBezTo>
                      <a:pt x="38" y="106"/>
                      <a:pt x="69" y="106"/>
                      <a:pt x="87" y="87"/>
                    </a:cubicBezTo>
                    <a:cubicBezTo>
                      <a:pt x="106" y="68"/>
                      <a:pt x="106" y="37"/>
                      <a:pt x="87" y="19"/>
                    </a:cubicBezTo>
                    <a:cubicBezTo>
                      <a:pt x="69" y="0"/>
                      <a:pt x="38" y="0"/>
                      <a:pt x="19" y="19"/>
                    </a:cubicBezTo>
                    <a:close/>
                    <a:moveTo>
                      <a:pt x="74" y="27"/>
                    </a:moveTo>
                    <a:cubicBezTo>
                      <a:pt x="74" y="28"/>
                      <a:pt x="73" y="29"/>
                      <a:pt x="73" y="30"/>
                    </a:cubicBezTo>
                    <a:cubicBezTo>
                      <a:pt x="72" y="31"/>
                      <a:pt x="72" y="31"/>
                      <a:pt x="72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0" y="32"/>
                      <a:pt x="69" y="32"/>
                      <a:pt x="68" y="32"/>
                    </a:cubicBezTo>
                    <a:cubicBezTo>
                      <a:pt x="67" y="31"/>
                      <a:pt x="66" y="31"/>
                      <a:pt x="65" y="31"/>
                    </a:cubicBezTo>
                    <a:cubicBezTo>
                      <a:pt x="64" y="31"/>
                      <a:pt x="63" y="31"/>
                      <a:pt x="62" y="30"/>
                    </a:cubicBezTo>
                    <a:cubicBezTo>
                      <a:pt x="60" y="30"/>
                      <a:pt x="59" y="30"/>
                      <a:pt x="57" y="30"/>
                    </a:cubicBezTo>
                    <a:cubicBezTo>
                      <a:pt x="54" y="30"/>
                      <a:pt x="52" y="31"/>
                      <a:pt x="50" y="31"/>
                    </a:cubicBezTo>
                    <a:cubicBezTo>
                      <a:pt x="48" y="32"/>
                      <a:pt x="47" y="33"/>
                      <a:pt x="46" y="34"/>
                    </a:cubicBezTo>
                    <a:cubicBezTo>
                      <a:pt x="45" y="35"/>
                      <a:pt x="45" y="36"/>
                      <a:pt x="44" y="38"/>
                    </a:cubicBezTo>
                    <a:cubicBezTo>
                      <a:pt x="44" y="40"/>
                      <a:pt x="44" y="40"/>
                      <a:pt x="44" y="43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9" y="44"/>
                      <a:pt x="60" y="44"/>
                      <a:pt x="60" y="44"/>
                    </a:cubicBezTo>
                    <a:cubicBezTo>
                      <a:pt x="61" y="44"/>
                      <a:pt x="61" y="44"/>
                      <a:pt x="61" y="45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9"/>
                      <a:pt x="61" y="50"/>
                      <a:pt x="60" y="50"/>
                    </a:cubicBezTo>
                    <a:cubicBezTo>
                      <a:pt x="60" y="50"/>
                      <a:pt x="59" y="51"/>
                      <a:pt x="58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9" y="58"/>
                      <a:pt x="60" y="58"/>
                      <a:pt x="60" y="59"/>
                    </a:cubicBezTo>
                    <a:cubicBezTo>
                      <a:pt x="61" y="59"/>
                      <a:pt x="61" y="59"/>
                      <a:pt x="61" y="60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4"/>
                      <a:pt x="61" y="65"/>
                      <a:pt x="60" y="65"/>
                    </a:cubicBezTo>
                    <a:cubicBezTo>
                      <a:pt x="60" y="65"/>
                      <a:pt x="59" y="65"/>
                      <a:pt x="58" y="65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72"/>
                      <a:pt x="45" y="74"/>
                      <a:pt x="47" y="76"/>
                    </a:cubicBezTo>
                    <a:cubicBezTo>
                      <a:pt x="50" y="77"/>
                      <a:pt x="53" y="78"/>
                      <a:pt x="57" y="78"/>
                    </a:cubicBezTo>
                    <a:cubicBezTo>
                      <a:pt x="61" y="78"/>
                      <a:pt x="64" y="78"/>
                      <a:pt x="66" y="77"/>
                    </a:cubicBezTo>
                    <a:cubicBezTo>
                      <a:pt x="68" y="76"/>
                      <a:pt x="70" y="76"/>
                      <a:pt x="71" y="75"/>
                    </a:cubicBezTo>
                    <a:cubicBezTo>
                      <a:pt x="71" y="75"/>
                      <a:pt x="72" y="75"/>
                      <a:pt x="72" y="76"/>
                    </a:cubicBezTo>
                    <a:cubicBezTo>
                      <a:pt x="72" y="77"/>
                      <a:pt x="73" y="78"/>
                      <a:pt x="73" y="79"/>
                    </a:cubicBezTo>
                    <a:cubicBezTo>
                      <a:pt x="73" y="80"/>
                      <a:pt x="73" y="80"/>
                      <a:pt x="73" y="81"/>
                    </a:cubicBezTo>
                    <a:cubicBezTo>
                      <a:pt x="74" y="82"/>
                      <a:pt x="74" y="83"/>
                      <a:pt x="73" y="83"/>
                    </a:cubicBezTo>
                    <a:cubicBezTo>
                      <a:pt x="72" y="83"/>
                      <a:pt x="70" y="84"/>
                      <a:pt x="67" y="85"/>
                    </a:cubicBezTo>
                    <a:cubicBezTo>
                      <a:pt x="64" y="86"/>
                      <a:pt x="60" y="86"/>
                      <a:pt x="56" y="86"/>
                    </a:cubicBezTo>
                    <a:cubicBezTo>
                      <a:pt x="53" y="86"/>
                      <a:pt x="51" y="86"/>
                      <a:pt x="48" y="85"/>
                    </a:cubicBezTo>
                    <a:cubicBezTo>
                      <a:pt x="45" y="85"/>
                      <a:pt x="43" y="84"/>
                      <a:pt x="40" y="82"/>
                    </a:cubicBezTo>
                    <a:cubicBezTo>
                      <a:pt x="38" y="81"/>
                      <a:pt x="36" y="79"/>
                      <a:pt x="35" y="77"/>
                    </a:cubicBezTo>
                    <a:cubicBezTo>
                      <a:pt x="33" y="74"/>
                      <a:pt x="33" y="72"/>
                      <a:pt x="33" y="68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8" y="65"/>
                      <a:pt x="27" y="65"/>
                      <a:pt x="27" y="64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8" y="59"/>
                      <a:pt x="28" y="59"/>
                    </a:cubicBezTo>
                    <a:cubicBezTo>
                      <a:pt x="28" y="58"/>
                      <a:pt x="29" y="58"/>
                      <a:pt x="30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28" y="51"/>
                      <a:pt x="27" y="50"/>
                      <a:pt x="27" y="49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5"/>
                      <a:pt x="28" y="44"/>
                      <a:pt x="28" y="44"/>
                    </a:cubicBezTo>
                    <a:cubicBezTo>
                      <a:pt x="28" y="44"/>
                      <a:pt x="29" y="44"/>
                      <a:pt x="30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37"/>
                      <a:pt x="33" y="36"/>
                      <a:pt x="34" y="33"/>
                    </a:cubicBezTo>
                    <a:cubicBezTo>
                      <a:pt x="36" y="30"/>
                      <a:pt x="37" y="28"/>
                      <a:pt x="39" y="27"/>
                    </a:cubicBezTo>
                    <a:cubicBezTo>
                      <a:pt x="42" y="25"/>
                      <a:pt x="44" y="24"/>
                      <a:pt x="47" y="23"/>
                    </a:cubicBezTo>
                    <a:cubicBezTo>
                      <a:pt x="50" y="23"/>
                      <a:pt x="53" y="22"/>
                      <a:pt x="57" y="22"/>
                    </a:cubicBezTo>
                    <a:cubicBezTo>
                      <a:pt x="60" y="22"/>
                      <a:pt x="62" y="23"/>
                      <a:pt x="64" y="23"/>
                    </a:cubicBezTo>
                    <a:cubicBezTo>
                      <a:pt x="66" y="23"/>
                      <a:pt x="67" y="23"/>
                      <a:pt x="69" y="24"/>
                    </a:cubicBezTo>
                    <a:cubicBezTo>
                      <a:pt x="70" y="24"/>
                      <a:pt x="71" y="24"/>
                      <a:pt x="72" y="25"/>
                    </a:cubicBezTo>
                    <a:cubicBezTo>
                      <a:pt x="73" y="25"/>
                      <a:pt x="73" y="26"/>
                      <a:pt x="74" y="26"/>
                    </a:cubicBezTo>
                    <a:cubicBezTo>
                      <a:pt x="74" y="26"/>
                      <a:pt x="74" y="27"/>
                      <a:pt x="7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="" xmlns:a16="http://schemas.microsoft.com/office/drawing/2014/main" id="{8C80320C-D433-499C-82DD-E0C91449A3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99779" y="2621663"/>
                <a:ext cx="257175" cy="257175"/>
              </a:xfrm>
              <a:custGeom>
                <a:avLst/>
                <a:gdLst>
                  <a:gd name="T0" fmla="*/ 45667 w 107"/>
                  <a:gd name="T1" fmla="*/ 211508 h 107"/>
                  <a:gd name="T2" fmla="*/ 211508 w 107"/>
                  <a:gd name="T3" fmla="*/ 211508 h 107"/>
                  <a:gd name="T4" fmla="*/ 211508 w 107"/>
                  <a:gd name="T5" fmla="*/ 45667 h 107"/>
                  <a:gd name="T6" fmla="*/ 45667 w 107"/>
                  <a:gd name="T7" fmla="*/ 45667 h 107"/>
                  <a:gd name="T8" fmla="*/ 45667 w 107"/>
                  <a:gd name="T9" fmla="*/ 211508 h 107"/>
                  <a:gd name="T10" fmla="*/ 149017 w 107"/>
                  <a:gd name="T11" fmla="*/ 153824 h 107"/>
                  <a:gd name="T12" fmla="*/ 139403 w 107"/>
                  <a:gd name="T13" fmla="*/ 146614 h 107"/>
                  <a:gd name="T14" fmla="*/ 134596 w 107"/>
                  <a:gd name="T15" fmla="*/ 144210 h 107"/>
                  <a:gd name="T16" fmla="*/ 98544 w 107"/>
                  <a:gd name="T17" fmla="*/ 127386 h 107"/>
                  <a:gd name="T18" fmla="*/ 86526 w 107"/>
                  <a:gd name="T19" fmla="*/ 115368 h 107"/>
                  <a:gd name="T20" fmla="*/ 93737 w 107"/>
                  <a:gd name="T21" fmla="*/ 76912 h 107"/>
                  <a:gd name="T22" fmla="*/ 117772 w 107"/>
                  <a:gd name="T23" fmla="*/ 67298 h 107"/>
                  <a:gd name="T24" fmla="*/ 117772 w 107"/>
                  <a:gd name="T25" fmla="*/ 55281 h 107"/>
                  <a:gd name="T26" fmla="*/ 120175 w 107"/>
                  <a:gd name="T27" fmla="*/ 52877 h 107"/>
                  <a:gd name="T28" fmla="*/ 132193 w 107"/>
                  <a:gd name="T29" fmla="*/ 52877 h 107"/>
                  <a:gd name="T30" fmla="*/ 134596 w 107"/>
                  <a:gd name="T31" fmla="*/ 55281 h 107"/>
                  <a:gd name="T32" fmla="*/ 134596 w 107"/>
                  <a:gd name="T33" fmla="*/ 67298 h 107"/>
                  <a:gd name="T34" fmla="*/ 144210 w 107"/>
                  <a:gd name="T35" fmla="*/ 67298 h 107"/>
                  <a:gd name="T36" fmla="*/ 175456 w 107"/>
                  <a:gd name="T37" fmla="*/ 81719 h 107"/>
                  <a:gd name="T38" fmla="*/ 173052 w 107"/>
                  <a:gd name="T39" fmla="*/ 91333 h 107"/>
                  <a:gd name="T40" fmla="*/ 161035 w 107"/>
                  <a:gd name="T41" fmla="*/ 98544 h 107"/>
                  <a:gd name="T42" fmla="*/ 127386 w 107"/>
                  <a:gd name="T43" fmla="*/ 86526 h 107"/>
                  <a:gd name="T44" fmla="*/ 110561 w 107"/>
                  <a:gd name="T45" fmla="*/ 91333 h 107"/>
                  <a:gd name="T46" fmla="*/ 108158 w 107"/>
                  <a:gd name="T47" fmla="*/ 105754 h 107"/>
                  <a:gd name="T48" fmla="*/ 120175 w 107"/>
                  <a:gd name="T49" fmla="*/ 112965 h 107"/>
                  <a:gd name="T50" fmla="*/ 120175 w 107"/>
                  <a:gd name="T51" fmla="*/ 112965 h 107"/>
                  <a:gd name="T52" fmla="*/ 132193 w 107"/>
                  <a:gd name="T53" fmla="*/ 120175 h 107"/>
                  <a:gd name="T54" fmla="*/ 134596 w 107"/>
                  <a:gd name="T55" fmla="*/ 120175 h 107"/>
                  <a:gd name="T56" fmla="*/ 173052 w 107"/>
                  <a:gd name="T57" fmla="*/ 146614 h 107"/>
                  <a:gd name="T58" fmla="*/ 163438 w 107"/>
                  <a:gd name="T59" fmla="*/ 182666 h 107"/>
                  <a:gd name="T60" fmla="*/ 134596 w 107"/>
                  <a:gd name="T61" fmla="*/ 192280 h 107"/>
                  <a:gd name="T62" fmla="*/ 134596 w 107"/>
                  <a:gd name="T63" fmla="*/ 201894 h 107"/>
                  <a:gd name="T64" fmla="*/ 132193 w 107"/>
                  <a:gd name="T65" fmla="*/ 206701 h 107"/>
                  <a:gd name="T66" fmla="*/ 120175 w 107"/>
                  <a:gd name="T67" fmla="*/ 206701 h 107"/>
                  <a:gd name="T68" fmla="*/ 117772 w 107"/>
                  <a:gd name="T69" fmla="*/ 201894 h 107"/>
                  <a:gd name="T70" fmla="*/ 117772 w 107"/>
                  <a:gd name="T71" fmla="*/ 192280 h 107"/>
                  <a:gd name="T72" fmla="*/ 81719 w 107"/>
                  <a:gd name="T73" fmla="*/ 173052 h 107"/>
                  <a:gd name="T74" fmla="*/ 81719 w 107"/>
                  <a:gd name="T75" fmla="*/ 163438 h 107"/>
                  <a:gd name="T76" fmla="*/ 93737 w 107"/>
                  <a:gd name="T77" fmla="*/ 156228 h 107"/>
                  <a:gd name="T78" fmla="*/ 100947 w 107"/>
                  <a:gd name="T79" fmla="*/ 161035 h 107"/>
                  <a:gd name="T80" fmla="*/ 100947 w 107"/>
                  <a:gd name="T81" fmla="*/ 161035 h 107"/>
                  <a:gd name="T82" fmla="*/ 100947 w 107"/>
                  <a:gd name="T83" fmla="*/ 161035 h 107"/>
                  <a:gd name="T84" fmla="*/ 100947 w 107"/>
                  <a:gd name="T85" fmla="*/ 161035 h 107"/>
                  <a:gd name="T86" fmla="*/ 103351 w 107"/>
                  <a:gd name="T87" fmla="*/ 163438 h 107"/>
                  <a:gd name="T88" fmla="*/ 112965 w 107"/>
                  <a:gd name="T89" fmla="*/ 168245 h 107"/>
                  <a:gd name="T90" fmla="*/ 132193 w 107"/>
                  <a:gd name="T91" fmla="*/ 173052 h 107"/>
                  <a:gd name="T92" fmla="*/ 144210 w 107"/>
                  <a:gd name="T93" fmla="*/ 168245 h 107"/>
                  <a:gd name="T94" fmla="*/ 149017 w 107"/>
                  <a:gd name="T95" fmla="*/ 153824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7" h="107">
                    <a:moveTo>
                      <a:pt x="19" y="88"/>
                    </a:moveTo>
                    <a:cubicBezTo>
                      <a:pt x="38" y="107"/>
                      <a:pt x="69" y="107"/>
                      <a:pt x="88" y="88"/>
                    </a:cubicBezTo>
                    <a:cubicBezTo>
                      <a:pt x="107" y="69"/>
                      <a:pt x="107" y="38"/>
                      <a:pt x="88" y="19"/>
                    </a:cubicBezTo>
                    <a:cubicBezTo>
                      <a:pt x="69" y="0"/>
                      <a:pt x="38" y="0"/>
                      <a:pt x="19" y="19"/>
                    </a:cubicBezTo>
                    <a:cubicBezTo>
                      <a:pt x="0" y="38"/>
                      <a:pt x="0" y="69"/>
                      <a:pt x="19" y="88"/>
                    </a:cubicBezTo>
                    <a:close/>
                    <a:moveTo>
                      <a:pt x="62" y="64"/>
                    </a:moveTo>
                    <a:cubicBezTo>
                      <a:pt x="61" y="63"/>
                      <a:pt x="59" y="62"/>
                      <a:pt x="58" y="61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1" y="58"/>
                      <a:pt x="43" y="54"/>
                      <a:pt x="41" y="53"/>
                    </a:cubicBezTo>
                    <a:cubicBezTo>
                      <a:pt x="39" y="52"/>
                      <a:pt x="37" y="50"/>
                      <a:pt x="36" y="48"/>
                    </a:cubicBezTo>
                    <a:cubicBezTo>
                      <a:pt x="33" y="43"/>
                      <a:pt x="34" y="37"/>
                      <a:pt x="39" y="32"/>
                    </a:cubicBezTo>
                    <a:cubicBezTo>
                      <a:pt x="41" y="30"/>
                      <a:pt x="45" y="28"/>
                      <a:pt x="49" y="28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2"/>
                      <a:pt x="50" y="22"/>
                      <a:pt x="50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6" y="22"/>
                      <a:pt x="56" y="22"/>
                      <a:pt x="56" y="23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8" y="28"/>
                      <a:pt x="59" y="28"/>
                      <a:pt x="60" y="28"/>
                    </a:cubicBezTo>
                    <a:cubicBezTo>
                      <a:pt x="64" y="29"/>
                      <a:pt x="70" y="31"/>
                      <a:pt x="73" y="34"/>
                    </a:cubicBezTo>
                    <a:cubicBezTo>
                      <a:pt x="73" y="35"/>
                      <a:pt x="73" y="37"/>
                      <a:pt x="72" y="38"/>
                    </a:cubicBezTo>
                    <a:cubicBezTo>
                      <a:pt x="72" y="40"/>
                      <a:pt x="69" y="42"/>
                      <a:pt x="67" y="41"/>
                    </a:cubicBezTo>
                    <a:cubicBezTo>
                      <a:pt x="60" y="35"/>
                      <a:pt x="54" y="36"/>
                      <a:pt x="53" y="36"/>
                    </a:cubicBezTo>
                    <a:cubicBezTo>
                      <a:pt x="51" y="36"/>
                      <a:pt x="48" y="36"/>
                      <a:pt x="46" y="38"/>
                    </a:cubicBezTo>
                    <a:cubicBezTo>
                      <a:pt x="44" y="40"/>
                      <a:pt x="44" y="42"/>
                      <a:pt x="45" y="44"/>
                    </a:cubicBezTo>
                    <a:cubicBezTo>
                      <a:pt x="46" y="46"/>
                      <a:pt x="48" y="46"/>
                      <a:pt x="50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1" y="48"/>
                      <a:pt x="54" y="49"/>
                      <a:pt x="55" y="50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62" y="53"/>
                      <a:pt x="70" y="56"/>
                      <a:pt x="72" y="61"/>
                    </a:cubicBezTo>
                    <a:cubicBezTo>
                      <a:pt x="74" y="67"/>
                      <a:pt x="72" y="72"/>
                      <a:pt x="68" y="76"/>
                    </a:cubicBezTo>
                    <a:cubicBezTo>
                      <a:pt x="65" y="78"/>
                      <a:pt x="61" y="80"/>
                      <a:pt x="56" y="80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6"/>
                      <a:pt x="55" y="86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6"/>
                      <a:pt x="49" y="85"/>
                      <a:pt x="49" y="84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43" y="79"/>
                      <a:pt x="37" y="76"/>
                      <a:pt x="34" y="72"/>
                    </a:cubicBezTo>
                    <a:cubicBezTo>
                      <a:pt x="33" y="71"/>
                      <a:pt x="34" y="70"/>
                      <a:pt x="34" y="68"/>
                    </a:cubicBezTo>
                    <a:cubicBezTo>
                      <a:pt x="35" y="67"/>
                      <a:pt x="37" y="65"/>
                      <a:pt x="39" y="65"/>
                    </a:cubicBezTo>
                    <a:cubicBezTo>
                      <a:pt x="40" y="65"/>
                      <a:pt x="41" y="66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7"/>
                      <a:pt x="43" y="68"/>
                      <a:pt x="43" y="68"/>
                    </a:cubicBezTo>
                    <a:cubicBezTo>
                      <a:pt x="44" y="69"/>
                      <a:pt x="46" y="70"/>
                      <a:pt x="47" y="70"/>
                    </a:cubicBezTo>
                    <a:cubicBezTo>
                      <a:pt x="50" y="71"/>
                      <a:pt x="52" y="72"/>
                      <a:pt x="55" y="72"/>
                    </a:cubicBezTo>
                    <a:cubicBezTo>
                      <a:pt x="57" y="72"/>
                      <a:pt x="59" y="71"/>
                      <a:pt x="60" y="70"/>
                    </a:cubicBezTo>
                    <a:cubicBezTo>
                      <a:pt x="62" y="69"/>
                      <a:pt x="63" y="66"/>
                      <a:pt x="62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="" xmlns:a16="http://schemas.microsoft.com/office/drawing/2014/main" id="{CA8D6C65-310D-4AB8-AACB-021FA8FDA6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2341" y="2805813"/>
                <a:ext cx="255588" cy="255587"/>
              </a:xfrm>
              <a:custGeom>
                <a:avLst/>
                <a:gdLst>
                  <a:gd name="T0" fmla="*/ 43402 w 106"/>
                  <a:gd name="T1" fmla="*/ 45813 h 106"/>
                  <a:gd name="T2" fmla="*/ 43402 w 106"/>
                  <a:gd name="T3" fmla="*/ 209775 h 106"/>
                  <a:gd name="T4" fmla="*/ 209775 w 106"/>
                  <a:gd name="T5" fmla="*/ 209775 h 106"/>
                  <a:gd name="T6" fmla="*/ 209775 w 106"/>
                  <a:gd name="T7" fmla="*/ 45813 h 106"/>
                  <a:gd name="T8" fmla="*/ 43402 w 106"/>
                  <a:gd name="T9" fmla="*/ 45813 h 106"/>
                  <a:gd name="T10" fmla="*/ 190485 w 106"/>
                  <a:gd name="T11" fmla="*/ 62691 h 106"/>
                  <a:gd name="T12" fmla="*/ 144672 w 106"/>
                  <a:gd name="T13" fmla="*/ 139850 h 106"/>
                  <a:gd name="T14" fmla="*/ 144672 w 106"/>
                  <a:gd name="T15" fmla="*/ 142261 h 106"/>
                  <a:gd name="T16" fmla="*/ 163962 w 106"/>
                  <a:gd name="T17" fmla="*/ 142261 h 106"/>
                  <a:gd name="T18" fmla="*/ 168785 w 106"/>
                  <a:gd name="T19" fmla="*/ 144672 h 106"/>
                  <a:gd name="T20" fmla="*/ 171196 w 106"/>
                  <a:gd name="T21" fmla="*/ 147084 h 106"/>
                  <a:gd name="T22" fmla="*/ 171196 w 106"/>
                  <a:gd name="T23" fmla="*/ 154317 h 106"/>
                  <a:gd name="T24" fmla="*/ 168785 w 106"/>
                  <a:gd name="T25" fmla="*/ 159140 h 106"/>
                  <a:gd name="T26" fmla="*/ 163962 w 106"/>
                  <a:gd name="T27" fmla="*/ 159140 h 106"/>
                  <a:gd name="T28" fmla="*/ 144672 w 106"/>
                  <a:gd name="T29" fmla="*/ 159140 h 106"/>
                  <a:gd name="T30" fmla="*/ 144672 w 106"/>
                  <a:gd name="T31" fmla="*/ 171196 h 106"/>
                  <a:gd name="T32" fmla="*/ 163962 w 106"/>
                  <a:gd name="T33" fmla="*/ 171196 h 106"/>
                  <a:gd name="T34" fmla="*/ 168785 w 106"/>
                  <a:gd name="T35" fmla="*/ 173607 h 106"/>
                  <a:gd name="T36" fmla="*/ 171196 w 106"/>
                  <a:gd name="T37" fmla="*/ 176018 h 106"/>
                  <a:gd name="T38" fmla="*/ 171196 w 106"/>
                  <a:gd name="T39" fmla="*/ 183252 h 106"/>
                  <a:gd name="T40" fmla="*/ 168785 w 106"/>
                  <a:gd name="T41" fmla="*/ 188074 h 106"/>
                  <a:gd name="T42" fmla="*/ 163962 w 106"/>
                  <a:gd name="T43" fmla="*/ 185663 h 106"/>
                  <a:gd name="T44" fmla="*/ 144672 w 106"/>
                  <a:gd name="T45" fmla="*/ 185663 h 106"/>
                  <a:gd name="T46" fmla="*/ 144672 w 106"/>
                  <a:gd name="T47" fmla="*/ 200130 h 106"/>
                  <a:gd name="T48" fmla="*/ 144672 w 106"/>
                  <a:gd name="T49" fmla="*/ 202541 h 106"/>
                  <a:gd name="T50" fmla="*/ 142261 w 106"/>
                  <a:gd name="T51" fmla="*/ 202541 h 106"/>
                  <a:gd name="T52" fmla="*/ 132616 w 106"/>
                  <a:gd name="T53" fmla="*/ 202541 h 106"/>
                  <a:gd name="T54" fmla="*/ 130205 w 106"/>
                  <a:gd name="T55" fmla="*/ 202541 h 106"/>
                  <a:gd name="T56" fmla="*/ 120560 w 106"/>
                  <a:gd name="T57" fmla="*/ 202541 h 106"/>
                  <a:gd name="T58" fmla="*/ 115738 w 106"/>
                  <a:gd name="T59" fmla="*/ 202541 h 106"/>
                  <a:gd name="T60" fmla="*/ 115738 w 106"/>
                  <a:gd name="T61" fmla="*/ 200130 h 106"/>
                  <a:gd name="T62" fmla="*/ 115738 w 106"/>
                  <a:gd name="T63" fmla="*/ 185663 h 106"/>
                  <a:gd name="T64" fmla="*/ 96448 w 106"/>
                  <a:gd name="T65" fmla="*/ 185663 h 106"/>
                  <a:gd name="T66" fmla="*/ 91626 w 106"/>
                  <a:gd name="T67" fmla="*/ 188074 h 106"/>
                  <a:gd name="T68" fmla="*/ 91626 w 106"/>
                  <a:gd name="T69" fmla="*/ 183252 h 106"/>
                  <a:gd name="T70" fmla="*/ 91626 w 106"/>
                  <a:gd name="T71" fmla="*/ 176018 h 106"/>
                  <a:gd name="T72" fmla="*/ 91626 w 106"/>
                  <a:gd name="T73" fmla="*/ 173607 h 106"/>
                  <a:gd name="T74" fmla="*/ 96448 w 106"/>
                  <a:gd name="T75" fmla="*/ 171196 h 106"/>
                  <a:gd name="T76" fmla="*/ 115738 w 106"/>
                  <a:gd name="T77" fmla="*/ 171196 h 106"/>
                  <a:gd name="T78" fmla="*/ 115738 w 106"/>
                  <a:gd name="T79" fmla="*/ 159140 h 106"/>
                  <a:gd name="T80" fmla="*/ 96448 w 106"/>
                  <a:gd name="T81" fmla="*/ 159140 h 106"/>
                  <a:gd name="T82" fmla="*/ 91626 w 106"/>
                  <a:gd name="T83" fmla="*/ 159140 h 106"/>
                  <a:gd name="T84" fmla="*/ 91626 w 106"/>
                  <a:gd name="T85" fmla="*/ 154317 h 106"/>
                  <a:gd name="T86" fmla="*/ 91626 w 106"/>
                  <a:gd name="T87" fmla="*/ 147084 h 106"/>
                  <a:gd name="T88" fmla="*/ 91626 w 106"/>
                  <a:gd name="T89" fmla="*/ 144672 h 106"/>
                  <a:gd name="T90" fmla="*/ 96448 w 106"/>
                  <a:gd name="T91" fmla="*/ 142261 h 106"/>
                  <a:gd name="T92" fmla="*/ 115738 w 106"/>
                  <a:gd name="T93" fmla="*/ 142261 h 106"/>
                  <a:gd name="T94" fmla="*/ 115738 w 106"/>
                  <a:gd name="T95" fmla="*/ 139850 h 106"/>
                  <a:gd name="T96" fmla="*/ 72336 w 106"/>
                  <a:gd name="T97" fmla="*/ 62691 h 106"/>
                  <a:gd name="T98" fmla="*/ 69925 w 106"/>
                  <a:gd name="T99" fmla="*/ 60280 h 106"/>
                  <a:gd name="T100" fmla="*/ 74747 w 106"/>
                  <a:gd name="T101" fmla="*/ 60280 h 106"/>
                  <a:gd name="T102" fmla="*/ 94037 w 106"/>
                  <a:gd name="T103" fmla="*/ 60280 h 106"/>
                  <a:gd name="T104" fmla="*/ 96448 w 106"/>
                  <a:gd name="T105" fmla="*/ 60280 h 106"/>
                  <a:gd name="T106" fmla="*/ 98860 w 106"/>
                  <a:gd name="T107" fmla="*/ 62691 h 106"/>
                  <a:gd name="T108" fmla="*/ 130205 w 106"/>
                  <a:gd name="T109" fmla="*/ 122972 h 106"/>
                  <a:gd name="T110" fmla="*/ 163962 w 106"/>
                  <a:gd name="T111" fmla="*/ 62691 h 106"/>
                  <a:gd name="T112" fmla="*/ 166373 w 106"/>
                  <a:gd name="T113" fmla="*/ 60280 h 106"/>
                  <a:gd name="T114" fmla="*/ 168785 w 106"/>
                  <a:gd name="T115" fmla="*/ 60280 h 106"/>
                  <a:gd name="T116" fmla="*/ 188074 w 106"/>
                  <a:gd name="T117" fmla="*/ 60280 h 106"/>
                  <a:gd name="T118" fmla="*/ 190485 w 106"/>
                  <a:gd name="T119" fmla="*/ 60280 h 106"/>
                  <a:gd name="T120" fmla="*/ 190485 w 106"/>
                  <a:gd name="T121" fmla="*/ 62691 h 1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6" h="106">
                    <a:moveTo>
                      <a:pt x="18" y="19"/>
                    </a:moveTo>
                    <a:cubicBezTo>
                      <a:pt x="0" y="37"/>
                      <a:pt x="0" y="68"/>
                      <a:pt x="18" y="87"/>
                    </a:cubicBezTo>
                    <a:cubicBezTo>
                      <a:pt x="37" y="106"/>
                      <a:pt x="68" y="106"/>
                      <a:pt x="87" y="87"/>
                    </a:cubicBezTo>
                    <a:cubicBezTo>
                      <a:pt x="106" y="68"/>
                      <a:pt x="106" y="37"/>
                      <a:pt x="87" y="19"/>
                    </a:cubicBezTo>
                    <a:cubicBezTo>
                      <a:pt x="68" y="0"/>
                      <a:pt x="37" y="0"/>
                      <a:pt x="18" y="19"/>
                    </a:cubicBezTo>
                    <a:close/>
                    <a:moveTo>
                      <a:pt x="79" y="26"/>
                    </a:moveTo>
                    <a:cubicBezTo>
                      <a:pt x="60" y="58"/>
                      <a:pt x="60" y="58"/>
                      <a:pt x="60" y="58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9" y="59"/>
                      <a:pt x="70" y="59"/>
                      <a:pt x="70" y="60"/>
                    </a:cubicBezTo>
                    <a:cubicBezTo>
                      <a:pt x="70" y="60"/>
                      <a:pt x="71" y="60"/>
                      <a:pt x="71" y="61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1" y="65"/>
                      <a:pt x="70" y="65"/>
                      <a:pt x="70" y="66"/>
                    </a:cubicBezTo>
                    <a:cubicBezTo>
                      <a:pt x="70" y="66"/>
                      <a:pt x="69" y="66"/>
                      <a:pt x="68" y="66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9" y="71"/>
                      <a:pt x="70" y="71"/>
                      <a:pt x="70" y="72"/>
                    </a:cubicBezTo>
                    <a:cubicBezTo>
                      <a:pt x="70" y="72"/>
                      <a:pt x="71" y="72"/>
                      <a:pt x="71" y="73"/>
                    </a:cubicBezTo>
                    <a:cubicBezTo>
                      <a:pt x="71" y="76"/>
                      <a:pt x="71" y="76"/>
                      <a:pt x="71" y="76"/>
                    </a:cubicBezTo>
                    <a:cubicBezTo>
                      <a:pt x="71" y="77"/>
                      <a:pt x="70" y="77"/>
                      <a:pt x="70" y="78"/>
                    </a:cubicBezTo>
                    <a:cubicBezTo>
                      <a:pt x="70" y="78"/>
                      <a:pt x="69" y="77"/>
                      <a:pt x="68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83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59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49" y="84"/>
                      <a:pt x="48" y="84"/>
                      <a:pt x="48" y="84"/>
                    </a:cubicBezTo>
                    <a:cubicBezTo>
                      <a:pt x="48" y="84"/>
                      <a:pt x="48" y="83"/>
                      <a:pt x="48" y="8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9" y="77"/>
                      <a:pt x="39" y="78"/>
                      <a:pt x="38" y="78"/>
                    </a:cubicBezTo>
                    <a:cubicBezTo>
                      <a:pt x="38" y="77"/>
                      <a:pt x="38" y="77"/>
                      <a:pt x="38" y="76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9" y="71"/>
                      <a:pt x="39" y="71"/>
                      <a:pt x="40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39" y="66"/>
                      <a:pt x="39" y="66"/>
                      <a:pt x="38" y="66"/>
                    </a:cubicBezTo>
                    <a:cubicBezTo>
                      <a:pt x="38" y="65"/>
                      <a:pt x="38" y="65"/>
                      <a:pt x="38" y="64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9" y="59"/>
                      <a:pt x="39" y="59"/>
                      <a:pt x="40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6"/>
                      <a:pt x="29" y="25"/>
                      <a:pt x="29" y="25"/>
                    </a:cubicBezTo>
                    <a:cubicBezTo>
                      <a:pt x="30" y="25"/>
                      <a:pt x="30" y="25"/>
                      <a:pt x="31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0" y="25"/>
                      <a:pt x="41" y="26"/>
                      <a:pt x="41" y="26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5"/>
                      <a:pt x="69" y="25"/>
                    </a:cubicBezTo>
                    <a:cubicBezTo>
                      <a:pt x="69" y="25"/>
                      <a:pt x="69" y="25"/>
                      <a:pt x="70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9" y="25"/>
                      <a:pt x="79" y="25"/>
                    </a:cubicBezTo>
                    <a:cubicBezTo>
                      <a:pt x="79" y="25"/>
                      <a:pt x="79" y="26"/>
                      <a:pt x="7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="" xmlns:a16="http://schemas.microsoft.com/office/drawing/2014/main" id="{75D96C2C-49E5-41BE-8197-C63B3B3572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98191" y="2986788"/>
                <a:ext cx="257175" cy="255587"/>
              </a:xfrm>
              <a:custGeom>
                <a:avLst/>
                <a:gdLst>
                  <a:gd name="T0" fmla="*/ 211508 w 107"/>
                  <a:gd name="T1" fmla="*/ 45813 h 106"/>
                  <a:gd name="T2" fmla="*/ 45667 w 107"/>
                  <a:gd name="T3" fmla="*/ 45813 h 106"/>
                  <a:gd name="T4" fmla="*/ 45667 w 107"/>
                  <a:gd name="T5" fmla="*/ 209775 h 106"/>
                  <a:gd name="T6" fmla="*/ 211508 w 107"/>
                  <a:gd name="T7" fmla="*/ 209775 h 106"/>
                  <a:gd name="T8" fmla="*/ 211508 w 107"/>
                  <a:gd name="T9" fmla="*/ 45813 h 106"/>
                  <a:gd name="T10" fmla="*/ 185070 w 107"/>
                  <a:gd name="T11" fmla="*/ 195308 h 106"/>
                  <a:gd name="T12" fmla="*/ 122579 w 107"/>
                  <a:gd name="T13" fmla="*/ 200130 h 106"/>
                  <a:gd name="T14" fmla="*/ 72105 w 107"/>
                  <a:gd name="T15" fmla="*/ 200130 h 106"/>
                  <a:gd name="T16" fmla="*/ 69702 w 107"/>
                  <a:gd name="T17" fmla="*/ 183252 h 106"/>
                  <a:gd name="T18" fmla="*/ 74509 w 107"/>
                  <a:gd name="T19" fmla="*/ 180841 h 106"/>
                  <a:gd name="T20" fmla="*/ 76912 w 107"/>
                  <a:gd name="T21" fmla="*/ 180841 h 106"/>
                  <a:gd name="T22" fmla="*/ 96140 w 107"/>
                  <a:gd name="T23" fmla="*/ 139850 h 106"/>
                  <a:gd name="T24" fmla="*/ 93737 w 107"/>
                  <a:gd name="T25" fmla="*/ 135028 h 106"/>
                  <a:gd name="T26" fmla="*/ 72105 w 107"/>
                  <a:gd name="T27" fmla="*/ 135028 h 106"/>
                  <a:gd name="T28" fmla="*/ 72105 w 107"/>
                  <a:gd name="T29" fmla="*/ 118149 h 106"/>
                  <a:gd name="T30" fmla="*/ 91333 w 107"/>
                  <a:gd name="T31" fmla="*/ 118149 h 106"/>
                  <a:gd name="T32" fmla="*/ 88930 w 107"/>
                  <a:gd name="T33" fmla="*/ 79570 h 106"/>
                  <a:gd name="T34" fmla="*/ 139403 w 107"/>
                  <a:gd name="T35" fmla="*/ 48224 h 106"/>
                  <a:gd name="T36" fmla="*/ 177859 w 107"/>
                  <a:gd name="T37" fmla="*/ 65103 h 106"/>
                  <a:gd name="T38" fmla="*/ 173052 w 107"/>
                  <a:gd name="T39" fmla="*/ 77159 h 106"/>
                  <a:gd name="T40" fmla="*/ 158631 w 107"/>
                  <a:gd name="T41" fmla="*/ 72336 h 106"/>
                  <a:gd name="T42" fmla="*/ 156228 w 107"/>
                  <a:gd name="T43" fmla="*/ 72336 h 106"/>
                  <a:gd name="T44" fmla="*/ 149017 w 107"/>
                  <a:gd name="T45" fmla="*/ 67514 h 106"/>
                  <a:gd name="T46" fmla="*/ 132193 w 107"/>
                  <a:gd name="T47" fmla="*/ 65103 h 106"/>
                  <a:gd name="T48" fmla="*/ 112965 w 107"/>
                  <a:gd name="T49" fmla="*/ 101271 h 106"/>
                  <a:gd name="T50" fmla="*/ 115368 w 107"/>
                  <a:gd name="T51" fmla="*/ 118149 h 106"/>
                  <a:gd name="T52" fmla="*/ 149017 w 107"/>
                  <a:gd name="T53" fmla="*/ 118149 h 106"/>
                  <a:gd name="T54" fmla="*/ 149017 w 107"/>
                  <a:gd name="T55" fmla="*/ 135028 h 106"/>
                  <a:gd name="T56" fmla="*/ 117772 w 107"/>
                  <a:gd name="T57" fmla="*/ 135028 h 106"/>
                  <a:gd name="T58" fmla="*/ 108158 w 107"/>
                  <a:gd name="T59" fmla="*/ 180841 h 106"/>
                  <a:gd name="T60" fmla="*/ 117772 w 107"/>
                  <a:gd name="T61" fmla="*/ 183252 h 106"/>
                  <a:gd name="T62" fmla="*/ 156228 w 107"/>
                  <a:gd name="T63" fmla="*/ 185663 h 106"/>
                  <a:gd name="T64" fmla="*/ 180263 w 107"/>
                  <a:gd name="T65" fmla="*/ 180841 h 106"/>
                  <a:gd name="T66" fmla="*/ 185070 w 107"/>
                  <a:gd name="T67" fmla="*/ 195308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7" h="106">
                    <a:moveTo>
                      <a:pt x="88" y="19"/>
                    </a:moveTo>
                    <a:cubicBezTo>
                      <a:pt x="69" y="0"/>
                      <a:pt x="38" y="0"/>
                      <a:pt x="19" y="19"/>
                    </a:cubicBezTo>
                    <a:cubicBezTo>
                      <a:pt x="0" y="38"/>
                      <a:pt x="0" y="68"/>
                      <a:pt x="19" y="87"/>
                    </a:cubicBezTo>
                    <a:cubicBezTo>
                      <a:pt x="38" y="106"/>
                      <a:pt x="69" y="106"/>
                      <a:pt x="88" y="87"/>
                    </a:cubicBezTo>
                    <a:cubicBezTo>
                      <a:pt x="107" y="68"/>
                      <a:pt x="107" y="38"/>
                      <a:pt x="88" y="19"/>
                    </a:cubicBezTo>
                    <a:close/>
                    <a:moveTo>
                      <a:pt x="77" y="81"/>
                    </a:moveTo>
                    <a:cubicBezTo>
                      <a:pt x="70" y="86"/>
                      <a:pt x="59" y="84"/>
                      <a:pt x="51" y="83"/>
                    </a:cubicBezTo>
                    <a:cubicBezTo>
                      <a:pt x="44" y="81"/>
                      <a:pt x="37" y="80"/>
                      <a:pt x="30" y="83"/>
                    </a:cubicBezTo>
                    <a:cubicBezTo>
                      <a:pt x="27" y="84"/>
                      <a:pt x="27" y="77"/>
                      <a:pt x="29" y="76"/>
                    </a:cubicBezTo>
                    <a:cubicBezTo>
                      <a:pt x="30" y="76"/>
                      <a:pt x="31" y="75"/>
                      <a:pt x="31" y="75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9" y="72"/>
                      <a:pt x="40" y="63"/>
                      <a:pt x="40" y="58"/>
                    </a:cubicBezTo>
                    <a:cubicBezTo>
                      <a:pt x="40" y="57"/>
                      <a:pt x="40" y="57"/>
                      <a:pt x="39" y="56"/>
                    </a:cubicBezTo>
                    <a:cubicBezTo>
                      <a:pt x="36" y="56"/>
                      <a:pt x="33" y="56"/>
                      <a:pt x="30" y="56"/>
                    </a:cubicBezTo>
                    <a:cubicBezTo>
                      <a:pt x="27" y="56"/>
                      <a:pt x="27" y="49"/>
                      <a:pt x="30" y="49"/>
                    </a:cubicBezTo>
                    <a:cubicBezTo>
                      <a:pt x="33" y="49"/>
                      <a:pt x="36" y="49"/>
                      <a:pt x="38" y="49"/>
                    </a:cubicBezTo>
                    <a:cubicBezTo>
                      <a:pt x="37" y="43"/>
                      <a:pt x="36" y="38"/>
                      <a:pt x="37" y="33"/>
                    </a:cubicBezTo>
                    <a:cubicBezTo>
                      <a:pt x="39" y="24"/>
                      <a:pt x="49" y="19"/>
                      <a:pt x="58" y="20"/>
                    </a:cubicBezTo>
                    <a:cubicBezTo>
                      <a:pt x="64" y="21"/>
                      <a:pt x="70" y="23"/>
                      <a:pt x="74" y="27"/>
                    </a:cubicBezTo>
                    <a:cubicBezTo>
                      <a:pt x="76" y="29"/>
                      <a:pt x="74" y="31"/>
                      <a:pt x="72" y="32"/>
                    </a:cubicBezTo>
                    <a:cubicBezTo>
                      <a:pt x="70" y="33"/>
                      <a:pt x="67" y="32"/>
                      <a:pt x="66" y="30"/>
                    </a:cubicBezTo>
                    <a:cubicBezTo>
                      <a:pt x="67" y="32"/>
                      <a:pt x="66" y="30"/>
                      <a:pt x="65" y="30"/>
                    </a:cubicBezTo>
                    <a:cubicBezTo>
                      <a:pt x="64" y="29"/>
                      <a:pt x="63" y="29"/>
                      <a:pt x="62" y="28"/>
                    </a:cubicBezTo>
                    <a:cubicBezTo>
                      <a:pt x="60" y="27"/>
                      <a:pt x="57" y="26"/>
                      <a:pt x="55" y="27"/>
                    </a:cubicBezTo>
                    <a:cubicBezTo>
                      <a:pt x="46" y="28"/>
                      <a:pt x="46" y="36"/>
                      <a:pt x="47" y="42"/>
                    </a:cubicBezTo>
                    <a:cubicBezTo>
                      <a:pt x="47" y="44"/>
                      <a:pt x="48" y="46"/>
                      <a:pt x="48" y="49"/>
                    </a:cubicBezTo>
                    <a:cubicBezTo>
                      <a:pt x="53" y="49"/>
                      <a:pt x="57" y="49"/>
                      <a:pt x="62" y="49"/>
                    </a:cubicBezTo>
                    <a:cubicBezTo>
                      <a:pt x="65" y="49"/>
                      <a:pt x="65" y="56"/>
                      <a:pt x="62" y="56"/>
                    </a:cubicBezTo>
                    <a:cubicBezTo>
                      <a:pt x="58" y="56"/>
                      <a:pt x="53" y="56"/>
                      <a:pt x="49" y="56"/>
                    </a:cubicBezTo>
                    <a:cubicBezTo>
                      <a:pt x="49" y="63"/>
                      <a:pt x="49" y="70"/>
                      <a:pt x="45" y="75"/>
                    </a:cubicBezTo>
                    <a:cubicBezTo>
                      <a:pt x="46" y="75"/>
                      <a:pt x="48" y="75"/>
                      <a:pt x="49" y="76"/>
                    </a:cubicBezTo>
                    <a:cubicBezTo>
                      <a:pt x="54" y="77"/>
                      <a:pt x="59" y="77"/>
                      <a:pt x="65" y="77"/>
                    </a:cubicBezTo>
                    <a:cubicBezTo>
                      <a:pt x="68" y="77"/>
                      <a:pt x="72" y="77"/>
                      <a:pt x="75" y="75"/>
                    </a:cubicBezTo>
                    <a:cubicBezTo>
                      <a:pt x="77" y="73"/>
                      <a:pt x="78" y="79"/>
                      <a:pt x="77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9210848" y="5774694"/>
            <a:ext cx="2437900" cy="2437900"/>
            <a:chOff x="4500539" y="2894579"/>
            <a:chExt cx="1080000" cy="1080000"/>
          </a:xfrm>
        </p:grpSpPr>
        <p:sp>
          <p:nvSpPr>
            <p:cNvPr id="63" name="Oval 62"/>
            <p:cNvSpPr/>
            <p:nvPr/>
          </p:nvSpPr>
          <p:spPr bwMode="auto">
            <a:xfrm>
              <a:off x="4500539" y="2894579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6346" tIns="103173" rIns="206346" bIns="10317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4" name="Freeform 18">
              <a:extLst>
                <a:ext uri="{FF2B5EF4-FFF2-40B4-BE49-F238E27FC236}">
                  <a16:creationId xmlns="" xmlns:a16="http://schemas.microsoft.com/office/drawing/2014/main" id="{C03E167D-F082-4309-8CEF-2D3D7B356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2539" y="3113800"/>
              <a:ext cx="756000" cy="709200"/>
            </a:xfrm>
            <a:custGeom>
              <a:avLst/>
              <a:gdLst>
                <a:gd name="T0" fmla="*/ 795608 w 528"/>
                <a:gd name="T1" fmla="*/ 433709 h 464"/>
                <a:gd name="T2" fmla="*/ 774149 w 528"/>
                <a:gd name="T3" fmla="*/ 407324 h 464"/>
                <a:gd name="T4" fmla="*/ 805511 w 528"/>
                <a:gd name="T5" fmla="*/ 176452 h 464"/>
                <a:gd name="T6" fmla="*/ 871537 w 528"/>
                <a:gd name="T7" fmla="*/ 89051 h 464"/>
                <a:gd name="T8" fmla="*/ 808813 w 528"/>
                <a:gd name="T9" fmla="*/ 8245 h 464"/>
                <a:gd name="T10" fmla="*/ 734534 w 528"/>
                <a:gd name="T11" fmla="*/ 148418 h 464"/>
                <a:gd name="T12" fmla="*/ 746088 w 528"/>
                <a:gd name="T13" fmla="*/ 166557 h 464"/>
                <a:gd name="T14" fmla="*/ 698220 w 528"/>
                <a:gd name="T15" fmla="*/ 394131 h 464"/>
                <a:gd name="T16" fmla="*/ 680063 w 528"/>
                <a:gd name="T17" fmla="*/ 400727 h 464"/>
                <a:gd name="T18" fmla="*/ 671810 w 528"/>
                <a:gd name="T19" fmla="*/ 402377 h 464"/>
                <a:gd name="T20" fmla="*/ 529855 w 528"/>
                <a:gd name="T21" fmla="*/ 313326 h 464"/>
                <a:gd name="T22" fmla="*/ 518300 w 528"/>
                <a:gd name="T23" fmla="*/ 263853 h 464"/>
                <a:gd name="T24" fmla="*/ 420913 w 528"/>
                <a:gd name="T25" fmla="*/ 214381 h 464"/>
                <a:gd name="T26" fmla="*/ 351586 w 528"/>
                <a:gd name="T27" fmla="*/ 300133 h 464"/>
                <a:gd name="T28" fmla="*/ 140304 w 528"/>
                <a:gd name="T29" fmla="*/ 387535 h 464"/>
                <a:gd name="T30" fmla="*/ 103990 w 528"/>
                <a:gd name="T31" fmla="*/ 371044 h 464"/>
                <a:gd name="T32" fmla="*/ 3301 w 528"/>
                <a:gd name="T33" fmla="*/ 437007 h 464"/>
                <a:gd name="T34" fmla="*/ 64375 w 528"/>
                <a:gd name="T35" fmla="*/ 527707 h 464"/>
                <a:gd name="T36" fmla="*/ 117195 w 528"/>
                <a:gd name="T37" fmla="*/ 526058 h 464"/>
                <a:gd name="T38" fmla="*/ 242644 w 528"/>
                <a:gd name="T39" fmla="*/ 643143 h 464"/>
                <a:gd name="T40" fmla="*/ 245945 w 528"/>
                <a:gd name="T41" fmla="*/ 656335 h 464"/>
                <a:gd name="T42" fmla="*/ 272355 w 528"/>
                <a:gd name="T43" fmla="*/ 743737 h 464"/>
                <a:gd name="T44" fmla="*/ 371394 w 528"/>
                <a:gd name="T45" fmla="*/ 747035 h 464"/>
                <a:gd name="T46" fmla="*/ 343333 w 528"/>
                <a:gd name="T47" fmla="*/ 601916 h 464"/>
                <a:gd name="T48" fmla="*/ 298766 w 528"/>
                <a:gd name="T49" fmla="*/ 603565 h 464"/>
                <a:gd name="T50" fmla="*/ 283910 w 528"/>
                <a:gd name="T51" fmla="*/ 600267 h 464"/>
                <a:gd name="T52" fmla="*/ 163413 w 528"/>
                <a:gd name="T53" fmla="*/ 474936 h 464"/>
                <a:gd name="T54" fmla="*/ 163413 w 528"/>
                <a:gd name="T55" fmla="*/ 471638 h 464"/>
                <a:gd name="T56" fmla="*/ 174968 w 528"/>
                <a:gd name="T57" fmla="*/ 443604 h 464"/>
                <a:gd name="T58" fmla="*/ 382948 w 528"/>
                <a:gd name="T59" fmla="*/ 354553 h 464"/>
                <a:gd name="T60" fmla="*/ 396153 w 528"/>
                <a:gd name="T61" fmla="*/ 362798 h 464"/>
                <a:gd name="T62" fmla="*/ 427515 w 528"/>
                <a:gd name="T63" fmla="*/ 374342 h 464"/>
                <a:gd name="T64" fmla="*/ 483637 w 528"/>
                <a:gd name="T65" fmla="*/ 364448 h 464"/>
                <a:gd name="T66" fmla="*/ 493541 w 528"/>
                <a:gd name="T67" fmla="*/ 362798 h 464"/>
                <a:gd name="T68" fmla="*/ 635496 w 528"/>
                <a:gd name="T69" fmla="*/ 451849 h 464"/>
                <a:gd name="T70" fmla="*/ 661906 w 528"/>
                <a:gd name="T71" fmla="*/ 526058 h 464"/>
                <a:gd name="T72" fmla="*/ 704823 w 528"/>
                <a:gd name="T73" fmla="*/ 550794 h 464"/>
                <a:gd name="T74" fmla="*/ 793957 w 528"/>
                <a:gd name="T75" fmla="*/ 511216 h 464"/>
                <a:gd name="T76" fmla="*/ 75929 w 528"/>
                <a:gd name="T77" fmla="*/ 484831 h 464"/>
                <a:gd name="T78" fmla="*/ 92436 w 528"/>
                <a:gd name="T79" fmla="*/ 412271 h 464"/>
                <a:gd name="T80" fmla="*/ 75929 w 528"/>
                <a:gd name="T81" fmla="*/ 484831 h 464"/>
                <a:gd name="T82" fmla="*/ 359839 w 528"/>
                <a:gd name="T83" fmla="*/ 689317 h 464"/>
                <a:gd name="T84" fmla="*/ 288862 w 528"/>
                <a:gd name="T85" fmla="*/ 671177 h 464"/>
                <a:gd name="T86" fmla="*/ 434118 w 528"/>
                <a:gd name="T87" fmla="*/ 329817 h 464"/>
                <a:gd name="T88" fmla="*/ 452275 w 528"/>
                <a:gd name="T89" fmla="*/ 257257 h 464"/>
                <a:gd name="T90" fmla="*/ 434118 w 528"/>
                <a:gd name="T91" fmla="*/ 329817 h 464"/>
                <a:gd name="T92" fmla="*/ 798909 w 528"/>
                <a:gd name="T93" fmla="*/ 52771 h 464"/>
                <a:gd name="T94" fmla="*/ 780752 w 528"/>
                <a:gd name="T95" fmla="*/ 125330 h 464"/>
                <a:gd name="T96" fmla="*/ 714726 w 528"/>
                <a:gd name="T97" fmla="*/ 507918 h 464"/>
                <a:gd name="T98" fmla="*/ 731233 w 528"/>
                <a:gd name="T99" fmla="*/ 435358 h 464"/>
                <a:gd name="T100" fmla="*/ 714726 w 528"/>
                <a:gd name="T101" fmla="*/ 507918 h 4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28" h="464">
                  <a:moveTo>
                    <a:pt x="487" y="275"/>
                  </a:moveTo>
                  <a:cubicBezTo>
                    <a:pt x="485" y="271"/>
                    <a:pt x="485" y="270"/>
                    <a:pt x="482" y="263"/>
                  </a:cubicBezTo>
                  <a:cubicBezTo>
                    <a:pt x="482" y="262"/>
                    <a:pt x="482" y="262"/>
                    <a:pt x="481" y="261"/>
                  </a:cubicBezTo>
                  <a:cubicBezTo>
                    <a:pt x="476" y="253"/>
                    <a:pt x="469" y="247"/>
                    <a:pt x="469" y="247"/>
                  </a:cubicBezTo>
                  <a:cubicBezTo>
                    <a:pt x="466" y="245"/>
                    <a:pt x="465" y="241"/>
                    <a:pt x="465" y="238"/>
                  </a:cubicBezTo>
                  <a:cubicBezTo>
                    <a:pt x="488" y="107"/>
                    <a:pt x="488" y="107"/>
                    <a:pt x="488" y="107"/>
                  </a:cubicBezTo>
                  <a:cubicBezTo>
                    <a:pt x="488" y="105"/>
                    <a:pt x="491" y="101"/>
                    <a:pt x="494" y="101"/>
                  </a:cubicBezTo>
                  <a:cubicBezTo>
                    <a:pt x="514" y="95"/>
                    <a:pt x="528" y="75"/>
                    <a:pt x="528" y="54"/>
                  </a:cubicBezTo>
                  <a:cubicBezTo>
                    <a:pt x="528" y="31"/>
                    <a:pt x="512" y="11"/>
                    <a:pt x="490" y="5"/>
                  </a:cubicBezTo>
                  <a:cubicBezTo>
                    <a:pt x="490" y="5"/>
                    <a:pt x="490" y="5"/>
                    <a:pt x="490" y="5"/>
                  </a:cubicBezTo>
                  <a:cubicBezTo>
                    <a:pt x="468" y="0"/>
                    <a:pt x="445" y="11"/>
                    <a:pt x="434" y="31"/>
                  </a:cubicBezTo>
                  <a:cubicBezTo>
                    <a:pt x="424" y="51"/>
                    <a:pt x="429" y="75"/>
                    <a:pt x="445" y="90"/>
                  </a:cubicBezTo>
                  <a:cubicBezTo>
                    <a:pt x="446" y="91"/>
                    <a:pt x="447" y="92"/>
                    <a:pt x="448" y="92"/>
                  </a:cubicBezTo>
                  <a:cubicBezTo>
                    <a:pt x="450" y="94"/>
                    <a:pt x="452" y="98"/>
                    <a:pt x="452" y="101"/>
                  </a:cubicBezTo>
                  <a:cubicBezTo>
                    <a:pt x="429" y="232"/>
                    <a:pt x="429" y="232"/>
                    <a:pt x="429" y="232"/>
                  </a:cubicBezTo>
                  <a:cubicBezTo>
                    <a:pt x="428" y="235"/>
                    <a:pt x="425" y="238"/>
                    <a:pt x="423" y="239"/>
                  </a:cubicBezTo>
                  <a:cubicBezTo>
                    <a:pt x="419" y="240"/>
                    <a:pt x="417" y="241"/>
                    <a:pt x="414" y="242"/>
                  </a:cubicBezTo>
                  <a:cubicBezTo>
                    <a:pt x="412" y="243"/>
                    <a:pt x="412" y="243"/>
                    <a:pt x="412" y="243"/>
                  </a:cubicBezTo>
                  <a:cubicBezTo>
                    <a:pt x="412" y="243"/>
                    <a:pt x="412" y="243"/>
                    <a:pt x="412" y="243"/>
                  </a:cubicBezTo>
                  <a:cubicBezTo>
                    <a:pt x="411" y="244"/>
                    <a:pt x="409" y="244"/>
                    <a:pt x="407" y="244"/>
                  </a:cubicBezTo>
                  <a:cubicBezTo>
                    <a:pt x="406" y="244"/>
                    <a:pt x="405" y="243"/>
                    <a:pt x="404" y="243"/>
                  </a:cubicBezTo>
                  <a:cubicBezTo>
                    <a:pt x="321" y="190"/>
                    <a:pt x="321" y="190"/>
                    <a:pt x="321" y="190"/>
                  </a:cubicBezTo>
                  <a:cubicBezTo>
                    <a:pt x="319" y="189"/>
                    <a:pt x="317" y="186"/>
                    <a:pt x="317" y="184"/>
                  </a:cubicBezTo>
                  <a:cubicBezTo>
                    <a:pt x="318" y="176"/>
                    <a:pt x="317" y="168"/>
                    <a:pt x="314" y="160"/>
                  </a:cubicBezTo>
                  <a:cubicBezTo>
                    <a:pt x="309" y="146"/>
                    <a:pt x="295" y="134"/>
                    <a:pt x="279" y="130"/>
                  </a:cubicBezTo>
                  <a:cubicBezTo>
                    <a:pt x="271" y="128"/>
                    <a:pt x="262" y="128"/>
                    <a:pt x="255" y="130"/>
                  </a:cubicBezTo>
                  <a:cubicBezTo>
                    <a:pt x="234" y="136"/>
                    <a:pt x="219" y="154"/>
                    <a:pt x="218" y="174"/>
                  </a:cubicBezTo>
                  <a:cubicBezTo>
                    <a:pt x="218" y="177"/>
                    <a:pt x="216" y="181"/>
                    <a:pt x="213" y="182"/>
                  </a:cubicBezTo>
                  <a:cubicBezTo>
                    <a:pt x="91" y="235"/>
                    <a:pt x="91" y="235"/>
                    <a:pt x="91" y="235"/>
                  </a:cubicBezTo>
                  <a:cubicBezTo>
                    <a:pt x="90" y="236"/>
                    <a:pt x="87" y="236"/>
                    <a:pt x="85" y="235"/>
                  </a:cubicBezTo>
                  <a:cubicBezTo>
                    <a:pt x="84" y="235"/>
                    <a:pt x="83" y="234"/>
                    <a:pt x="82" y="234"/>
                  </a:cubicBezTo>
                  <a:cubicBezTo>
                    <a:pt x="76" y="229"/>
                    <a:pt x="70" y="226"/>
                    <a:pt x="63" y="225"/>
                  </a:cubicBezTo>
                  <a:cubicBezTo>
                    <a:pt x="50" y="221"/>
                    <a:pt x="35" y="224"/>
                    <a:pt x="23" y="232"/>
                  </a:cubicBezTo>
                  <a:cubicBezTo>
                    <a:pt x="12" y="239"/>
                    <a:pt x="4" y="251"/>
                    <a:pt x="2" y="265"/>
                  </a:cubicBezTo>
                  <a:cubicBezTo>
                    <a:pt x="0" y="282"/>
                    <a:pt x="6" y="300"/>
                    <a:pt x="20" y="311"/>
                  </a:cubicBezTo>
                  <a:cubicBezTo>
                    <a:pt x="26" y="316"/>
                    <a:pt x="32" y="319"/>
                    <a:pt x="39" y="320"/>
                  </a:cubicBezTo>
                  <a:cubicBezTo>
                    <a:pt x="47" y="322"/>
                    <a:pt x="57" y="322"/>
                    <a:pt x="66" y="319"/>
                  </a:cubicBezTo>
                  <a:cubicBezTo>
                    <a:pt x="68" y="319"/>
                    <a:pt x="69" y="319"/>
                    <a:pt x="71" y="319"/>
                  </a:cubicBezTo>
                  <a:cubicBezTo>
                    <a:pt x="73" y="320"/>
                    <a:pt x="75" y="320"/>
                    <a:pt x="76" y="321"/>
                  </a:cubicBezTo>
                  <a:cubicBezTo>
                    <a:pt x="147" y="390"/>
                    <a:pt x="147" y="390"/>
                    <a:pt x="147" y="390"/>
                  </a:cubicBezTo>
                  <a:cubicBezTo>
                    <a:pt x="149" y="392"/>
                    <a:pt x="150" y="396"/>
                    <a:pt x="149" y="398"/>
                  </a:cubicBezTo>
                  <a:cubicBezTo>
                    <a:pt x="149" y="398"/>
                    <a:pt x="149" y="398"/>
                    <a:pt x="149" y="398"/>
                  </a:cubicBezTo>
                  <a:cubicBezTo>
                    <a:pt x="149" y="398"/>
                    <a:pt x="149" y="398"/>
                    <a:pt x="149" y="398"/>
                  </a:cubicBezTo>
                  <a:cubicBezTo>
                    <a:pt x="144" y="419"/>
                    <a:pt x="150" y="439"/>
                    <a:pt x="165" y="451"/>
                  </a:cubicBezTo>
                  <a:cubicBezTo>
                    <a:pt x="171" y="456"/>
                    <a:pt x="177" y="459"/>
                    <a:pt x="184" y="461"/>
                  </a:cubicBezTo>
                  <a:cubicBezTo>
                    <a:pt x="199" y="464"/>
                    <a:pt x="213" y="461"/>
                    <a:pt x="225" y="453"/>
                  </a:cubicBezTo>
                  <a:cubicBezTo>
                    <a:pt x="243" y="440"/>
                    <a:pt x="250" y="417"/>
                    <a:pt x="243" y="396"/>
                  </a:cubicBezTo>
                  <a:cubicBezTo>
                    <a:pt x="238" y="381"/>
                    <a:pt x="224" y="369"/>
                    <a:pt x="208" y="365"/>
                  </a:cubicBezTo>
                  <a:cubicBezTo>
                    <a:pt x="203" y="363"/>
                    <a:pt x="197" y="363"/>
                    <a:pt x="191" y="364"/>
                  </a:cubicBezTo>
                  <a:cubicBezTo>
                    <a:pt x="188" y="364"/>
                    <a:pt x="185" y="365"/>
                    <a:pt x="181" y="366"/>
                  </a:cubicBezTo>
                  <a:cubicBezTo>
                    <a:pt x="180" y="366"/>
                    <a:pt x="178" y="366"/>
                    <a:pt x="177" y="366"/>
                  </a:cubicBezTo>
                  <a:cubicBezTo>
                    <a:pt x="175" y="365"/>
                    <a:pt x="173" y="365"/>
                    <a:pt x="172" y="364"/>
                  </a:cubicBezTo>
                  <a:cubicBezTo>
                    <a:pt x="101" y="295"/>
                    <a:pt x="101" y="295"/>
                    <a:pt x="101" y="295"/>
                  </a:cubicBezTo>
                  <a:cubicBezTo>
                    <a:pt x="99" y="293"/>
                    <a:pt x="98" y="289"/>
                    <a:pt x="99" y="288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6"/>
                    <a:pt x="99" y="286"/>
                    <a:pt x="99" y="286"/>
                  </a:cubicBezTo>
                  <a:cubicBezTo>
                    <a:pt x="100" y="283"/>
                    <a:pt x="101" y="280"/>
                    <a:pt x="101" y="276"/>
                  </a:cubicBezTo>
                  <a:cubicBezTo>
                    <a:pt x="101" y="273"/>
                    <a:pt x="103" y="270"/>
                    <a:pt x="106" y="269"/>
                  </a:cubicBezTo>
                  <a:cubicBezTo>
                    <a:pt x="228" y="216"/>
                    <a:pt x="228" y="216"/>
                    <a:pt x="228" y="216"/>
                  </a:cubicBezTo>
                  <a:cubicBezTo>
                    <a:pt x="229" y="215"/>
                    <a:pt x="231" y="215"/>
                    <a:pt x="232" y="215"/>
                  </a:cubicBezTo>
                  <a:cubicBezTo>
                    <a:pt x="234" y="216"/>
                    <a:pt x="236" y="217"/>
                    <a:pt x="238" y="219"/>
                  </a:cubicBezTo>
                  <a:cubicBezTo>
                    <a:pt x="239" y="219"/>
                    <a:pt x="240" y="219"/>
                    <a:pt x="240" y="220"/>
                  </a:cubicBezTo>
                  <a:cubicBezTo>
                    <a:pt x="245" y="223"/>
                    <a:pt x="251" y="225"/>
                    <a:pt x="256" y="227"/>
                  </a:cubicBezTo>
                  <a:cubicBezTo>
                    <a:pt x="257" y="227"/>
                    <a:pt x="258" y="227"/>
                    <a:pt x="259" y="227"/>
                  </a:cubicBezTo>
                  <a:cubicBezTo>
                    <a:pt x="270" y="229"/>
                    <a:pt x="281" y="227"/>
                    <a:pt x="293" y="221"/>
                  </a:cubicBezTo>
                  <a:cubicBezTo>
                    <a:pt x="293" y="221"/>
                    <a:pt x="293" y="221"/>
                    <a:pt x="293" y="221"/>
                  </a:cubicBezTo>
                  <a:cubicBezTo>
                    <a:pt x="294" y="221"/>
                    <a:pt x="294" y="221"/>
                    <a:pt x="294" y="221"/>
                  </a:cubicBezTo>
                  <a:cubicBezTo>
                    <a:pt x="295" y="220"/>
                    <a:pt x="297" y="220"/>
                    <a:pt x="299" y="220"/>
                  </a:cubicBezTo>
                  <a:cubicBezTo>
                    <a:pt x="300" y="221"/>
                    <a:pt x="301" y="221"/>
                    <a:pt x="301" y="221"/>
                  </a:cubicBezTo>
                  <a:cubicBezTo>
                    <a:pt x="385" y="274"/>
                    <a:pt x="385" y="274"/>
                    <a:pt x="385" y="274"/>
                  </a:cubicBezTo>
                  <a:cubicBezTo>
                    <a:pt x="387" y="276"/>
                    <a:pt x="389" y="280"/>
                    <a:pt x="389" y="283"/>
                  </a:cubicBezTo>
                  <a:cubicBezTo>
                    <a:pt x="389" y="297"/>
                    <a:pt x="393" y="309"/>
                    <a:pt x="401" y="319"/>
                  </a:cubicBezTo>
                  <a:cubicBezTo>
                    <a:pt x="408" y="326"/>
                    <a:pt x="417" y="332"/>
                    <a:pt x="427" y="334"/>
                  </a:cubicBezTo>
                  <a:cubicBezTo>
                    <a:pt x="427" y="334"/>
                    <a:pt x="427" y="334"/>
                    <a:pt x="427" y="334"/>
                  </a:cubicBezTo>
                  <a:cubicBezTo>
                    <a:pt x="432" y="335"/>
                    <a:pt x="437" y="336"/>
                    <a:pt x="443" y="335"/>
                  </a:cubicBezTo>
                  <a:cubicBezTo>
                    <a:pt x="459" y="334"/>
                    <a:pt x="473" y="324"/>
                    <a:pt x="481" y="310"/>
                  </a:cubicBezTo>
                  <a:cubicBezTo>
                    <a:pt x="487" y="299"/>
                    <a:pt x="489" y="287"/>
                    <a:pt x="487" y="275"/>
                  </a:cubicBezTo>
                  <a:close/>
                  <a:moveTo>
                    <a:pt x="46" y="294"/>
                  </a:moveTo>
                  <a:cubicBezTo>
                    <a:pt x="34" y="291"/>
                    <a:pt x="26" y="279"/>
                    <a:pt x="29" y="267"/>
                  </a:cubicBezTo>
                  <a:cubicBezTo>
                    <a:pt x="32" y="255"/>
                    <a:pt x="44" y="247"/>
                    <a:pt x="56" y="250"/>
                  </a:cubicBezTo>
                  <a:cubicBezTo>
                    <a:pt x="69" y="253"/>
                    <a:pt x="76" y="265"/>
                    <a:pt x="73" y="277"/>
                  </a:cubicBezTo>
                  <a:cubicBezTo>
                    <a:pt x="70" y="290"/>
                    <a:pt x="58" y="297"/>
                    <a:pt x="46" y="294"/>
                  </a:cubicBezTo>
                  <a:close/>
                  <a:moveTo>
                    <a:pt x="202" y="391"/>
                  </a:moveTo>
                  <a:cubicBezTo>
                    <a:pt x="214" y="394"/>
                    <a:pt x="221" y="406"/>
                    <a:pt x="218" y="418"/>
                  </a:cubicBezTo>
                  <a:cubicBezTo>
                    <a:pt x="216" y="430"/>
                    <a:pt x="203" y="438"/>
                    <a:pt x="191" y="435"/>
                  </a:cubicBezTo>
                  <a:cubicBezTo>
                    <a:pt x="179" y="432"/>
                    <a:pt x="172" y="420"/>
                    <a:pt x="175" y="407"/>
                  </a:cubicBezTo>
                  <a:cubicBezTo>
                    <a:pt x="177" y="395"/>
                    <a:pt x="190" y="388"/>
                    <a:pt x="202" y="391"/>
                  </a:cubicBezTo>
                  <a:close/>
                  <a:moveTo>
                    <a:pt x="263" y="200"/>
                  </a:moveTo>
                  <a:cubicBezTo>
                    <a:pt x="251" y="197"/>
                    <a:pt x="243" y="185"/>
                    <a:pt x="246" y="173"/>
                  </a:cubicBezTo>
                  <a:cubicBezTo>
                    <a:pt x="249" y="161"/>
                    <a:pt x="261" y="153"/>
                    <a:pt x="274" y="156"/>
                  </a:cubicBezTo>
                  <a:cubicBezTo>
                    <a:pt x="286" y="159"/>
                    <a:pt x="293" y="171"/>
                    <a:pt x="290" y="184"/>
                  </a:cubicBezTo>
                  <a:cubicBezTo>
                    <a:pt x="287" y="196"/>
                    <a:pt x="275" y="203"/>
                    <a:pt x="263" y="200"/>
                  </a:cubicBezTo>
                  <a:close/>
                  <a:moveTo>
                    <a:pt x="457" y="48"/>
                  </a:moveTo>
                  <a:cubicBezTo>
                    <a:pt x="460" y="36"/>
                    <a:pt x="472" y="29"/>
                    <a:pt x="484" y="32"/>
                  </a:cubicBezTo>
                  <a:cubicBezTo>
                    <a:pt x="496" y="35"/>
                    <a:pt x="504" y="47"/>
                    <a:pt x="501" y="59"/>
                  </a:cubicBezTo>
                  <a:cubicBezTo>
                    <a:pt x="498" y="71"/>
                    <a:pt x="486" y="78"/>
                    <a:pt x="473" y="76"/>
                  </a:cubicBezTo>
                  <a:cubicBezTo>
                    <a:pt x="461" y="73"/>
                    <a:pt x="454" y="61"/>
                    <a:pt x="457" y="48"/>
                  </a:cubicBezTo>
                  <a:close/>
                  <a:moveTo>
                    <a:pt x="433" y="308"/>
                  </a:moveTo>
                  <a:cubicBezTo>
                    <a:pt x="421" y="305"/>
                    <a:pt x="413" y="293"/>
                    <a:pt x="416" y="281"/>
                  </a:cubicBezTo>
                  <a:cubicBezTo>
                    <a:pt x="419" y="269"/>
                    <a:pt x="431" y="261"/>
                    <a:pt x="443" y="264"/>
                  </a:cubicBezTo>
                  <a:cubicBezTo>
                    <a:pt x="456" y="267"/>
                    <a:pt x="463" y="279"/>
                    <a:pt x="460" y="291"/>
                  </a:cubicBezTo>
                  <a:cubicBezTo>
                    <a:pt x="457" y="303"/>
                    <a:pt x="445" y="311"/>
                    <a:pt x="433" y="3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206346" tIns="103173" rIns="206346" bIns="103173"/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360053" y="9612501"/>
            <a:ext cx="2437900" cy="2437900"/>
            <a:chOff x="7766212" y="2354460"/>
            <a:chExt cx="1080001" cy="1080000"/>
          </a:xfrm>
        </p:grpSpPr>
        <p:sp>
          <p:nvSpPr>
            <p:cNvPr id="66" name="Oval 65"/>
            <p:cNvSpPr/>
            <p:nvPr/>
          </p:nvSpPr>
          <p:spPr bwMode="auto">
            <a:xfrm>
              <a:off x="7766212" y="2354460"/>
              <a:ext cx="1080001" cy="1080000"/>
            </a:xfrm>
            <a:prstGeom prst="ellipse">
              <a:avLst/>
            </a:prstGeom>
            <a:solidFill>
              <a:srgbClr val="6F2C82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06346" tIns="103173" rIns="206346" bIns="10317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67" name="Group 349">
              <a:extLst>
                <a:ext uri="{FF2B5EF4-FFF2-40B4-BE49-F238E27FC236}">
                  <a16:creationId xmlns="" xmlns:a16="http://schemas.microsoft.com/office/drawing/2014/main" id="{552A0E99-2EFB-4F6F-B559-9FDA60D43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5531" y="2534419"/>
              <a:ext cx="641351" cy="709200"/>
              <a:chOff x="6134100" y="2190751"/>
              <a:chExt cx="725488" cy="927100"/>
            </a:xfrm>
            <a:solidFill>
              <a:schemeClr val="bg1"/>
            </a:solidFill>
          </p:grpSpPr>
          <p:sp>
            <p:nvSpPr>
              <p:cNvPr id="68" name="Oval 69">
                <a:extLst>
                  <a:ext uri="{FF2B5EF4-FFF2-40B4-BE49-F238E27FC236}">
                    <a16:creationId xmlns="" xmlns:a16="http://schemas.microsoft.com/office/drawing/2014/main" id="{64AC3350-5A9A-4444-A7C1-F2C61824F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0050" y="2603501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20640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E" altLang="en-US" sz="632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70">
                <a:extLst>
                  <a:ext uri="{FF2B5EF4-FFF2-40B4-BE49-F238E27FC236}">
                    <a16:creationId xmlns="" xmlns:a16="http://schemas.microsoft.com/office/drawing/2014/main" id="{D7A1D554-0A8F-4BEF-98E5-A684BE75D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5" y="2622551"/>
                <a:ext cx="254000" cy="495300"/>
              </a:xfrm>
              <a:custGeom>
                <a:avLst/>
                <a:gdLst>
                  <a:gd name="T0" fmla="*/ 246529 w 68"/>
                  <a:gd name="T1" fmla="*/ 442768 h 132"/>
                  <a:gd name="T2" fmla="*/ 179294 w 68"/>
                  <a:gd name="T3" fmla="*/ 303934 h 132"/>
                  <a:gd name="T4" fmla="*/ 197971 w 68"/>
                  <a:gd name="T5" fmla="*/ 273916 h 132"/>
                  <a:gd name="T6" fmla="*/ 220382 w 68"/>
                  <a:gd name="T7" fmla="*/ 168852 h 132"/>
                  <a:gd name="T8" fmla="*/ 201706 w 68"/>
                  <a:gd name="T9" fmla="*/ 123825 h 132"/>
                  <a:gd name="T10" fmla="*/ 100853 w 68"/>
                  <a:gd name="T11" fmla="*/ 15009 h 132"/>
                  <a:gd name="T12" fmla="*/ 56029 w 68"/>
                  <a:gd name="T13" fmla="*/ 15009 h 132"/>
                  <a:gd name="T14" fmla="*/ 52294 w 68"/>
                  <a:gd name="T15" fmla="*/ 60036 h 132"/>
                  <a:gd name="T16" fmla="*/ 119529 w 68"/>
                  <a:gd name="T17" fmla="*/ 131330 h 132"/>
                  <a:gd name="T18" fmla="*/ 52294 w 68"/>
                  <a:gd name="T19" fmla="*/ 97559 h 132"/>
                  <a:gd name="T20" fmla="*/ 7471 w 68"/>
                  <a:gd name="T21" fmla="*/ 112568 h 132"/>
                  <a:gd name="T22" fmla="*/ 22412 w 68"/>
                  <a:gd name="T23" fmla="*/ 157595 h 132"/>
                  <a:gd name="T24" fmla="*/ 93382 w 68"/>
                  <a:gd name="T25" fmla="*/ 195118 h 132"/>
                  <a:gd name="T26" fmla="*/ 108324 w 68"/>
                  <a:gd name="T27" fmla="*/ 198870 h 132"/>
                  <a:gd name="T28" fmla="*/ 78441 w 68"/>
                  <a:gd name="T29" fmla="*/ 322695 h 132"/>
                  <a:gd name="T30" fmla="*/ 52294 w 68"/>
                  <a:gd name="T31" fmla="*/ 427759 h 132"/>
                  <a:gd name="T32" fmla="*/ 48559 w 68"/>
                  <a:gd name="T33" fmla="*/ 454025 h 132"/>
                  <a:gd name="T34" fmla="*/ 70971 w 68"/>
                  <a:gd name="T35" fmla="*/ 491548 h 132"/>
                  <a:gd name="T36" fmla="*/ 78441 w 68"/>
                  <a:gd name="T37" fmla="*/ 495300 h 132"/>
                  <a:gd name="T38" fmla="*/ 112059 w 68"/>
                  <a:gd name="T39" fmla="*/ 469034 h 132"/>
                  <a:gd name="T40" fmla="*/ 138206 w 68"/>
                  <a:gd name="T41" fmla="*/ 367723 h 132"/>
                  <a:gd name="T42" fmla="*/ 186765 w 68"/>
                  <a:gd name="T43" fmla="*/ 469034 h 132"/>
                  <a:gd name="T44" fmla="*/ 231588 w 68"/>
                  <a:gd name="T45" fmla="*/ 484043 h 132"/>
                  <a:gd name="T46" fmla="*/ 246529 w 68"/>
                  <a:gd name="T47" fmla="*/ 442768 h 1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132">
                    <a:moveTo>
                      <a:pt x="66" y="118"/>
                    </a:moveTo>
                    <a:cubicBezTo>
                      <a:pt x="48" y="81"/>
                      <a:pt x="48" y="81"/>
                      <a:pt x="48" y="81"/>
                    </a:cubicBezTo>
                    <a:cubicBezTo>
                      <a:pt x="51" y="79"/>
                      <a:pt x="53" y="76"/>
                      <a:pt x="53" y="73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0"/>
                      <a:pt x="58" y="35"/>
                      <a:pt x="54" y="3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4" y="0"/>
                      <a:pt x="18" y="0"/>
                      <a:pt x="15" y="4"/>
                    </a:cubicBezTo>
                    <a:cubicBezTo>
                      <a:pt x="11" y="7"/>
                      <a:pt x="11" y="13"/>
                      <a:pt x="14" y="1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4"/>
                      <a:pt x="4" y="26"/>
                      <a:pt x="2" y="30"/>
                    </a:cubicBezTo>
                    <a:cubicBezTo>
                      <a:pt x="0" y="34"/>
                      <a:pt x="2" y="40"/>
                      <a:pt x="6" y="4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2"/>
                      <a:pt x="28" y="53"/>
                      <a:pt x="29" y="53"/>
                    </a:cubicBezTo>
                    <a:cubicBezTo>
                      <a:pt x="27" y="63"/>
                      <a:pt x="24" y="76"/>
                      <a:pt x="21" y="86"/>
                    </a:cubicBezTo>
                    <a:cubicBezTo>
                      <a:pt x="19" y="96"/>
                      <a:pt x="16" y="105"/>
                      <a:pt x="14" y="114"/>
                    </a:cubicBezTo>
                    <a:cubicBezTo>
                      <a:pt x="14" y="116"/>
                      <a:pt x="13" y="118"/>
                      <a:pt x="13" y="121"/>
                    </a:cubicBezTo>
                    <a:cubicBezTo>
                      <a:pt x="11" y="125"/>
                      <a:pt x="14" y="130"/>
                      <a:pt x="19" y="131"/>
                    </a:cubicBezTo>
                    <a:cubicBezTo>
                      <a:pt x="20" y="132"/>
                      <a:pt x="20" y="132"/>
                      <a:pt x="21" y="132"/>
                    </a:cubicBezTo>
                    <a:cubicBezTo>
                      <a:pt x="25" y="132"/>
                      <a:pt x="29" y="129"/>
                      <a:pt x="30" y="125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30"/>
                      <a:pt x="57" y="132"/>
                      <a:pt x="62" y="129"/>
                    </a:cubicBezTo>
                    <a:cubicBezTo>
                      <a:pt x="66" y="127"/>
                      <a:pt x="68" y="122"/>
                      <a:pt x="6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0" name="Oval 71">
                <a:extLst>
                  <a:ext uri="{FF2B5EF4-FFF2-40B4-BE49-F238E27FC236}">
                    <a16:creationId xmlns="" xmlns:a16="http://schemas.microsoft.com/office/drawing/2014/main" id="{847E17A8-1BBB-4901-84E4-102BC5B6A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6663" y="2689226"/>
                <a:ext cx="112713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20640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E" altLang="en-US" sz="632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72">
                <a:extLst>
                  <a:ext uri="{FF2B5EF4-FFF2-40B4-BE49-F238E27FC236}">
                    <a16:creationId xmlns="" xmlns:a16="http://schemas.microsoft.com/office/drawing/2014/main" id="{33CF8778-4508-4B94-8F12-73ACBD94A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775" y="2670176"/>
                <a:ext cx="328613" cy="447675"/>
              </a:xfrm>
              <a:custGeom>
                <a:avLst/>
                <a:gdLst>
                  <a:gd name="T0" fmla="*/ 287536 w 88"/>
                  <a:gd name="T1" fmla="*/ 270862 h 119"/>
                  <a:gd name="T2" fmla="*/ 250194 w 88"/>
                  <a:gd name="T3" fmla="*/ 270862 h 119"/>
                  <a:gd name="T4" fmla="*/ 250194 w 88"/>
                  <a:gd name="T5" fmla="*/ 210671 h 119"/>
                  <a:gd name="T6" fmla="*/ 313676 w 88"/>
                  <a:gd name="T7" fmla="*/ 158003 h 119"/>
                  <a:gd name="T8" fmla="*/ 328613 w 88"/>
                  <a:gd name="T9" fmla="*/ 131669 h 119"/>
                  <a:gd name="T10" fmla="*/ 324879 w 88"/>
                  <a:gd name="T11" fmla="*/ 33858 h 119"/>
                  <a:gd name="T12" fmla="*/ 291271 w 88"/>
                  <a:gd name="T13" fmla="*/ 0 h 119"/>
                  <a:gd name="T14" fmla="*/ 257662 w 88"/>
                  <a:gd name="T15" fmla="*/ 37620 h 119"/>
                  <a:gd name="T16" fmla="*/ 261397 w 88"/>
                  <a:gd name="T17" fmla="*/ 116621 h 119"/>
                  <a:gd name="T18" fmla="*/ 186712 w 88"/>
                  <a:gd name="T19" fmla="*/ 176813 h 119"/>
                  <a:gd name="T20" fmla="*/ 100824 w 88"/>
                  <a:gd name="T21" fmla="*/ 139193 h 119"/>
                  <a:gd name="T22" fmla="*/ 74685 w 88"/>
                  <a:gd name="T23" fmla="*/ 71478 h 119"/>
                  <a:gd name="T24" fmla="*/ 33608 w 88"/>
                  <a:gd name="T25" fmla="*/ 52668 h 119"/>
                  <a:gd name="T26" fmla="*/ 14937 w 88"/>
                  <a:gd name="T27" fmla="*/ 97811 h 119"/>
                  <a:gd name="T28" fmla="*/ 44811 w 88"/>
                  <a:gd name="T29" fmla="*/ 176813 h 119"/>
                  <a:gd name="T30" fmla="*/ 59748 w 88"/>
                  <a:gd name="T31" fmla="*/ 195623 h 119"/>
                  <a:gd name="T32" fmla="*/ 123230 w 88"/>
                  <a:gd name="T33" fmla="*/ 221957 h 119"/>
                  <a:gd name="T34" fmla="*/ 123230 w 88"/>
                  <a:gd name="T35" fmla="*/ 338578 h 119"/>
                  <a:gd name="T36" fmla="*/ 123230 w 88"/>
                  <a:gd name="T37" fmla="*/ 338578 h 119"/>
                  <a:gd name="T38" fmla="*/ 123230 w 88"/>
                  <a:gd name="T39" fmla="*/ 379959 h 119"/>
                  <a:gd name="T40" fmla="*/ 29874 w 88"/>
                  <a:gd name="T41" fmla="*/ 379959 h 119"/>
                  <a:gd name="T42" fmla="*/ 0 w 88"/>
                  <a:gd name="T43" fmla="*/ 413817 h 119"/>
                  <a:gd name="T44" fmla="*/ 29874 w 88"/>
                  <a:gd name="T45" fmla="*/ 447675 h 119"/>
                  <a:gd name="T46" fmla="*/ 156838 w 88"/>
                  <a:gd name="T47" fmla="*/ 447675 h 119"/>
                  <a:gd name="T48" fmla="*/ 190446 w 88"/>
                  <a:gd name="T49" fmla="*/ 413817 h 119"/>
                  <a:gd name="T50" fmla="*/ 190446 w 88"/>
                  <a:gd name="T51" fmla="*/ 338578 h 119"/>
                  <a:gd name="T52" fmla="*/ 253928 w 88"/>
                  <a:gd name="T53" fmla="*/ 338578 h 119"/>
                  <a:gd name="T54" fmla="*/ 253928 w 88"/>
                  <a:gd name="T55" fmla="*/ 413817 h 119"/>
                  <a:gd name="T56" fmla="*/ 287536 w 88"/>
                  <a:gd name="T57" fmla="*/ 447675 h 119"/>
                  <a:gd name="T58" fmla="*/ 321145 w 88"/>
                  <a:gd name="T59" fmla="*/ 413817 h 119"/>
                  <a:gd name="T60" fmla="*/ 321145 w 88"/>
                  <a:gd name="T61" fmla="*/ 304720 h 119"/>
                  <a:gd name="T62" fmla="*/ 287536 w 88"/>
                  <a:gd name="T63" fmla="*/ 270862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" h="119">
                    <a:moveTo>
                      <a:pt x="77" y="72"/>
                    </a:move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1"/>
                      <a:pt x="88" y="38"/>
                      <a:pt x="88" y="3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ubicBezTo>
                      <a:pt x="73" y="1"/>
                      <a:pt x="69" y="5"/>
                      <a:pt x="69" y="10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9" y="15"/>
                      <a:pt x="13" y="12"/>
                      <a:pt x="9" y="14"/>
                    </a:cubicBezTo>
                    <a:cubicBezTo>
                      <a:pt x="4" y="16"/>
                      <a:pt x="2" y="21"/>
                      <a:pt x="4" y="2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9"/>
                      <a:pt x="14" y="51"/>
                      <a:pt x="16" y="5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3" y="101"/>
                      <a:pt x="0" y="105"/>
                      <a:pt x="0" y="110"/>
                    </a:cubicBezTo>
                    <a:cubicBezTo>
                      <a:pt x="0" y="115"/>
                      <a:pt x="3" y="119"/>
                      <a:pt x="8" y="119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7" y="119"/>
                      <a:pt x="51" y="115"/>
                      <a:pt x="51" y="11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5"/>
                      <a:pt x="72" y="119"/>
                      <a:pt x="77" y="119"/>
                    </a:cubicBezTo>
                    <a:cubicBezTo>
                      <a:pt x="82" y="119"/>
                      <a:pt x="86" y="115"/>
                      <a:pt x="86" y="11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76"/>
                      <a:pt x="82" y="72"/>
                      <a:pt x="77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" name="Freeform 73">
                <a:extLst>
                  <a:ext uri="{FF2B5EF4-FFF2-40B4-BE49-F238E27FC236}">
                    <a16:creationId xmlns="" xmlns:a16="http://schemas.microsoft.com/office/drawing/2014/main" id="{FF7F0F81-4A97-4F90-9EAE-642E528F14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34100" y="2190751"/>
                <a:ext cx="414338" cy="465138"/>
              </a:xfrm>
              <a:custGeom>
                <a:avLst/>
                <a:gdLst>
                  <a:gd name="T0" fmla="*/ 395674 w 111"/>
                  <a:gd name="T1" fmla="*/ 341351 h 124"/>
                  <a:gd name="T2" fmla="*/ 395674 w 111"/>
                  <a:gd name="T3" fmla="*/ 341351 h 124"/>
                  <a:gd name="T4" fmla="*/ 399407 w 111"/>
                  <a:gd name="T5" fmla="*/ 337600 h 124"/>
                  <a:gd name="T6" fmla="*/ 403140 w 111"/>
                  <a:gd name="T7" fmla="*/ 330098 h 124"/>
                  <a:gd name="T8" fmla="*/ 380743 w 111"/>
                  <a:gd name="T9" fmla="*/ 330098 h 124"/>
                  <a:gd name="T10" fmla="*/ 365812 w 111"/>
                  <a:gd name="T11" fmla="*/ 266329 h 124"/>
                  <a:gd name="T12" fmla="*/ 380743 w 111"/>
                  <a:gd name="T13" fmla="*/ 255076 h 124"/>
                  <a:gd name="T14" fmla="*/ 365812 w 111"/>
                  <a:gd name="T15" fmla="*/ 243822 h 124"/>
                  <a:gd name="T16" fmla="*/ 380743 w 111"/>
                  <a:gd name="T17" fmla="*/ 183805 h 124"/>
                  <a:gd name="T18" fmla="*/ 403140 w 111"/>
                  <a:gd name="T19" fmla="*/ 180053 h 124"/>
                  <a:gd name="T20" fmla="*/ 391941 w 111"/>
                  <a:gd name="T21" fmla="*/ 165049 h 124"/>
                  <a:gd name="T22" fmla="*/ 410605 w 111"/>
                  <a:gd name="T23" fmla="*/ 146293 h 124"/>
                  <a:gd name="T24" fmla="*/ 395674 w 111"/>
                  <a:gd name="T25" fmla="*/ 123787 h 124"/>
                  <a:gd name="T26" fmla="*/ 414338 w 111"/>
                  <a:gd name="T27" fmla="*/ 90027 h 124"/>
                  <a:gd name="T28" fmla="*/ 395674 w 111"/>
                  <a:gd name="T29" fmla="*/ 67520 h 124"/>
                  <a:gd name="T30" fmla="*/ 377010 w 111"/>
                  <a:gd name="T31" fmla="*/ 48764 h 124"/>
                  <a:gd name="T32" fmla="*/ 339683 w 111"/>
                  <a:gd name="T33" fmla="*/ 67520 h 124"/>
                  <a:gd name="T34" fmla="*/ 321019 w 111"/>
                  <a:gd name="T35" fmla="*/ 56267 h 124"/>
                  <a:gd name="T36" fmla="*/ 317286 w 111"/>
                  <a:gd name="T37" fmla="*/ 15004 h 124"/>
                  <a:gd name="T38" fmla="*/ 265027 w 111"/>
                  <a:gd name="T39" fmla="*/ 0 h 124"/>
                  <a:gd name="T40" fmla="*/ 242630 w 111"/>
                  <a:gd name="T41" fmla="*/ 33760 h 124"/>
                  <a:gd name="T42" fmla="*/ 220234 w 111"/>
                  <a:gd name="T43" fmla="*/ 33760 h 124"/>
                  <a:gd name="T44" fmla="*/ 197837 w 111"/>
                  <a:gd name="T45" fmla="*/ 0 h 124"/>
                  <a:gd name="T46" fmla="*/ 145578 w 111"/>
                  <a:gd name="T47" fmla="*/ 15004 h 124"/>
                  <a:gd name="T48" fmla="*/ 141845 w 111"/>
                  <a:gd name="T49" fmla="*/ 56267 h 124"/>
                  <a:gd name="T50" fmla="*/ 123182 w 111"/>
                  <a:gd name="T51" fmla="*/ 67520 h 124"/>
                  <a:gd name="T52" fmla="*/ 89587 w 111"/>
                  <a:gd name="T53" fmla="*/ 48764 h 124"/>
                  <a:gd name="T54" fmla="*/ 67190 w 111"/>
                  <a:gd name="T55" fmla="*/ 67520 h 124"/>
                  <a:gd name="T56" fmla="*/ 48526 w 111"/>
                  <a:gd name="T57" fmla="*/ 86276 h 124"/>
                  <a:gd name="T58" fmla="*/ 67190 w 111"/>
                  <a:gd name="T59" fmla="*/ 123787 h 124"/>
                  <a:gd name="T60" fmla="*/ 55992 w 111"/>
                  <a:gd name="T61" fmla="*/ 142542 h 124"/>
                  <a:gd name="T62" fmla="*/ 14931 w 111"/>
                  <a:gd name="T63" fmla="*/ 146293 h 124"/>
                  <a:gd name="T64" fmla="*/ 0 w 111"/>
                  <a:gd name="T65" fmla="*/ 198809 h 124"/>
                  <a:gd name="T66" fmla="*/ 33595 w 111"/>
                  <a:gd name="T67" fmla="*/ 221316 h 124"/>
                  <a:gd name="T68" fmla="*/ 33595 w 111"/>
                  <a:gd name="T69" fmla="*/ 243822 h 124"/>
                  <a:gd name="T70" fmla="*/ 0 w 111"/>
                  <a:gd name="T71" fmla="*/ 266329 h 124"/>
                  <a:gd name="T72" fmla="*/ 14931 w 111"/>
                  <a:gd name="T73" fmla="*/ 318845 h 124"/>
                  <a:gd name="T74" fmla="*/ 55992 w 111"/>
                  <a:gd name="T75" fmla="*/ 322596 h 124"/>
                  <a:gd name="T76" fmla="*/ 67190 w 111"/>
                  <a:gd name="T77" fmla="*/ 341351 h 124"/>
                  <a:gd name="T78" fmla="*/ 48526 w 111"/>
                  <a:gd name="T79" fmla="*/ 378862 h 124"/>
                  <a:gd name="T80" fmla="*/ 67190 w 111"/>
                  <a:gd name="T81" fmla="*/ 397618 h 124"/>
                  <a:gd name="T82" fmla="*/ 85854 w 111"/>
                  <a:gd name="T83" fmla="*/ 416374 h 124"/>
                  <a:gd name="T84" fmla="*/ 123182 w 111"/>
                  <a:gd name="T85" fmla="*/ 397618 h 124"/>
                  <a:gd name="T86" fmla="*/ 141845 w 111"/>
                  <a:gd name="T87" fmla="*/ 408871 h 124"/>
                  <a:gd name="T88" fmla="*/ 145578 w 111"/>
                  <a:gd name="T89" fmla="*/ 450134 h 124"/>
                  <a:gd name="T90" fmla="*/ 197837 w 111"/>
                  <a:gd name="T91" fmla="*/ 465138 h 124"/>
                  <a:gd name="T92" fmla="*/ 220234 w 111"/>
                  <a:gd name="T93" fmla="*/ 431378 h 124"/>
                  <a:gd name="T94" fmla="*/ 242630 w 111"/>
                  <a:gd name="T95" fmla="*/ 431378 h 124"/>
                  <a:gd name="T96" fmla="*/ 265027 w 111"/>
                  <a:gd name="T97" fmla="*/ 465138 h 124"/>
                  <a:gd name="T98" fmla="*/ 317286 w 111"/>
                  <a:gd name="T99" fmla="*/ 450134 h 124"/>
                  <a:gd name="T100" fmla="*/ 321019 w 111"/>
                  <a:gd name="T101" fmla="*/ 408871 h 124"/>
                  <a:gd name="T102" fmla="*/ 339683 w 111"/>
                  <a:gd name="T103" fmla="*/ 397618 h 124"/>
                  <a:gd name="T104" fmla="*/ 377010 w 111"/>
                  <a:gd name="T105" fmla="*/ 416374 h 124"/>
                  <a:gd name="T106" fmla="*/ 395674 w 111"/>
                  <a:gd name="T107" fmla="*/ 397618 h 124"/>
                  <a:gd name="T108" fmla="*/ 414338 w 111"/>
                  <a:gd name="T109" fmla="*/ 378862 h 124"/>
                  <a:gd name="T110" fmla="*/ 406872 w 111"/>
                  <a:gd name="T111" fmla="*/ 363858 h 124"/>
                  <a:gd name="T112" fmla="*/ 391941 w 111"/>
                  <a:gd name="T113" fmla="*/ 348854 h 124"/>
                  <a:gd name="T114" fmla="*/ 395674 w 111"/>
                  <a:gd name="T115" fmla="*/ 341351 h 124"/>
                  <a:gd name="T116" fmla="*/ 194104 w 111"/>
                  <a:gd name="T117" fmla="*/ 270080 h 124"/>
                  <a:gd name="T118" fmla="*/ 194104 w 111"/>
                  <a:gd name="T119" fmla="*/ 195058 h 124"/>
                  <a:gd name="T120" fmla="*/ 268760 w 111"/>
                  <a:gd name="T121" fmla="*/ 195058 h 124"/>
                  <a:gd name="T122" fmla="*/ 268760 w 111"/>
                  <a:gd name="T123" fmla="*/ 270080 h 124"/>
                  <a:gd name="T124" fmla="*/ 194104 w 111"/>
                  <a:gd name="T125" fmla="*/ 270080 h 1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1" h="124">
                    <a:moveTo>
                      <a:pt x="106" y="91"/>
                    </a:moveTo>
                    <a:cubicBezTo>
                      <a:pt x="106" y="91"/>
                      <a:pt x="106" y="91"/>
                      <a:pt x="106" y="91"/>
                    </a:cubicBezTo>
                    <a:cubicBezTo>
                      <a:pt x="106" y="91"/>
                      <a:pt x="107" y="90"/>
                      <a:pt x="107" y="90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07" y="35"/>
                      <a:pt x="106" y="33"/>
                    </a:cubicBezTo>
                    <a:cubicBezTo>
                      <a:pt x="111" y="24"/>
                      <a:pt x="111" y="24"/>
                      <a:pt x="111" y="24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89" y="17"/>
                      <a:pt x="88" y="16"/>
                      <a:pt x="86" y="15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1" y="9"/>
                      <a:pt x="59" y="9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6"/>
                      <a:pt x="35" y="17"/>
                      <a:pt x="33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5"/>
                      <a:pt x="16" y="36"/>
                      <a:pt x="1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1"/>
                      <a:pt x="9" y="63"/>
                      <a:pt x="9" y="6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6" y="87"/>
                      <a:pt x="17" y="89"/>
                      <a:pt x="18" y="9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7"/>
                      <a:pt x="36" y="108"/>
                      <a:pt x="38" y="109"/>
                    </a:cubicBezTo>
                    <a:cubicBezTo>
                      <a:pt x="39" y="120"/>
                      <a:pt x="39" y="120"/>
                      <a:pt x="39" y="120"/>
                    </a:cubicBezTo>
                    <a:cubicBezTo>
                      <a:pt x="53" y="124"/>
                      <a:pt x="53" y="124"/>
                      <a:pt x="53" y="124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61" y="115"/>
                      <a:pt x="63" y="115"/>
                      <a:pt x="65" y="11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8"/>
                      <a:pt x="89" y="107"/>
                      <a:pt x="91" y="106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5" y="93"/>
                      <a:pt x="105" y="93"/>
                      <a:pt x="105" y="93"/>
                    </a:cubicBezTo>
                    <a:lnTo>
                      <a:pt x="106" y="91"/>
                    </a:lnTo>
                    <a:close/>
                    <a:moveTo>
                      <a:pt x="52" y="72"/>
                    </a:moveTo>
                    <a:cubicBezTo>
                      <a:pt x="47" y="66"/>
                      <a:pt x="47" y="58"/>
                      <a:pt x="52" y="52"/>
                    </a:cubicBezTo>
                    <a:cubicBezTo>
                      <a:pt x="58" y="47"/>
                      <a:pt x="67" y="47"/>
                      <a:pt x="72" y="52"/>
                    </a:cubicBezTo>
                    <a:cubicBezTo>
                      <a:pt x="77" y="58"/>
                      <a:pt x="77" y="66"/>
                      <a:pt x="72" y="72"/>
                    </a:cubicBezTo>
                    <a:cubicBezTo>
                      <a:pt x="66" y="77"/>
                      <a:pt x="58" y="77"/>
                      <a:pt x="5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3" name="Freeform 74">
                <a:extLst>
                  <a:ext uri="{FF2B5EF4-FFF2-40B4-BE49-F238E27FC236}">
                    <a16:creationId xmlns="" xmlns:a16="http://schemas.microsoft.com/office/drawing/2014/main" id="{B8BF6AF3-CDB1-4827-8F83-5FC8061C5A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6213" y="2306638"/>
                <a:ext cx="280988" cy="280988"/>
              </a:xfrm>
              <a:custGeom>
                <a:avLst/>
                <a:gdLst>
                  <a:gd name="T0" fmla="*/ 239776 w 75"/>
                  <a:gd name="T1" fmla="*/ 206058 h 75"/>
                  <a:gd name="T2" fmla="*/ 247269 w 75"/>
                  <a:gd name="T3" fmla="*/ 194818 h 75"/>
                  <a:gd name="T4" fmla="*/ 269748 w 75"/>
                  <a:gd name="T5" fmla="*/ 194818 h 75"/>
                  <a:gd name="T6" fmla="*/ 280988 w 75"/>
                  <a:gd name="T7" fmla="*/ 161100 h 75"/>
                  <a:gd name="T8" fmla="*/ 258509 w 75"/>
                  <a:gd name="T9" fmla="*/ 146114 h 75"/>
                  <a:gd name="T10" fmla="*/ 258509 w 75"/>
                  <a:gd name="T11" fmla="*/ 134874 h 75"/>
                  <a:gd name="T12" fmla="*/ 280988 w 75"/>
                  <a:gd name="T13" fmla="*/ 119888 h 75"/>
                  <a:gd name="T14" fmla="*/ 269748 w 75"/>
                  <a:gd name="T15" fmla="*/ 86170 h 75"/>
                  <a:gd name="T16" fmla="*/ 247269 w 75"/>
                  <a:gd name="T17" fmla="*/ 86170 h 75"/>
                  <a:gd name="T18" fmla="*/ 239776 w 75"/>
                  <a:gd name="T19" fmla="*/ 74930 h 75"/>
                  <a:gd name="T20" fmla="*/ 251016 w 75"/>
                  <a:gd name="T21" fmla="*/ 52451 h 75"/>
                  <a:gd name="T22" fmla="*/ 239776 w 75"/>
                  <a:gd name="T23" fmla="*/ 41212 h 75"/>
                  <a:gd name="T24" fmla="*/ 228537 w 75"/>
                  <a:gd name="T25" fmla="*/ 29972 h 75"/>
                  <a:gd name="T26" fmla="*/ 206058 w 75"/>
                  <a:gd name="T27" fmla="*/ 41212 h 75"/>
                  <a:gd name="T28" fmla="*/ 194818 w 75"/>
                  <a:gd name="T29" fmla="*/ 33719 h 75"/>
                  <a:gd name="T30" fmla="*/ 191072 w 75"/>
                  <a:gd name="T31" fmla="*/ 7493 h 75"/>
                  <a:gd name="T32" fmla="*/ 161100 w 75"/>
                  <a:gd name="T33" fmla="*/ 0 h 75"/>
                  <a:gd name="T34" fmla="*/ 146114 w 75"/>
                  <a:gd name="T35" fmla="*/ 18733 h 75"/>
                  <a:gd name="T36" fmla="*/ 131128 w 75"/>
                  <a:gd name="T37" fmla="*/ 18733 h 75"/>
                  <a:gd name="T38" fmla="*/ 119888 w 75"/>
                  <a:gd name="T39" fmla="*/ 0 h 75"/>
                  <a:gd name="T40" fmla="*/ 86170 w 75"/>
                  <a:gd name="T41" fmla="*/ 7493 h 75"/>
                  <a:gd name="T42" fmla="*/ 86170 w 75"/>
                  <a:gd name="T43" fmla="*/ 33719 h 75"/>
                  <a:gd name="T44" fmla="*/ 74930 w 75"/>
                  <a:gd name="T45" fmla="*/ 41212 h 75"/>
                  <a:gd name="T46" fmla="*/ 48705 w 75"/>
                  <a:gd name="T47" fmla="*/ 29972 h 75"/>
                  <a:gd name="T48" fmla="*/ 26226 w 75"/>
                  <a:gd name="T49" fmla="*/ 52451 h 75"/>
                  <a:gd name="T50" fmla="*/ 37465 w 75"/>
                  <a:gd name="T51" fmla="*/ 74930 h 75"/>
                  <a:gd name="T52" fmla="*/ 33719 w 75"/>
                  <a:gd name="T53" fmla="*/ 86170 h 75"/>
                  <a:gd name="T54" fmla="*/ 7493 w 75"/>
                  <a:gd name="T55" fmla="*/ 86170 h 75"/>
                  <a:gd name="T56" fmla="*/ 0 w 75"/>
                  <a:gd name="T57" fmla="*/ 119888 h 75"/>
                  <a:gd name="T58" fmla="*/ 18733 w 75"/>
                  <a:gd name="T59" fmla="*/ 134874 h 75"/>
                  <a:gd name="T60" fmla="*/ 18733 w 75"/>
                  <a:gd name="T61" fmla="*/ 146114 h 75"/>
                  <a:gd name="T62" fmla="*/ 0 w 75"/>
                  <a:gd name="T63" fmla="*/ 161100 h 75"/>
                  <a:gd name="T64" fmla="*/ 7493 w 75"/>
                  <a:gd name="T65" fmla="*/ 191072 h 75"/>
                  <a:gd name="T66" fmla="*/ 29972 w 75"/>
                  <a:gd name="T67" fmla="*/ 194818 h 75"/>
                  <a:gd name="T68" fmla="*/ 37465 w 75"/>
                  <a:gd name="T69" fmla="*/ 206058 h 75"/>
                  <a:gd name="T70" fmla="*/ 26226 w 75"/>
                  <a:gd name="T71" fmla="*/ 228537 h 75"/>
                  <a:gd name="T72" fmla="*/ 52451 w 75"/>
                  <a:gd name="T73" fmla="*/ 251016 h 75"/>
                  <a:gd name="T74" fmla="*/ 71184 w 75"/>
                  <a:gd name="T75" fmla="*/ 239776 h 75"/>
                  <a:gd name="T76" fmla="*/ 86170 w 75"/>
                  <a:gd name="T77" fmla="*/ 247269 h 75"/>
                  <a:gd name="T78" fmla="*/ 86170 w 75"/>
                  <a:gd name="T79" fmla="*/ 273495 h 75"/>
                  <a:gd name="T80" fmla="*/ 119888 w 75"/>
                  <a:gd name="T81" fmla="*/ 280988 h 75"/>
                  <a:gd name="T82" fmla="*/ 131128 w 75"/>
                  <a:gd name="T83" fmla="*/ 258509 h 75"/>
                  <a:gd name="T84" fmla="*/ 146114 w 75"/>
                  <a:gd name="T85" fmla="*/ 258509 h 75"/>
                  <a:gd name="T86" fmla="*/ 157353 w 75"/>
                  <a:gd name="T87" fmla="*/ 280988 h 75"/>
                  <a:gd name="T88" fmla="*/ 191072 w 75"/>
                  <a:gd name="T89" fmla="*/ 273495 h 75"/>
                  <a:gd name="T90" fmla="*/ 194818 w 75"/>
                  <a:gd name="T91" fmla="*/ 247269 h 75"/>
                  <a:gd name="T92" fmla="*/ 206058 w 75"/>
                  <a:gd name="T93" fmla="*/ 239776 h 75"/>
                  <a:gd name="T94" fmla="*/ 224790 w 75"/>
                  <a:gd name="T95" fmla="*/ 251016 h 75"/>
                  <a:gd name="T96" fmla="*/ 239776 w 75"/>
                  <a:gd name="T97" fmla="*/ 239776 h 75"/>
                  <a:gd name="T98" fmla="*/ 251016 w 75"/>
                  <a:gd name="T99" fmla="*/ 228537 h 75"/>
                  <a:gd name="T100" fmla="*/ 239776 w 75"/>
                  <a:gd name="T101" fmla="*/ 206058 h 75"/>
                  <a:gd name="T102" fmla="*/ 116142 w 75"/>
                  <a:gd name="T103" fmla="*/ 161100 h 75"/>
                  <a:gd name="T104" fmla="*/ 116142 w 75"/>
                  <a:gd name="T105" fmla="*/ 116142 h 75"/>
                  <a:gd name="T106" fmla="*/ 161100 w 75"/>
                  <a:gd name="T107" fmla="*/ 116142 h 75"/>
                  <a:gd name="T108" fmla="*/ 161100 w 75"/>
                  <a:gd name="T109" fmla="*/ 161100 h 75"/>
                  <a:gd name="T110" fmla="*/ 116142 w 75"/>
                  <a:gd name="T111" fmla="*/ 161100 h 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5" h="75">
                    <a:moveTo>
                      <a:pt x="64" y="55"/>
                    </a:moveTo>
                    <a:cubicBezTo>
                      <a:pt x="64" y="54"/>
                      <a:pt x="65" y="53"/>
                      <a:pt x="66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69" y="37"/>
                      <a:pt x="69" y="36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2"/>
                      <a:pt x="65" y="21"/>
                      <a:pt x="64" y="2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3" y="9"/>
                      <a:pt x="52" y="9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5" y="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9" y="53"/>
                      <a:pt x="10" y="55"/>
                      <a:pt x="10" y="55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0" y="65"/>
                      <a:pt x="21" y="65"/>
                      <a:pt x="23" y="66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6" y="69"/>
                      <a:pt x="38" y="69"/>
                      <a:pt x="39" y="69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5"/>
                      <a:pt x="54" y="65"/>
                      <a:pt x="55" y="64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7" y="61"/>
                      <a:pt x="67" y="61"/>
                      <a:pt x="67" y="61"/>
                    </a:cubicBezTo>
                    <a:lnTo>
                      <a:pt x="64" y="55"/>
                    </a:lnTo>
                    <a:close/>
                    <a:moveTo>
                      <a:pt x="31" y="43"/>
                    </a:moveTo>
                    <a:cubicBezTo>
                      <a:pt x="28" y="40"/>
                      <a:pt x="28" y="35"/>
                      <a:pt x="31" y="31"/>
                    </a:cubicBezTo>
                    <a:cubicBezTo>
                      <a:pt x="34" y="28"/>
                      <a:pt x="40" y="28"/>
                      <a:pt x="43" y="31"/>
                    </a:cubicBezTo>
                    <a:cubicBezTo>
                      <a:pt x="46" y="35"/>
                      <a:pt x="46" y="40"/>
                      <a:pt x="43" y="43"/>
                    </a:cubicBezTo>
                    <a:cubicBezTo>
                      <a:pt x="40" y="47"/>
                      <a:pt x="34" y="47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17813284" y="4583168"/>
            <a:ext cx="3499375" cy="1193054"/>
          </a:xfrm>
          <a:prstGeom prst="rect">
            <a:avLst/>
          </a:prstGeom>
          <a:noFill/>
        </p:spPr>
        <p:txBody>
          <a:bodyPr wrap="square" lIns="206156" tIns="103078" rIns="206156" bIns="103078" rtlCol="0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DB5D25"/>
                </a:solidFill>
                <a:latin typeface="Arial" charset="0"/>
              </a:rPr>
              <a:t>Payment application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086886" y="8453903"/>
            <a:ext cx="3417545" cy="1193054"/>
          </a:xfrm>
          <a:prstGeom prst="rect">
            <a:avLst/>
          </a:prstGeom>
          <a:noFill/>
        </p:spPr>
        <p:txBody>
          <a:bodyPr wrap="square" lIns="206156" tIns="103078" rIns="206156" bIns="103078" rtlCol="0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970254"/>
                </a:solidFill>
                <a:latin typeface="Arial" charset="0"/>
              </a:rPr>
              <a:t>Certified Interfaces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392481" y="12092834"/>
            <a:ext cx="3050948" cy="1193054"/>
          </a:xfrm>
          <a:prstGeom prst="rect">
            <a:avLst/>
          </a:prstGeom>
          <a:noFill/>
        </p:spPr>
        <p:txBody>
          <a:bodyPr wrap="square" lIns="206156" tIns="103078" rIns="206156" bIns="103078" rtlCol="0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693695"/>
                </a:solidFill>
                <a:latin typeface="Arial" charset="0"/>
              </a:rPr>
              <a:t>Service Bureaux</a:t>
            </a:r>
          </a:p>
        </p:txBody>
      </p:sp>
      <p:sp>
        <p:nvSpPr>
          <p:cNvPr id="77" name="Rectangle 76"/>
          <p:cNvSpPr>
            <a:spLocks noChangeAspect="1"/>
          </p:cNvSpPr>
          <p:nvPr/>
        </p:nvSpPr>
        <p:spPr>
          <a:xfrm>
            <a:off x="15281145" y="2795178"/>
            <a:ext cx="103202" cy="8898295"/>
          </a:xfrm>
          <a:prstGeom prst="rect">
            <a:avLst/>
          </a:prstGeom>
          <a:solidFill>
            <a:srgbClr val="6F2C82"/>
          </a:solidFill>
          <a:ln>
            <a:solidFill>
              <a:schemeClr val="accent4"/>
            </a:solidFill>
          </a:ln>
        </p:spPr>
        <p:txBody>
          <a:bodyPr wrap="square" lIns="206382" tIns="103193" rIns="206382" bIns="103193" rtlCol="0" anchor="ctr">
            <a:noAutofit/>
          </a:bodyPr>
          <a:lstStyle/>
          <a:p>
            <a:pPr algn="ctr" defTabSz="2064075" eaLnBrk="0" fontAlgn="base" hangingPunct="0">
              <a:spcBef>
                <a:spcPts val="677"/>
              </a:spcBef>
              <a:spcAft>
                <a:spcPct val="0"/>
              </a:spcAft>
            </a:pPr>
            <a:endParaRPr lang="en-GB" sz="4515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8" name="Right Brace 77"/>
          <p:cNvSpPr/>
          <p:nvPr/>
        </p:nvSpPr>
        <p:spPr bwMode="auto">
          <a:xfrm>
            <a:off x="12618721" y="3155840"/>
            <a:ext cx="1735562" cy="8154000"/>
          </a:xfrm>
          <a:prstGeom prst="rightBrace">
            <a:avLst>
              <a:gd name="adj1" fmla="val 27280"/>
              <a:gd name="adj2" fmla="val 50000"/>
            </a:avLst>
          </a:prstGeom>
          <a:solidFill>
            <a:schemeClr val="bg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6409" tIns="103204" rIns="206409" bIns="103204" numCol="1" rtlCol="0" anchor="t" anchorCtr="0" compatLnSpc="1">
            <a:prstTxWarp prst="textNoShape">
              <a:avLst/>
            </a:prstTxWarp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9" name="Striped Right Arrow 78"/>
          <p:cNvSpPr/>
          <p:nvPr/>
        </p:nvSpPr>
        <p:spPr bwMode="auto">
          <a:xfrm>
            <a:off x="15768779" y="2743738"/>
            <a:ext cx="1633327" cy="824202"/>
          </a:xfrm>
          <a:prstGeom prst="stripedRightArrow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6409" tIns="103204" rIns="206409" bIns="1032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0" name="Striped Right Arrow 79"/>
          <p:cNvSpPr/>
          <p:nvPr/>
        </p:nvSpPr>
        <p:spPr bwMode="auto">
          <a:xfrm>
            <a:off x="15894726" y="6657887"/>
            <a:ext cx="2772887" cy="824202"/>
          </a:xfrm>
          <a:prstGeom prst="stripedRightArrow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6409" tIns="103204" rIns="206409" bIns="1032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" name="Striped Right Arrow 80"/>
          <p:cNvSpPr/>
          <p:nvPr/>
        </p:nvSpPr>
        <p:spPr bwMode="auto">
          <a:xfrm>
            <a:off x="15931323" y="10423300"/>
            <a:ext cx="3645209" cy="824202"/>
          </a:xfrm>
          <a:prstGeom prst="stripedRightArrow">
            <a:avLst/>
          </a:prstGeom>
          <a:solidFill>
            <a:srgbClr val="6F2C8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6409" tIns="103204" rIns="206409" bIns="1032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8462119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Application providers can benefit by </a:t>
            </a:r>
            <a:br>
              <a:rPr lang="en-GB" dirty="0" smtClean="0"/>
            </a:br>
            <a:r>
              <a:rPr lang="en-GB" dirty="0" smtClean="0"/>
              <a:t>adopting SWIFT </a:t>
            </a:r>
            <a:r>
              <a:rPr lang="en-GB" dirty="0" err="1" smtClean="0"/>
              <a:t>gpi</a:t>
            </a:r>
            <a:r>
              <a:rPr lang="en-GB" dirty="0" smtClean="0"/>
              <a:t> services and enabling your customers </a:t>
            </a:r>
            <a:endParaRPr lang="en-GB" dirty="0"/>
          </a:p>
        </p:txBody>
      </p:sp>
      <p:sp>
        <p:nvSpPr>
          <p:cNvPr id="17" name="Freeform 6">
            <a:extLst>
              <a:ext uri="{FF2B5EF4-FFF2-40B4-BE49-F238E27FC236}">
                <a16:creationId xmlns="" xmlns:a16="http://schemas.microsoft.com/office/drawing/2014/main" id="{BED34359-06BB-4D12-AF46-7D5981E86528}"/>
              </a:ext>
            </a:extLst>
          </p:cNvPr>
          <p:cNvSpPr>
            <a:spLocks noEditPoints="1"/>
          </p:cNvSpPr>
          <p:nvPr/>
        </p:nvSpPr>
        <p:spPr bwMode="auto">
          <a:xfrm>
            <a:off x="9012450" y="3860922"/>
            <a:ext cx="6360688" cy="6418024"/>
          </a:xfrm>
          <a:custGeom>
            <a:avLst/>
            <a:gdLst>
              <a:gd name="T0" fmla="*/ 2324757 w 1245"/>
              <a:gd name="T1" fmla="*/ 1251774 h 1256"/>
              <a:gd name="T2" fmla="*/ 925828 w 1245"/>
              <a:gd name="T3" fmla="*/ 2247761 h 1256"/>
              <a:gd name="T4" fmla="*/ 785483 w 1245"/>
              <a:gd name="T5" fmla="*/ 2159481 h 1256"/>
              <a:gd name="T6" fmla="*/ 769637 w 1245"/>
              <a:gd name="T7" fmla="*/ 2250025 h 1256"/>
              <a:gd name="T8" fmla="*/ 930355 w 1245"/>
              <a:gd name="T9" fmla="*/ 2381314 h 1256"/>
              <a:gd name="T10" fmla="*/ 814910 w 1245"/>
              <a:gd name="T11" fmla="*/ 2598620 h 1256"/>
              <a:gd name="T12" fmla="*/ 758319 w 1245"/>
              <a:gd name="T13" fmla="*/ 2655211 h 1256"/>
              <a:gd name="T14" fmla="*/ 672301 w 1245"/>
              <a:gd name="T15" fmla="*/ 2560139 h 1256"/>
              <a:gd name="T16" fmla="*/ 758319 w 1245"/>
              <a:gd name="T17" fmla="*/ 2422059 h 1256"/>
              <a:gd name="T18" fmla="*/ 814910 w 1245"/>
              <a:gd name="T19" fmla="*/ 2512603 h 1256"/>
              <a:gd name="T20" fmla="*/ 683619 w 1245"/>
              <a:gd name="T21" fmla="*/ 2342833 h 1256"/>
              <a:gd name="T22" fmla="*/ 665510 w 1245"/>
              <a:gd name="T23" fmla="*/ 2141372 h 1256"/>
              <a:gd name="T24" fmla="*/ 814910 w 1245"/>
              <a:gd name="T25" fmla="*/ 2046300 h 1256"/>
              <a:gd name="T26" fmla="*/ 928092 w 1245"/>
              <a:gd name="T27" fmla="*/ 2225125 h 1256"/>
              <a:gd name="T28" fmla="*/ 1281219 w 1245"/>
              <a:gd name="T29" fmla="*/ 2349624 h 1256"/>
              <a:gd name="T30" fmla="*/ 787746 w 1245"/>
              <a:gd name="T31" fmla="*/ 1856157 h 1256"/>
              <a:gd name="T32" fmla="*/ 787746 w 1245"/>
              <a:gd name="T33" fmla="*/ 2793291 h 1256"/>
              <a:gd name="T34" fmla="*/ 1480420 w 1245"/>
              <a:gd name="T35" fmla="*/ 1541516 h 1256"/>
              <a:gd name="T36" fmla="*/ 1319701 w 1245"/>
              <a:gd name="T37" fmla="*/ 2227389 h 1256"/>
              <a:gd name="T38" fmla="*/ 158455 w 1245"/>
              <a:gd name="T39" fmla="*/ 1749768 h 1256"/>
              <a:gd name="T40" fmla="*/ 559119 w 1245"/>
              <a:gd name="T41" fmla="*/ 1315155 h 1256"/>
              <a:gd name="T42" fmla="*/ 1267638 w 1245"/>
              <a:gd name="T43" fmla="*/ 577220 h 1256"/>
              <a:gd name="T44" fmla="*/ 1939938 w 1245"/>
              <a:gd name="T45" fmla="*/ 368968 h 1256"/>
              <a:gd name="T46" fmla="*/ 2111975 w 1245"/>
              <a:gd name="T47" fmla="*/ 1618479 h 1256"/>
              <a:gd name="T48" fmla="*/ 1532483 w 1245"/>
              <a:gd name="T49" fmla="*/ 1487190 h 1256"/>
              <a:gd name="T50" fmla="*/ 602128 w 1245"/>
              <a:gd name="T51" fmla="*/ 1120485 h 1256"/>
              <a:gd name="T52" fmla="*/ 1095601 w 1245"/>
              <a:gd name="T53" fmla="*/ 1613952 h 1256"/>
              <a:gd name="T54" fmla="*/ 896401 w 1245"/>
              <a:gd name="T55" fmla="*/ 1041259 h 1256"/>
              <a:gd name="T56" fmla="*/ 1233683 w 1245"/>
              <a:gd name="T57" fmla="*/ 799053 h 1256"/>
              <a:gd name="T58" fmla="*/ 1265374 w 1245"/>
              <a:gd name="T59" fmla="*/ 1109167 h 1256"/>
              <a:gd name="T60" fmla="*/ 1163510 w 1245"/>
              <a:gd name="T61" fmla="*/ 1254038 h 1256"/>
              <a:gd name="T62" fmla="*/ 980155 w 1245"/>
              <a:gd name="T63" fmla="*/ 1217820 h 1256"/>
              <a:gd name="T64" fmla="*/ 1034483 w 1245"/>
              <a:gd name="T65" fmla="*/ 876016 h 1256"/>
              <a:gd name="T66" fmla="*/ 950728 w 1245"/>
              <a:gd name="T67" fmla="*/ 1093322 h 1256"/>
              <a:gd name="T68" fmla="*/ 1197465 w 1245"/>
              <a:gd name="T69" fmla="*/ 1195184 h 1256"/>
              <a:gd name="T70" fmla="*/ 1238210 w 1245"/>
              <a:gd name="T71" fmla="*/ 993723 h 1256"/>
              <a:gd name="T72" fmla="*/ 1471365 w 1245"/>
              <a:gd name="T73" fmla="*/ 1353637 h 1256"/>
              <a:gd name="T74" fmla="*/ 1120501 w 1245"/>
              <a:gd name="T75" fmla="*/ 1398909 h 1256"/>
              <a:gd name="T76" fmla="*/ 1095601 w 1245"/>
              <a:gd name="T77" fmla="*/ 1294783 h 1256"/>
              <a:gd name="T78" fmla="*/ 1070701 w 1245"/>
              <a:gd name="T79" fmla="*/ 1398909 h 1256"/>
              <a:gd name="T80" fmla="*/ 719837 w 1245"/>
              <a:gd name="T81" fmla="*/ 1353637 h 1256"/>
              <a:gd name="T82" fmla="*/ 1539274 w 1245"/>
              <a:gd name="T83" fmla="*/ 1120485 h 1256"/>
              <a:gd name="T84" fmla="*/ 2471893 w 1245"/>
              <a:gd name="T85" fmla="*/ 579483 h 1256"/>
              <a:gd name="T86" fmla="*/ 2403984 w 1245"/>
              <a:gd name="T87" fmla="*/ 541002 h 1256"/>
              <a:gd name="T88" fmla="*/ 2304384 w 1245"/>
              <a:gd name="T89" fmla="*/ 443667 h 1256"/>
              <a:gd name="T90" fmla="*/ 2184411 w 1245"/>
              <a:gd name="T91" fmla="*/ 475357 h 1256"/>
              <a:gd name="T92" fmla="*/ 2148193 w 1245"/>
              <a:gd name="T93" fmla="*/ 608910 h 1256"/>
              <a:gd name="T94" fmla="*/ 2107447 w 1245"/>
              <a:gd name="T95" fmla="*/ 679082 h 1256"/>
              <a:gd name="T96" fmla="*/ 2012375 w 1245"/>
              <a:gd name="T97" fmla="*/ 776417 h 1256"/>
              <a:gd name="T98" fmla="*/ 2044066 w 1245"/>
              <a:gd name="T99" fmla="*/ 896388 h 1256"/>
              <a:gd name="T100" fmla="*/ 2175357 w 1245"/>
              <a:gd name="T101" fmla="*/ 934870 h 1256"/>
              <a:gd name="T102" fmla="*/ 2245529 w 1245"/>
              <a:gd name="T103" fmla="*/ 973351 h 1256"/>
              <a:gd name="T104" fmla="*/ 2342866 w 1245"/>
              <a:gd name="T105" fmla="*/ 1070686 h 1256"/>
              <a:gd name="T106" fmla="*/ 2465102 w 1245"/>
              <a:gd name="T107" fmla="*/ 1036732 h 1256"/>
              <a:gd name="T108" fmla="*/ 2501321 w 1245"/>
              <a:gd name="T109" fmla="*/ 905443 h 1256"/>
              <a:gd name="T110" fmla="*/ 2542066 w 1245"/>
              <a:gd name="T111" fmla="*/ 835271 h 1256"/>
              <a:gd name="T112" fmla="*/ 2637139 w 1245"/>
              <a:gd name="T113" fmla="*/ 737936 h 1256"/>
              <a:gd name="T114" fmla="*/ 2605448 w 1245"/>
              <a:gd name="T115" fmla="*/ 617965 h 1256"/>
              <a:gd name="T116" fmla="*/ 2367766 w 1245"/>
              <a:gd name="T117" fmla="*/ 756045 h 1256"/>
              <a:gd name="T118" fmla="*/ 2324757 w 1245"/>
              <a:gd name="T119" fmla="*/ 715300 h 1256"/>
              <a:gd name="T120" fmla="*/ 2324757 w 1245"/>
              <a:gd name="T121" fmla="*/ 880543 h 1256"/>
              <a:gd name="T122" fmla="*/ 2324757 w 1245"/>
              <a:gd name="T123" fmla="*/ 314641 h 1256"/>
              <a:gd name="T124" fmla="*/ 2766166 w 1245"/>
              <a:gd name="T125" fmla="*/ 756045 h 12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45" h="1256">
                <a:moveTo>
                  <a:pt x="1027" y="116"/>
                </a:moveTo>
                <a:cubicBezTo>
                  <a:pt x="1147" y="116"/>
                  <a:pt x="1245" y="214"/>
                  <a:pt x="1245" y="334"/>
                </a:cubicBezTo>
                <a:cubicBezTo>
                  <a:pt x="1245" y="455"/>
                  <a:pt x="1147" y="553"/>
                  <a:pt x="1027" y="553"/>
                </a:cubicBezTo>
                <a:cubicBezTo>
                  <a:pt x="906" y="553"/>
                  <a:pt x="809" y="455"/>
                  <a:pt x="809" y="334"/>
                </a:cubicBezTo>
                <a:cubicBezTo>
                  <a:pt x="809" y="214"/>
                  <a:pt x="906" y="116"/>
                  <a:pt x="1027" y="116"/>
                </a:cubicBezTo>
                <a:close/>
                <a:moveTo>
                  <a:pt x="409" y="993"/>
                </a:moveTo>
                <a:cubicBezTo>
                  <a:pt x="360" y="993"/>
                  <a:pt x="360" y="993"/>
                  <a:pt x="360" y="993"/>
                </a:cubicBezTo>
                <a:cubicBezTo>
                  <a:pt x="360" y="966"/>
                  <a:pt x="360" y="966"/>
                  <a:pt x="360" y="966"/>
                </a:cubicBezTo>
                <a:cubicBezTo>
                  <a:pt x="360" y="959"/>
                  <a:pt x="354" y="954"/>
                  <a:pt x="347" y="954"/>
                </a:cubicBezTo>
                <a:cubicBezTo>
                  <a:pt x="340" y="954"/>
                  <a:pt x="335" y="959"/>
                  <a:pt x="335" y="966"/>
                </a:cubicBezTo>
                <a:cubicBezTo>
                  <a:pt x="335" y="981"/>
                  <a:pt x="335" y="981"/>
                  <a:pt x="335" y="981"/>
                </a:cubicBezTo>
                <a:cubicBezTo>
                  <a:pt x="335" y="985"/>
                  <a:pt x="338" y="991"/>
                  <a:pt x="340" y="994"/>
                </a:cubicBezTo>
                <a:cubicBezTo>
                  <a:pt x="344" y="998"/>
                  <a:pt x="353" y="1004"/>
                  <a:pt x="370" y="1014"/>
                </a:cubicBezTo>
                <a:cubicBezTo>
                  <a:pt x="383" y="1022"/>
                  <a:pt x="393" y="1029"/>
                  <a:pt x="398" y="1033"/>
                </a:cubicBezTo>
                <a:cubicBezTo>
                  <a:pt x="403" y="1038"/>
                  <a:pt x="407" y="1044"/>
                  <a:pt x="411" y="1052"/>
                </a:cubicBezTo>
                <a:cubicBezTo>
                  <a:pt x="414" y="1060"/>
                  <a:pt x="416" y="1070"/>
                  <a:pt x="416" y="1082"/>
                </a:cubicBezTo>
                <a:cubicBezTo>
                  <a:pt x="416" y="1102"/>
                  <a:pt x="411" y="1117"/>
                  <a:pt x="402" y="1128"/>
                </a:cubicBezTo>
                <a:cubicBezTo>
                  <a:pt x="392" y="1139"/>
                  <a:pt x="379" y="1146"/>
                  <a:pt x="360" y="1148"/>
                </a:cubicBezTo>
                <a:cubicBezTo>
                  <a:pt x="360" y="1158"/>
                  <a:pt x="360" y="1158"/>
                  <a:pt x="360" y="1158"/>
                </a:cubicBezTo>
                <a:cubicBezTo>
                  <a:pt x="360" y="1173"/>
                  <a:pt x="360" y="1173"/>
                  <a:pt x="360" y="1173"/>
                </a:cubicBezTo>
                <a:cubicBezTo>
                  <a:pt x="335" y="1173"/>
                  <a:pt x="335" y="1173"/>
                  <a:pt x="335" y="1173"/>
                </a:cubicBezTo>
                <a:cubicBezTo>
                  <a:pt x="335" y="1158"/>
                  <a:pt x="335" y="1158"/>
                  <a:pt x="335" y="1158"/>
                </a:cubicBezTo>
                <a:cubicBezTo>
                  <a:pt x="335" y="1148"/>
                  <a:pt x="335" y="1148"/>
                  <a:pt x="335" y="1148"/>
                </a:cubicBezTo>
                <a:cubicBezTo>
                  <a:pt x="320" y="1146"/>
                  <a:pt x="308" y="1141"/>
                  <a:pt x="297" y="1131"/>
                </a:cubicBezTo>
                <a:cubicBezTo>
                  <a:pt x="286" y="1121"/>
                  <a:pt x="281" y="1104"/>
                  <a:pt x="281" y="1080"/>
                </a:cubicBezTo>
                <a:cubicBezTo>
                  <a:pt x="281" y="1070"/>
                  <a:pt x="281" y="1070"/>
                  <a:pt x="281" y="1070"/>
                </a:cubicBezTo>
                <a:cubicBezTo>
                  <a:pt x="335" y="1070"/>
                  <a:pt x="335" y="1070"/>
                  <a:pt x="335" y="1070"/>
                </a:cubicBezTo>
                <a:cubicBezTo>
                  <a:pt x="335" y="1083"/>
                  <a:pt x="335" y="1097"/>
                  <a:pt x="335" y="1110"/>
                </a:cubicBezTo>
                <a:cubicBezTo>
                  <a:pt x="335" y="1117"/>
                  <a:pt x="340" y="1123"/>
                  <a:pt x="347" y="1123"/>
                </a:cubicBezTo>
                <a:cubicBezTo>
                  <a:pt x="354" y="1123"/>
                  <a:pt x="360" y="1117"/>
                  <a:pt x="360" y="1110"/>
                </a:cubicBezTo>
                <a:cubicBezTo>
                  <a:pt x="360" y="1090"/>
                  <a:pt x="360" y="1090"/>
                  <a:pt x="360" y="1090"/>
                </a:cubicBezTo>
                <a:cubicBezTo>
                  <a:pt x="360" y="1070"/>
                  <a:pt x="351" y="1067"/>
                  <a:pt x="336" y="1057"/>
                </a:cubicBezTo>
                <a:cubicBezTo>
                  <a:pt x="319" y="1047"/>
                  <a:pt x="308" y="1039"/>
                  <a:pt x="302" y="1035"/>
                </a:cubicBezTo>
                <a:cubicBezTo>
                  <a:pt x="296" y="1030"/>
                  <a:pt x="291" y="1023"/>
                  <a:pt x="286" y="1014"/>
                </a:cubicBezTo>
                <a:cubicBezTo>
                  <a:pt x="282" y="1005"/>
                  <a:pt x="280" y="995"/>
                  <a:pt x="280" y="984"/>
                </a:cubicBezTo>
                <a:cubicBezTo>
                  <a:pt x="280" y="968"/>
                  <a:pt x="284" y="955"/>
                  <a:pt x="294" y="946"/>
                </a:cubicBezTo>
                <a:cubicBezTo>
                  <a:pt x="303" y="936"/>
                  <a:pt x="316" y="931"/>
                  <a:pt x="335" y="929"/>
                </a:cubicBezTo>
                <a:cubicBezTo>
                  <a:pt x="335" y="904"/>
                  <a:pt x="335" y="904"/>
                  <a:pt x="335" y="904"/>
                </a:cubicBezTo>
                <a:cubicBezTo>
                  <a:pt x="360" y="904"/>
                  <a:pt x="360" y="904"/>
                  <a:pt x="360" y="904"/>
                </a:cubicBezTo>
                <a:cubicBezTo>
                  <a:pt x="360" y="929"/>
                  <a:pt x="360" y="929"/>
                  <a:pt x="360" y="929"/>
                </a:cubicBezTo>
                <a:cubicBezTo>
                  <a:pt x="377" y="931"/>
                  <a:pt x="389" y="936"/>
                  <a:pt x="398" y="945"/>
                </a:cubicBezTo>
                <a:cubicBezTo>
                  <a:pt x="406" y="954"/>
                  <a:pt x="410" y="967"/>
                  <a:pt x="410" y="983"/>
                </a:cubicBezTo>
                <a:cubicBezTo>
                  <a:pt x="410" y="985"/>
                  <a:pt x="410" y="989"/>
                  <a:pt x="409" y="993"/>
                </a:cubicBezTo>
                <a:close/>
                <a:moveTo>
                  <a:pt x="348" y="820"/>
                </a:moveTo>
                <a:cubicBezTo>
                  <a:pt x="468" y="820"/>
                  <a:pt x="566" y="918"/>
                  <a:pt x="566" y="1038"/>
                </a:cubicBezTo>
                <a:cubicBezTo>
                  <a:pt x="566" y="1159"/>
                  <a:pt x="468" y="1256"/>
                  <a:pt x="348" y="1256"/>
                </a:cubicBezTo>
                <a:cubicBezTo>
                  <a:pt x="227" y="1256"/>
                  <a:pt x="129" y="1159"/>
                  <a:pt x="129" y="1038"/>
                </a:cubicBezTo>
                <a:cubicBezTo>
                  <a:pt x="129" y="918"/>
                  <a:pt x="227" y="820"/>
                  <a:pt x="348" y="820"/>
                </a:cubicBezTo>
                <a:close/>
                <a:moveTo>
                  <a:pt x="348" y="843"/>
                </a:moveTo>
                <a:cubicBezTo>
                  <a:pt x="240" y="843"/>
                  <a:pt x="152" y="930"/>
                  <a:pt x="152" y="1038"/>
                </a:cubicBezTo>
                <a:cubicBezTo>
                  <a:pt x="152" y="1146"/>
                  <a:pt x="240" y="1234"/>
                  <a:pt x="348" y="1234"/>
                </a:cubicBezTo>
                <a:cubicBezTo>
                  <a:pt x="456" y="1234"/>
                  <a:pt x="543" y="1146"/>
                  <a:pt x="543" y="1038"/>
                </a:cubicBezTo>
                <a:cubicBezTo>
                  <a:pt x="543" y="930"/>
                  <a:pt x="456" y="843"/>
                  <a:pt x="348" y="843"/>
                </a:cubicBezTo>
                <a:close/>
                <a:moveTo>
                  <a:pt x="654" y="681"/>
                </a:moveTo>
                <a:cubicBezTo>
                  <a:pt x="714" y="814"/>
                  <a:pt x="714" y="814"/>
                  <a:pt x="714" y="814"/>
                </a:cubicBezTo>
                <a:cubicBezTo>
                  <a:pt x="881" y="798"/>
                  <a:pt x="881" y="798"/>
                  <a:pt x="881" y="798"/>
                </a:cubicBezTo>
                <a:cubicBezTo>
                  <a:pt x="809" y="892"/>
                  <a:pt x="704" y="960"/>
                  <a:pt x="583" y="984"/>
                </a:cubicBezTo>
                <a:cubicBezTo>
                  <a:pt x="558" y="877"/>
                  <a:pt x="462" y="797"/>
                  <a:pt x="348" y="797"/>
                </a:cubicBezTo>
                <a:cubicBezTo>
                  <a:pt x="275" y="797"/>
                  <a:pt x="210" y="829"/>
                  <a:pt x="166" y="880"/>
                </a:cubicBezTo>
                <a:cubicBezTo>
                  <a:pt x="129" y="849"/>
                  <a:pt x="97" y="813"/>
                  <a:pt x="70" y="773"/>
                </a:cubicBezTo>
                <a:cubicBezTo>
                  <a:pt x="0" y="813"/>
                  <a:pt x="0" y="813"/>
                  <a:pt x="0" y="813"/>
                </a:cubicBezTo>
                <a:cubicBezTo>
                  <a:pt x="112" y="568"/>
                  <a:pt x="112" y="568"/>
                  <a:pt x="112" y="568"/>
                </a:cubicBezTo>
                <a:cubicBezTo>
                  <a:pt x="247" y="581"/>
                  <a:pt x="247" y="581"/>
                  <a:pt x="247" y="581"/>
                </a:cubicBezTo>
                <a:cubicBezTo>
                  <a:pt x="282" y="678"/>
                  <a:pt x="375" y="747"/>
                  <a:pt x="484" y="747"/>
                </a:cubicBezTo>
                <a:cubicBezTo>
                  <a:pt x="550" y="747"/>
                  <a:pt x="609" y="722"/>
                  <a:pt x="654" y="681"/>
                </a:cubicBezTo>
                <a:close/>
                <a:moveTo>
                  <a:pt x="560" y="255"/>
                </a:moveTo>
                <a:cubicBezTo>
                  <a:pt x="645" y="136"/>
                  <a:pt x="645" y="136"/>
                  <a:pt x="645" y="136"/>
                </a:cubicBezTo>
                <a:cubicBezTo>
                  <a:pt x="548" y="0"/>
                  <a:pt x="548" y="0"/>
                  <a:pt x="548" y="0"/>
                </a:cubicBezTo>
                <a:cubicBezTo>
                  <a:pt x="670" y="15"/>
                  <a:pt x="779" y="75"/>
                  <a:pt x="857" y="163"/>
                </a:cubicBezTo>
                <a:cubicBezTo>
                  <a:pt x="813" y="207"/>
                  <a:pt x="786" y="267"/>
                  <a:pt x="786" y="334"/>
                </a:cubicBezTo>
                <a:cubicBezTo>
                  <a:pt x="786" y="451"/>
                  <a:pt x="868" y="548"/>
                  <a:pt x="978" y="570"/>
                </a:cubicBezTo>
                <a:cubicBezTo>
                  <a:pt x="970" y="621"/>
                  <a:pt x="954" y="670"/>
                  <a:pt x="933" y="715"/>
                </a:cubicBezTo>
                <a:cubicBezTo>
                  <a:pt x="1002" y="754"/>
                  <a:pt x="1002" y="754"/>
                  <a:pt x="1002" y="754"/>
                </a:cubicBezTo>
                <a:cubicBezTo>
                  <a:pt x="733" y="781"/>
                  <a:pt x="733" y="781"/>
                  <a:pt x="733" y="781"/>
                </a:cubicBezTo>
                <a:cubicBezTo>
                  <a:pt x="677" y="657"/>
                  <a:pt x="677" y="657"/>
                  <a:pt x="677" y="657"/>
                </a:cubicBezTo>
                <a:cubicBezTo>
                  <a:pt x="714" y="613"/>
                  <a:pt x="736" y="557"/>
                  <a:pt x="736" y="495"/>
                </a:cubicBezTo>
                <a:cubicBezTo>
                  <a:pt x="736" y="382"/>
                  <a:pt x="662" y="287"/>
                  <a:pt x="560" y="255"/>
                </a:cubicBezTo>
                <a:close/>
                <a:moveTo>
                  <a:pt x="266" y="495"/>
                </a:moveTo>
                <a:cubicBezTo>
                  <a:pt x="266" y="375"/>
                  <a:pt x="364" y="277"/>
                  <a:pt x="484" y="277"/>
                </a:cubicBezTo>
                <a:cubicBezTo>
                  <a:pt x="605" y="277"/>
                  <a:pt x="702" y="375"/>
                  <a:pt x="702" y="495"/>
                </a:cubicBezTo>
                <a:cubicBezTo>
                  <a:pt x="702" y="616"/>
                  <a:pt x="605" y="713"/>
                  <a:pt x="484" y="713"/>
                </a:cubicBezTo>
                <a:cubicBezTo>
                  <a:pt x="364" y="713"/>
                  <a:pt x="266" y="616"/>
                  <a:pt x="266" y="495"/>
                </a:cubicBezTo>
                <a:close/>
                <a:moveTo>
                  <a:pt x="409" y="490"/>
                </a:moveTo>
                <a:cubicBezTo>
                  <a:pt x="401" y="484"/>
                  <a:pt x="398" y="471"/>
                  <a:pt x="396" y="460"/>
                </a:cubicBezTo>
                <a:cubicBezTo>
                  <a:pt x="395" y="452"/>
                  <a:pt x="394" y="442"/>
                  <a:pt x="401" y="435"/>
                </a:cubicBezTo>
                <a:cubicBezTo>
                  <a:pt x="400" y="406"/>
                  <a:pt x="401" y="333"/>
                  <a:pt x="454" y="340"/>
                </a:cubicBezTo>
                <a:cubicBezTo>
                  <a:pt x="479" y="328"/>
                  <a:pt x="522" y="332"/>
                  <a:pt x="545" y="353"/>
                </a:cubicBezTo>
                <a:cubicBezTo>
                  <a:pt x="566" y="370"/>
                  <a:pt x="569" y="395"/>
                  <a:pt x="567" y="435"/>
                </a:cubicBezTo>
                <a:cubicBezTo>
                  <a:pt x="574" y="442"/>
                  <a:pt x="573" y="452"/>
                  <a:pt x="572" y="460"/>
                </a:cubicBezTo>
                <a:cubicBezTo>
                  <a:pt x="570" y="471"/>
                  <a:pt x="567" y="484"/>
                  <a:pt x="559" y="490"/>
                </a:cubicBezTo>
                <a:cubicBezTo>
                  <a:pt x="558" y="497"/>
                  <a:pt x="558" y="505"/>
                  <a:pt x="556" y="512"/>
                </a:cubicBezTo>
                <a:cubicBezTo>
                  <a:pt x="553" y="523"/>
                  <a:pt x="545" y="531"/>
                  <a:pt x="535" y="538"/>
                </a:cubicBezTo>
                <a:cubicBezTo>
                  <a:pt x="528" y="543"/>
                  <a:pt x="521" y="550"/>
                  <a:pt x="514" y="554"/>
                </a:cubicBezTo>
                <a:cubicBezTo>
                  <a:pt x="504" y="560"/>
                  <a:pt x="495" y="561"/>
                  <a:pt x="484" y="561"/>
                </a:cubicBezTo>
                <a:cubicBezTo>
                  <a:pt x="473" y="561"/>
                  <a:pt x="464" y="560"/>
                  <a:pt x="454" y="554"/>
                </a:cubicBezTo>
                <a:cubicBezTo>
                  <a:pt x="447" y="550"/>
                  <a:pt x="440" y="543"/>
                  <a:pt x="433" y="538"/>
                </a:cubicBezTo>
                <a:cubicBezTo>
                  <a:pt x="423" y="531"/>
                  <a:pt x="415" y="523"/>
                  <a:pt x="412" y="512"/>
                </a:cubicBezTo>
                <a:cubicBezTo>
                  <a:pt x="410" y="505"/>
                  <a:pt x="410" y="497"/>
                  <a:pt x="409" y="490"/>
                </a:cubicBezTo>
                <a:close/>
                <a:moveTo>
                  <a:pt x="457" y="387"/>
                </a:moveTo>
                <a:cubicBezTo>
                  <a:pt x="431" y="381"/>
                  <a:pt x="416" y="394"/>
                  <a:pt x="421" y="439"/>
                </a:cubicBezTo>
                <a:cubicBezTo>
                  <a:pt x="408" y="439"/>
                  <a:pt x="405" y="444"/>
                  <a:pt x="407" y="459"/>
                </a:cubicBezTo>
                <a:cubicBezTo>
                  <a:pt x="409" y="472"/>
                  <a:pt x="413" y="482"/>
                  <a:pt x="420" y="483"/>
                </a:cubicBezTo>
                <a:cubicBezTo>
                  <a:pt x="422" y="503"/>
                  <a:pt x="419" y="514"/>
                  <a:pt x="439" y="528"/>
                </a:cubicBezTo>
                <a:cubicBezTo>
                  <a:pt x="457" y="541"/>
                  <a:pt x="460" y="551"/>
                  <a:pt x="484" y="550"/>
                </a:cubicBezTo>
                <a:cubicBezTo>
                  <a:pt x="508" y="551"/>
                  <a:pt x="511" y="541"/>
                  <a:pt x="529" y="528"/>
                </a:cubicBezTo>
                <a:cubicBezTo>
                  <a:pt x="549" y="514"/>
                  <a:pt x="546" y="503"/>
                  <a:pt x="548" y="483"/>
                </a:cubicBezTo>
                <a:cubicBezTo>
                  <a:pt x="555" y="482"/>
                  <a:pt x="559" y="472"/>
                  <a:pt x="561" y="459"/>
                </a:cubicBezTo>
                <a:cubicBezTo>
                  <a:pt x="563" y="444"/>
                  <a:pt x="560" y="439"/>
                  <a:pt x="547" y="439"/>
                </a:cubicBezTo>
                <a:cubicBezTo>
                  <a:pt x="543" y="401"/>
                  <a:pt x="494" y="436"/>
                  <a:pt x="457" y="387"/>
                </a:cubicBezTo>
                <a:close/>
                <a:moveTo>
                  <a:pt x="680" y="495"/>
                </a:moveTo>
                <a:cubicBezTo>
                  <a:pt x="680" y="533"/>
                  <a:pt x="669" y="568"/>
                  <a:pt x="650" y="598"/>
                </a:cubicBezTo>
                <a:cubicBezTo>
                  <a:pt x="546" y="572"/>
                  <a:pt x="546" y="572"/>
                  <a:pt x="546" y="572"/>
                </a:cubicBezTo>
                <a:cubicBezTo>
                  <a:pt x="512" y="663"/>
                  <a:pt x="512" y="663"/>
                  <a:pt x="512" y="663"/>
                </a:cubicBezTo>
                <a:cubicBezTo>
                  <a:pt x="495" y="618"/>
                  <a:pt x="495" y="618"/>
                  <a:pt x="495" y="618"/>
                </a:cubicBezTo>
                <a:cubicBezTo>
                  <a:pt x="507" y="595"/>
                  <a:pt x="507" y="595"/>
                  <a:pt x="507" y="595"/>
                </a:cubicBezTo>
                <a:cubicBezTo>
                  <a:pt x="495" y="572"/>
                  <a:pt x="495" y="572"/>
                  <a:pt x="495" y="572"/>
                </a:cubicBezTo>
                <a:cubicBezTo>
                  <a:pt x="484" y="572"/>
                  <a:pt x="484" y="572"/>
                  <a:pt x="484" y="572"/>
                </a:cubicBezTo>
                <a:cubicBezTo>
                  <a:pt x="473" y="572"/>
                  <a:pt x="473" y="572"/>
                  <a:pt x="473" y="572"/>
                </a:cubicBezTo>
                <a:cubicBezTo>
                  <a:pt x="461" y="595"/>
                  <a:pt x="461" y="595"/>
                  <a:pt x="461" y="595"/>
                </a:cubicBezTo>
                <a:cubicBezTo>
                  <a:pt x="473" y="618"/>
                  <a:pt x="473" y="618"/>
                  <a:pt x="473" y="618"/>
                </a:cubicBezTo>
                <a:cubicBezTo>
                  <a:pt x="461" y="663"/>
                  <a:pt x="461" y="663"/>
                  <a:pt x="461" y="663"/>
                </a:cubicBezTo>
                <a:cubicBezTo>
                  <a:pt x="418" y="572"/>
                  <a:pt x="418" y="572"/>
                  <a:pt x="418" y="572"/>
                </a:cubicBezTo>
                <a:cubicBezTo>
                  <a:pt x="318" y="598"/>
                  <a:pt x="318" y="598"/>
                  <a:pt x="318" y="598"/>
                </a:cubicBezTo>
                <a:cubicBezTo>
                  <a:pt x="299" y="568"/>
                  <a:pt x="288" y="533"/>
                  <a:pt x="288" y="495"/>
                </a:cubicBezTo>
                <a:cubicBezTo>
                  <a:pt x="288" y="387"/>
                  <a:pt x="376" y="300"/>
                  <a:pt x="484" y="300"/>
                </a:cubicBezTo>
                <a:cubicBezTo>
                  <a:pt x="592" y="300"/>
                  <a:pt x="680" y="387"/>
                  <a:pt x="680" y="495"/>
                </a:cubicBezTo>
                <a:close/>
                <a:moveTo>
                  <a:pt x="1142" y="258"/>
                </a:moveTo>
                <a:cubicBezTo>
                  <a:pt x="1105" y="269"/>
                  <a:pt x="1105" y="269"/>
                  <a:pt x="1105" y="269"/>
                </a:cubicBezTo>
                <a:cubicBezTo>
                  <a:pt x="1092" y="256"/>
                  <a:pt x="1092" y="256"/>
                  <a:pt x="1092" y="256"/>
                </a:cubicBezTo>
                <a:cubicBezTo>
                  <a:pt x="1103" y="219"/>
                  <a:pt x="1103" y="219"/>
                  <a:pt x="1103" y="219"/>
                </a:cubicBezTo>
                <a:cubicBezTo>
                  <a:pt x="1089" y="210"/>
                  <a:pt x="1089" y="210"/>
                  <a:pt x="1089" y="210"/>
                </a:cubicBezTo>
                <a:cubicBezTo>
                  <a:pt x="1062" y="239"/>
                  <a:pt x="1062" y="239"/>
                  <a:pt x="1062" y="239"/>
                </a:cubicBezTo>
                <a:cubicBezTo>
                  <a:pt x="1045" y="234"/>
                  <a:pt x="1045" y="234"/>
                  <a:pt x="1045" y="234"/>
                </a:cubicBezTo>
                <a:cubicBezTo>
                  <a:pt x="1035" y="196"/>
                  <a:pt x="1035" y="196"/>
                  <a:pt x="1035" y="196"/>
                </a:cubicBezTo>
                <a:cubicBezTo>
                  <a:pt x="1018" y="196"/>
                  <a:pt x="1018" y="196"/>
                  <a:pt x="1018" y="196"/>
                </a:cubicBezTo>
                <a:cubicBezTo>
                  <a:pt x="1009" y="234"/>
                  <a:pt x="1009" y="234"/>
                  <a:pt x="1009" y="234"/>
                </a:cubicBezTo>
                <a:cubicBezTo>
                  <a:pt x="992" y="239"/>
                  <a:pt x="992" y="239"/>
                  <a:pt x="992" y="239"/>
                </a:cubicBezTo>
                <a:cubicBezTo>
                  <a:pt x="965" y="210"/>
                  <a:pt x="965" y="210"/>
                  <a:pt x="965" y="210"/>
                </a:cubicBezTo>
                <a:cubicBezTo>
                  <a:pt x="950" y="219"/>
                  <a:pt x="950" y="219"/>
                  <a:pt x="950" y="219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49" y="269"/>
                  <a:pt x="949" y="269"/>
                  <a:pt x="949" y="269"/>
                </a:cubicBezTo>
                <a:cubicBezTo>
                  <a:pt x="911" y="258"/>
                  <a:pt x="911" y="258"/>
                  <a:pt x="911" y="258"/>
                </a:cubicBezTo>
                <a:cubicBezTo>
                  <a:pt x="903" y="273"/>
                  <a:pt x="903" y="273"/>
                  <a:pt x="903" y="273"/>
                </a:cubicBezTo>
                <a:cubicBezTo>
                  <a:pt x="931" y="300"/>
                  <a:pt x="931" y="300"/>
                  <a:pt x="931" y="300"/>
                </a:cubicBezTo>
                <a:cubicBezTo>
                  <a:pt x="926" y="317"/>
                  <a:pt x="926" y="317"/>
                  <a:pt x="926" y="317"/>
                </a:cubicBezTo>
                <a:cubicBezTo>
                  <a:pt x="889" y="326"/>
                  <a:pt x="889" y="326"/>
                  <a:pt x="889" y="326"/>
                </a:cubicBezTo>
                <a:cubicBezTo>
                  <a:pt x="889" y="343"/>
                  <a:pt x="889" y="343"/>
                  <a:pt x="889" y="343"/>
                </a:cubicBezTo>
                <a:cubicBezTo>
                  <a:pt x="926" y="352"/>
                  <a:pt x="926" y="352"/>
                  <a:pt x="926" y="352"/>
                </a:cubicBezTo>
                <a:cubicBezTo>
                  <a:pt x="931" y="369"/>
                  <a:pt x="931" y="369"/>
                  <a:pt x="931" y="369"/>
                </a:cubicBezTo>
                <a:cubicBezTo>
                  <a:pt x="903" y="396"/>
                  <a:pt x="903" y="396"/>
                  <a:pt x="903" y="396"/>
                </a:cubicBezTo>
                <a:cubicBezTo>
                  <a:pt x="911" y="411"/>
                  <a:pt x="911" y="411"/>
                  <a:pt x="911" y="411"/>
                </a:cubicBezTo>
                <a:cubicBezTo>
                  <a:pt x="949" y="400"/>
                  <a:pt x="949" y="400"/>
                  <a:pt x="949" y="400"/>
                </a:cubicBezTo>
                <a:cubicBezTo>
                  <a:pt x="961" y="413"/>
                  <a:pt x="961" y="413"/>
                  <a:pt x="961" y="413"/>
                </a:cubicBezTo>
                <a:cubicBezTo>
                  <a:pt x="950" y="450"/>
                  <a:pt x="950" y="450"/>
                  <a:pt x="950" y="450"/>
                </a:cubicBezTo>
                <a:cubicBezTo>
                  <a:pt x="965" y="458"/>
                  <a:pt x="965" y="458"/>
                  <a:pt x="965" y="458"/>
                </a:cubicBezTo>
                <a:cubicBezTo>
                  <a:pt x="992" y="430"/>
                  <a:pt x="992" y="430"/>
                  <a:pt x="992" y="430"/>
                </a:cubicBezTo>
                <a:cubicBezTo>
                  <a:pt x="1009" y="435"/>
                  <a:pt x="1009" y="435"/>
                  <a:pt x="1009" y="435"/>
                </a:cubicBezTo>
                <a:cubicBezTo>
                  <a:pt x="1018" y="473"/>
                  <a:pt x="1018" y="473"/>
                  <a:pt x="1018" y="473"/>
                </a:cubicBezTo>
                <a:cubicBezTo>
                  <a:pt x="1035" y="473"/>
                  <a:pt x="1035" y="473"/>
                  <a:pt x="1035" y="473"/>
                </a:cubicBezTo>
                <a:cubicBezTo>
                  <a:pt x="1045" y="435"/>
                  <a:pt x="1045" y="435"/>
                  <a:pt x="1045" y="435"/>
                </a:cubicBezTo>
                <a:cubicBezTo>
                  <a:pt x="1062" y="430"/>
                  <a:pt x="1062" y="430"/>
                  <a:pt x="1062" y="430"/>
                </a:cubicBezTo>
                <a:cubicBezTo>
                  <a:pt x="1089" y="458"/>
                  <a:pt x="1089" y="458"/>
                  <a:pt x="1089" y="458"/>
                </a:cubicBezTo>
                <a:cubicBezTo>
                  <a:pt x="1103" y="450"/>
                  <a:pt x="1103" y="450"/>
                  <a:pt x="1103" y="450"/>
                </a:cubicBezTo>
                <a:cubicBezTo>
                  <a:pt x="1092" y="413"/>
                  <a:pt x="1092" y="413"/>
                  <a:pt x="1092" y="413"/>
                </a:cubicBezTo>
                <a:cubicBezTo>
                  <a:pt x="1105" y="400"/>
                  <a:pt x="1105" y="400"/>
                  <a:pt x="1105" y="400"/>
                </a:cubicBezTo>
                <a:cubicBezTo>
                  <a:pt x="1142" y="411"/>
                  <a:pt x="1142" y="411"/>
                  <a:pt x="1142" y="411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23" y="369"/>
                  <a:pt x="1123" y="369"/>
                  <a:pt x="1123" y="369"/>
                </a:cubicBezTo>
                <a:cubicBezTo>
                  <a:pt x="1127" y="352"/>
                  <a:pt x="1127" y="352"/>
                  <a:pt x="1127" y="352"/>
                </a:cubicBezTo>
                <a:cubicBezTo>
                  <a:pt x="1165" y="343"/>
                  <a:pt x="1165" y="343"/>
                  <a:pt x="1165" y="343"/>
                </a:cubicBezTo>
                <a:cubicBezTo>
                  <a:pt x="1165" y="326"/>
                  <a:pt x="1165" y="326"/>
                  <a:pt x="1165" y="326"/>
                </a:cubicBezTo>
                <a:cubicBezTo>
                  <a:pt x="1127" y="317"/>
                  <a:pt x="1127" y="317"/>
                  <a:pt x="1127" y="317"/>
                </a:cubicBezTo>
                <a:cubicBezTo>
                  <a:pt x="1123" y="300"/>
                  <a:pt x="1123" y="300"/>
                  <a:pt x="1123" y="300"/>
                </a:cubicBezTo>
                <a:cubicBezTo>
                  <a:pt x="1151" y="273"/>
                  <a:pt x="1151" y="273"/>
                  <a:pt x="1151" y="273"/>
                </a:cubicBezTo>
                <a:cubicBezTo>
                  <a:pt x="1142" y="258"/>
                  <a:pt x="1142" y="258"/>
                  <a:pt x="1142" y="258"/>
                </a:cubicBezTo>
                <a:close/>
                <a:moveTo>
                  <a:pt x="1027" y="316"/>
                </a:moveTo>
                <a:cubicBezTo>
                  <a:pt x="1037" y="316"/>
                  <a:pt x="1046" y="324"/>
                  <a:pt x="1046" y="334"/>
                </a:cubicBezTo>
                <a:cubicBezTo>
                  <a:pt x="1046" y="345"/>
                  <a:pt x="1037" y="353"/>
                  <a:pt x="1027" y="353"/>
                </a:cubicBezTo>
                <a:cubicBezTo>
                  <a:pt x="1016" y="353"/>
                  <a:pt x="1008" y="345"/>
                  <a:pt x="1008" y="334"/>
                </a:cubicBezTo>
                <a:cubicBezTo>
                  <a:pt x="1008" y="324"/>
                  <a:pt x="1016" y="316"/>
                  <a:pt x="1027" y="316"/>
                </a:cubicBezTo>
                <a:close/>
                <a:moveTo>
                  <a:pt x="1027" y="280"/>
                </a:moveTo>
                <a:cubicBezTo>
                  <a:pt x="1057" y="280"/>
                  <a:pt x="1081" y="305"/>
                  <a:pt x="1081" y="334"/>
                </a:cubicBezTo>
                <a:cubicBezTo>
                  <a:pt x="1081" y="364"/>
                  <a:pt x="1057" y="389"/>
                  <a:pt x="1027" y="389"/>
                </a:cubicBezTo>
                <a:cubicBezTo>
                  <a:pt x="997" y="389"/>
                  <a:pt x="973" y="364"/>
                  <a:pt x="973" y="334"/>
                </a:cubicBezTo>
                <a:cubicBezTo>
                  <a:pt x="973" y="305"/>
                  <a:pt x="997" y="280"/>
                  <a:pt x="1027" y="280"/>
                </a:cubicBezTo>
                <a:close/>
                <a:moveTo>
                  <a:pt x="1027" y="139"/>
                </a:moveTo>
                <a:cubicBezTo>
                  <a:pt x="919" y="139"/>
                  <a:pt x="831" y="226"/>
                  <a:pt x="831" y="334"/>
                </a:cubicBezTo>
                <a:cubicBezTo>
                  <a:pt x="831" y="442"/>
                  <a:pt x="919" y="530"/>
                  <a:pt x="1027" y="530"/>
                </a:cubicBezTo>
                <a:cubicBezTo>
                  <a:pt x="1135" y="530"/>
                  <a:pt x="1222" y="442"/>
                  <a:pt x="1222" y="334"/>
                </a:cubicBezTo>
                <a:cubicBezTo>
                  <a:pt x="1222" y="226"/>
                  <a:pt x="1135" y="139"/>
                  <a:pt x="1027" y="139"/>
                </a:cubicBezTo>
                <a:close/>
              </a:path>
            </a:pathLst>
          </a:custGeom>
          <a:solidFill>
            <a:srgbClr val="6F2C82"/>
          </a:solidFill>
          <a:ln>
            <a:noFill/>
          </a:ln>
          <a:extLst/>
        </p:spPr>
        <p:txBody>
          <a:bodyPr lIns="206124" tIns="103062" rIns="206124" bIns="103062"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32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91A273B6-F4B5-4DCD-A7B0-A1A5E04F03E8}"/>
              </a:ext>
            </a:extLst>
          </p:cNvPr>
          <p:cNvSpPr>
            <a:spLocks noEditPoints="1"/>
          </p:cNvSpPr>
          <p:nvPr/>
        </p:nvSpPr>
        <p:spPr bwMode="auto">
          <a:xfrm>
            <a:off x="8295027" y="3282816"/>
            <a:ext cx="3819997" cy="4078008"/>
          </a:xfrm>
          <a:custGeom>
            <a:avLst/>
            <a:gdLst>
              <a:gd name="T0" fmla="*/ 1009311 w 748"/>
              <a:gd name="T1" fmla="*/ 316798 h 798"/>
              <a:gd name="T2" fmla="*/ 493340 w 748"/>
              <a:gd name="T3" fmla="*/ 1038643 h 798"/>
              <a:gd name="T4" fmla="*/ 285142 w 748"/>
              <a:gd name="T5" fmla="*/ 1371281 h 798"/>
              <a:gd name="T6" fmla="*/ 529549 w 748"/>
              <a:gd name="T7" fmla="*/ 1461794 h 798"/>
              <a:gd name="T8" fmla="*/ 844110 w 748"/>
              <a:gd name="T9" fmla="*/ 1371281 h 798"/>
              <a:gd name="T10" fmla="*/ 1513967 w 748"/>
              <a:gd name="T11" fmla="*/ 810097 h 798"/>
              <a:gd name="T12" fmla="*/ 1337450 w 748"/>
              <a:gd name="T13" fmla="*/ 63360 h 798"/>
              <a:gd name="T14" fmla="*/ 493340 w 748"/>
              <a:gd name="T15" fmla="*/ 0 h 798"/>
              <a:gd name="T16" fmla="*/ 493340 w 748"/>
              <a:gd name="T17" fmla="*/ 988861 h 798"/>
              <a:gd name="T18" fmla="*/ 493340 w 748"/>
              <a:gd name="T19" fmla="*/ 0 h 798"/>
              <a:gd name="T20" fmla="*/ 368874 w 748"/>
              <a:gd name="T21" fmla="*/ 495562 h 798"/>
              <a:gd name="T22" fmla="*/ 429976 w 748"/>
              <a:gd name="T23" fmla="*/ 644909 h 798"/>
              <a:gd name="T24" fmla="*/ 479762 w 748"/>
              <a:gd name="T25" fmla="*/ 572498 h 798"/>
              <a:gd name="T26" fmla="*/ 418660 w 748"/>
              <a:gd name="T27" fmla="*/ 495562 h 798"/>
              <a:gd name="T28" fmla="*/ 568020 w 748"/>
              <a:gd name="T29" fmla="*/ 495562 h 798"/>
              <a:gd name="T30" fmla="*/ 506919 w 748"/>
              <a:gd name="T31" fmla="*/ 572498 h 798"/>
              <a:gd name="T32" fmla="*/ 531812 w 748"/>
              <a:gd name="T33" fmla="*/ 644909 h 798"/>
              <a:gd name="T34" fmla="*/ 556705 w 748"/>
              <a:gd name="T35" fmla="*/ 601915 h 798"/>
              <a:gd name="T36" fmla="*/ 493340 w 748"/>
              <a:gd name="T37" fmla="*/ 368843 h 798"/>
              <a:gd name="T38" fmla="*/ 518234 w 748"/>
              <a:gd name="T39" fmla="*/ 495562 h 798"/>
              <a:gd name="T40" fmla="*/ 468447 w 748"/>
              <a:gd name="T41" fmla="*/ 495562 h 798"/>
              <a:gd name="T42" fmla="*/ 493340 w 748"/>
              <a:gd name="T43" fmla="*/ 267015 h 798"/>
              <a:gd name="T44" fmla="*/ 608755 w 748"/>
              <a:gd name="T45" fmla="*/ 690166 h 798"/>
              <a:gd name="T46" fmla="*/ 669857 w 748"/>
              <a:gd name="T47" fmla="*/ 495562 h 798"/>
              <a:gd name="T48" fmla="*/ 316824 w 748"/>
              <a:gd name="T49" fmla="*/ 495562 h 798"/>
              <a:gd name="T50" fmla="*/ 377926 w 748"/>
              <a:gd name="T51" fmla="*/ 690166 h 798"/>
              <a:gd name="T52" fmla="*/ 493340 w 748"/>
              <a:gd name="T53" fmla="*/ 267015 h 798"/>
              <a:gd name="T54" fmla="*/ 556705 w 748"/>
              <a:gd name="T55" fmla="*/ 696955 h 798"/>
              <a:gd name="T56" fmla="*/ 429976 w 748"/>
              <a:gd name="T57" fmla="*/ 721846 h 798"/>
              <a:gd name="T58" fmla="*/ 454869 w 748"/>
              <a:gd name="T59" fmla="*/ 672063 h 798"/>
              <a:gd name="T60" fmla="*/ 556705 w 748"/>
              <a:gd name="T61" fmla="*/ 749000 h 798"/>
              <a:gd name="T62" fmla="*/ 531812 w 748"/>
              <a:gd name="T63" fmla="*/ 798782 h 798"/>
              <a:gd name="T64" fmla="*/ 429976 w 748"/>
              <a:gd name="T65" fmla="*/ 773891 h 798"/>
              <a:gd name="T66" fmla="*/ 556705 w 748"/>
              <a:gd name="T67" fmla="*/ 749000 h 798"/>
              <a:gd name="T68" fmla="*/ 468447 w 748"/>
              <a:gd name="T69" fmla="*/ 825936 h 798"/>
              <a:gd name="T70" fmla="*/ 518234 w 748"/>
              <a:gd name="T71" fmla="*/ 825936 h 798"/>
              <a:gd name="T72" fmla="*/ 49787 w 748"/>
              <a:gd name="T73" fmla="*/ 495562 h 798"/>
              <a:gd name="T74" fmla="*/ 936894 w 748"/>
              <a:gd name="T75" fmla="*/ 495562 h 7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48" h="798">
                <a:moveTo>
                  <a:pt x="591" y="108"/>
                </a:moveTo>
                <a:cubicBezTo>
                  <a:pt x="540" y="111"/>
                  <a:pt x="491" y="122"/>
                  <a:pt x="446" y="140"/>
                </a:cubicBezTo>
                <a:cubicBezTo>
                  <a:pt x="454" y="164"/>
                  <a:pt x="459" y="191"/>
                  <a:pt x="459" y="219"/>
                </a:cubicBezTo>
                <a:cubicBezTo>
                  <a:pt x="459" y="352"/>
                  <a:pt x="351" y="459"/>
                  <a:pt x="218" y="459"/>
                </a:cubicBezTo>
                <a:cubicBezTo>
                  <a:pt x="195" y="459"/>
                  <a:pt x="172" y="456"/>
                  <a:pt x="151" y="450"/>
                </a:cubicBezTo>
                <a:cubicBezTo>
                  <a:pt x="135" y="499"/>
                  <a:pt x="126" y="551"/>
                  <a:pt x="126" y="606"/>
                </a:cubicBezTo>
                <a:cubicBezTo>
                  <a:pt x="126" y="674"/>
                  <a:pt x="139" y="739"/>
                  <a:pt x="164" y="798"/>
                </a:cubicBezTo>
                <a:cubicBezTo>
                  <a:pt x="234" y="646"/>
                  <a:pt x="234" y="646"/>
                  <a:pt x="234" y="646"/>
                </a:cubicBezTo>
                <a:cubicBezTo>
                  <a:pt x="379" y="660"/>
                  <a:pt x="379" y="660"/>
                  <a:pt x="379" y="660"/>
                </a:cubicBezTo>
                <a:cubicBezTo>
                  <a:pt x="375" y="643"/>
                  <a:pt x="373" y="625"/>
                  <a:pt x="373" y="606"/>
                </a:cubicBezTo>
                <a:cubicBezTo>
                  <a:pt x="373" y="467"/>
                  <a:pt x="486" y="354"/>
                  <a:pt x="625" y="354"/>
                </a:cubicBezTo>
                <a:cubicBezTo>
                  <a:pt x="640" y="354"/>
                  <a:pt x="655" y="355"/>
                  <a:pt x="669" y="358"/>
                </a:cubicBezTo>
                <a:cubicBezTo>
                  <a:pt x="748" y="247"/>
                  <a:pt x="748" y="247"/>
                  <a:pt x="748" y="247"/>
                </a:cubicBezTo>
                <a:cubicBezTo>
                  <a:pt x="591" y="28"/>
                  <a:pt x="591" y="28"/>
                  <a:pt x="591" y="28"/>
                </a:cubicBezTo>
                <a:cubicBezTo>
                  <a:pt x="591" y="108"/>
                  <a:pt x="591" y="108"/>
                  <a:pt x="591" y="108"/>
                </a:cubicBezTo>
                <a:close/>
                <a:moveTo>
                  <a:pt x="218" y="0"/>
                </a:moveTo>
                <a:cubicBezTo>
                  <a:pt x="338" y="0"/>
                  <a:pt x="436" y="98"/>
                  <a:pt x="436" y="219"/>
                </a:cubicBezTo>
                <a:cubicBezTo>
                  <a:pt x="436" y="339"/>
                  <a:pt x="338" y="437"/>
                  <a:pt x="218" y="437"/>
                </a:cubicBezTo>
                <a:cubicBezTo>
                  <a:pt x="97" y="437"/>
                  <a:pt x="0" y="339"/>
                  <a:pt x="0" y="219"/>
                </a:cubicBezTo>
                <a:cubicBezTo>
                  <a:pt x="0" y="98"/>
                  <a:pt x="97" y="0"/>
                  <a:pt x="218" y="0"/>
                </a:cubicBezTo>
                <a:close/>
                <a:moveTo>
                  <a:pt x="218" y="163"/>
                </a:moveTo>
                <a:cubicBezTo>
                  <a:pt x="187" y="163"/>
                  <a:pt x="163" y="188"/>
                  <a:pt x="163" y="219"/>
                </a:cubicBezTo>
                <a:cubicBezTo>
                  <a:pt x="163" y="239"/>
                  <a:pt x="173" y="256"/>
                  <a:pt x="190" y="266"/>
                </a:cubicBezTo>
                <a:cubicBezTo>
                  <a:pt x="190" y="285"/>
                  <a:pt x="190" y="285"/>
                  <a:pt x="190" y="285"/>
                </a:cubicBezTo>
                <a:cubicBezTo>
                  <a:pt x="212" y="285"/>
                  <a:pt x="212" y="285"/>
                  <a:pt x="212" y="285"/>
                </a:cubicBezTo>
                <a:cubicBezTo>
                  <a:pt x="212" y="253"/>
                  <a:pt x="212" y="253"/>
                  <a:pt x="212" y="253"/>
                </a:cubicBezTo>
                <a:cubicBezTo>
                  <a:pt x="201" y="247"/>
                  <a:pt x="201" y="247"/>
                  <a:pt x="201" y="247"/>
                </a:cubicBezTo>
                <a:cubicBezTo>
                  <a:pt x="191" y="241"/>
                  <a:pt x="185" y="230"/>
                  <a:pt x="185" y="219"/>
                </a:cubicBezTo>
                <a:cubicBezTo>
                  <a:pt x="185" y="200"/>
                  <a:pt x="200" y="186"/>
                  <a:pt x="218" y="186"/>
                </a:cubicBezTo>
                <a:cubicBezTo>
                  <a:pt x="236" y="186"/>
                  <a:pt x="251" y="200"/>
                  <a:pt x="251" y="219"/>
                </a:cubicBezTo>
                <a:cubicBezTo>
                  <a:pt x="251" y="230"/>
                  <a:pt x="245" y="241"/>
                  <a:pt x="235" y="247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224" y="285"/>
                  <a:pt x="224" y="285"/>
                  <a:pt x="224" y="285"/>
                </a:cubicBezTo>
                <a:cubicBezTo>
                  <a:pt x="235" y="285"/>
                  <a:pt x="235" y="285"/>
                  <a:pt x="235" y="285"/>
                </a:cubicBezTo>
                <a:cubicBezTo>
                  <a:pt x="241" y="285"/>
                  <a:pt x="246" y="280"/>
                  <a:pt x="246" y="274"/>
                </a:cubicBezTo>
                <a:cubicBezTo>
                  <a:pt x="246" y="266"/>
                  <a:pt x="246" y="266"/>
                  <a:pt x="246" y="266"/>
                </a:cubicBezTo>
                <a:cubicBezTo>
                  <a:pt x="262" y="256"/>
                  <a:pt x="273" y="239"/>
                  <a:pt x="273" y="219"/>
                </a:cubicBezTo>
                <a:cubicBezTo>
                  <a:pt x="273" y="188"/>
                  <a:pt x="248" y="163"/>
                  <a:pt x="218" y="163"/>
                </a:cubicBezTo>
                <a:close/>
                <a:moveTo>
                  <a:pt x="218" y="207"/>
                </a:moveTo>
                <a:cubicBezTo>
                  <a:pt x="224" y="207"/>
                  <a:pt x="229" y="212"/>
                  <a:pt x="229" y="219"/>
                </a:cubicBezTo>
                <a:cubicBezTo>
                  <a:pt x="229" y="225"/>
                  <a:pt x="224" y="230"/>
                  <a:pt x="218" y="230"/>
                </a:cubicBezTo>
                <a:cubicBezTo>
                  <a:pt x="212" y="230"/>
                  <a:pt x="207" y="225"/>
                  <a:pt x="207" y="219"/>
                </a:cubicBezTo>
                <a:cubicBezTo>
                  <a:pt x="207" y="212"/>
                  <a:pt x="212" y="207"/>
                  <a:pt x="218" y="207"/>
                </a:cubicBezTo>
                <a:close/>
                <a:moveTo>
                  <a:pt x="218" y="118"/>
                </a:moveTo>
                <a:cubicBezTo>
                  <a:pt x="274" y="118"/>
                  <a:pt x="319" y="163"/>
                  <a:pt x="319" y="219"/>
                </a:cubicBezTo>
                <a:cubicBezTo>
                  <a:pt x="319" y="255"/>
                  <a:pt x="299" y="288"/>
                  <a:pt x="269" y="305"/>
                </a:cubicBezTo>
                <a:cubicBezTo>
                  <a:pt x="269" y="278"/>
                  <a:pt x="269" y="278"/>
                  <a:pt x="269" y="278"/>
                </a:cubicBezTo>
                <a:cubicBezTo>
                  <a:pt x="285" y="263"/>
                  <a:pt x="296" y="242"/>
                  <a:pt x="296" y="219"/>
                </a:cubicBezTo>
                <a:cubicBezTo>
                  <a:pt x="296" y="175"/>
                  <a:pt x="261" y="141"/>
                  <a:pt x="218" y="141"/>
                </a:cubicBezTo>
                <a:cubicBezTo>
                  <a:pt x="175" y="141"/>
                  <a:pt x="140" y="175"/>
                  <a:pt x="140" y="219"/>
                </a:cubicBezTo>
                <a:cubicBezTo>
                  <a:pt x="140" y="242"/>
                  <a:pt x="150" y="263"/>
                  <a:pt x="167" y="278"/>
                </a:cubicBezTo>
                <a:cubicBezTo>
                  <a:pt x="167" y="305"/>
                  <a:pt x="167" y="305"/>
                  <a:pt x="167" y="305"/>
                </a:cubicBezTo>
                <a:cubicBezTo>
                  <a:pt x="137" y="288"/>
                  <a:pt x="117" y="255"/>
                  <a:pt x="117" y="219"/>
                </a:cubicBezTo>
                <a:cubicBezTo>
                  <a:pt x="117" y="163"/>
                  <a:pt x="162" y="118"/>
                  <a:pt x="218" y="118"/>
                </a:cubicBezTo>
                <a:close/>
                <a:moveTo>
                  <a:pt x="246" y="297"/>
                </a:moveTo>
                <a:cubicBezTo>
                  <a:pt x="246" y="308"/>
                  <a:pt x="246" y="308"/>
                  <a:pt x="246" y="308"/>
                </a:cubicBezTo>
                <a:cubicBezTo>
                  <a:pt x="246" y="314"/>
                  <a:pt x="241" y="319"/>
                  <a:pt x="235" y="319"/>
                </a:cubicBezTo>
                <a:cubicBezTo>
                  <a:pt x="190" y="319"/>
                  <a:pt x="190" y="319"/>
                  <a:pt x="190" y="319"/>
                </a:cubicBezTo>
                <a:cubicBezTo>
                  <a:pt x="190" y="308"/>
                  <a:pt x="190" y="308"/>
                  <a:pt x="190" y="308"/>
                </a:cubicBezTo>
                <a:cubicBezTo>
                  <a:pt x="190" y="302"/>
                  <a:pt x="195" y="297"/>
                  <a:pt x="201" y="297"/>
                </a:cubicBezTo>
                <a:cubicBezTo>
                  <a:pt x="246" y="297"/>
                  <a:pt x="246" y="297"/>
                  <a:pt x="246" y="297"/>
                </a:cubicBezTo>
                <a:close/>
                <a:moveTo>
                  <a:pt x="246" y="331"/>
                </a:moveTo>
                <a:cubicBezTo>
                  <a:pt x="246" y="342"/>
                  <a:pt x="246" y="342"/>
                  <a:pt x="246" y="342"/>
                </a:cubicBezTo>
                <a:cubicBezTo>
                  <a:pt x="246" y="348"/>
                  <a:pt x="241" y="353"/>
                  <a:pt x="235" y="353"/>
                </a:cubicBezTo>
                <a:cubicBezTo>
                  <a:pt x="201" y="353"/>
                  <a:pt x="201" y="353"/>
                  <a:pt x="201" y="353"/>
                </a:cubicBezTo>
                <a:cubicBezTo>
                  <a:pt x="195" y="353"/>
                  <a:pt x="190" y="348"/>
                  <a:pt x="190" y="342"/>
                </a:cubicBezTo>
                <a:cubicBezTo>
                  <a:pt x="190" y="336"/>
                  <a:pt x="195" y="331"/>
                  <a:pt x="201" y="331"/>
                </a:cubicBezTo>
                <a:cubicBezTo>
                  <a:pt x="246" y="331"/>
                  <a:pt x="246" y="331"/>
                  <a:pt x="246" y="331"/>
                </a:cubicBezTo>
                <a:close/>
                <a:moveTo>
                  <a:pt x="229" y="365"/>
                </a:moveTo>
                <a:cubicBezTo>
                  <a:pt x="207" y="365"/>
                  <a:pt x="207" y="365"/>
                  <a:pt x="207" y="365"/>
                </a:cubicBezTo>
                <a:cubicBezTo>
                  <a:pt x="207" y="371"/>
                  <a:pt x="212" y="376"/>
                  <a:pt x="218" y="376"/>
                </a:cubicBezTo>
                <a:cubicBezTo>
                  <a:pt x="224" y="376"/>
                  <a:pt x="229" y="371"/>
                  <a:pt x="229" y="365"/>
                </a:cubicBezTo>
                <a:close/>
                <a:moveTo>
                  <a:pt x="218" y="23"/>
                </a:moveTo>
                <a:cubicBezTo>
                  <a:pt x="110" y="23"/>
                  <a:pt x="22" y="111"/>
                  <a:pt x="22" y="219"/>
                </a:cubicBezTo>
                <a:cubicBezTo>
                  <a:pt x="22" y="327"/>
                  <a:pt x="110" y="414"/>
                  <a:pt x="218" y="414"/>
                </a:cubicBezTo>
                <a:cubicBezTo>
                  <a:pt x="326" y="414"/>
                  <a:pt x="414" y="327"/>
                  <a:pt x="414" y="219"/>
                </a:cubicBezTo>
                <a:cubicBezTo>
                  <a:pt x="414" y="111"/>
                  <a:pt x="326" y="23"/>
                  <a:pt x="218" y="23"/>
                </a:cubicBezTo>
                <a:close/>
              </a:path>
            </a:pathLst>
          </a:custGeom>
          <a:solidFill>
            <a:srgbClr val="0095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06124" tIns="103062" rIns="206124" bIns="103062"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32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28819" y="10712278"/>
            <a:ext cx="9958951" cy="1180711"/>
          </a:xfrm>
          <a:prstGeom prst="rect">
            <a:avLst/>
          </a:prstGeom>
        </p:spPr>
        <p:txBody>
          <a:bodyPr wrap="none" lIns="206124" tIns="103062" rIns="206124" bIns="103062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320" dirty="0">
                <a:solidFill>
                  <a:srgbClr val="693695"/>
                </a:solidFill>
                <a:latin typeface="Arial" charset="0"/>
              </a:rPr>
              <a:t>Reuse existing capabilities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15022" y="2810890"/>
            <a:ext cx="6612595" cy="3125859"/>
          </a:xfrm>
          <a:prstGeom prst="rect">
            <a:avLst/>
          </a:prstGeom>
        </p:spPr>
        <p:txBody>
          <a:bodyPr wrap="square" lIns="206124" tIns="103062" rIns="206124" bIns="103062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320" dirty="0">
                <a:solidFill>
                  <a:srgbClr val="009DCC"/>
                </a:solidFill>
                <a:latin typeface="Arial" charset="0"/>
              </a:rPr>
              <a:t>Offer innovative and future proof solution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606234" y="3445377"/>
            <a:ext cx="8371136" cy="3125859"/>
          </a:xfrm>
          <a:prstGeom prst="rect">
            <a:avLst/>
          </a:prstGeom>
        </p:spPr>
        <p:txBody>
          <a:bodyPr wrap="square" lIns="206124" tIns="103062" rIns="206124" bIns="103062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320" dirty="0">
                <a:solidFill>
                  <a:srgbClr val="693695"/>
                </a:solidFill>
                <a:latin typeface="Arial" charset="0"/>
              </a:rPr>
              <a:t>Enhance customer satisfaction and Loyalty </a:t>
            </a:r>
          </a:p>
        </p:txBody>
      </p:sp>
    </p:spTree>
    <p:extLst>
      <p:ext uri="{BB962C8B-B14F-4D97-AF65-F5344CB8AC3E}">
        <p14:creationId xmlns:p14="http://schemas.microsoft.com/office/powerpoint/2010/main" val="373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0909566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SWIFT will support you during every phase of your gpi deployment</a:t>
            </a:r>
            <a:endParaRPr lang="en-GB" dirty="0"/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7759912" y="9051207"/>
            <a:ext cx="0" cy="1625447"/>
          </a:xfrm>
          <a:prstGeom prst="line">
            <a:avLst/>
          </a:prstGeom>
          <a:ln w="19050">
            <a:solidFill>
              <a:schemeClr val="tx2"/>
            </a:solidFill>
            <a:prstDash val="dashDot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3" name="Content Placeholder 2"/>
          <p:cNvSpPr txBox="1">
            <a:spLocks/>
          </p:cNvSpPr>
          <p:nvPr/>
        </p:nvSpPr>
        <p:spPr>
          <a:xfrm>
            <a:off x="3740469" y="8159150"/>
            <a:ext cx="4063618" cy="3661868"/>
          </a:xfrm>
          <a:prstGeom prst="rect">
            <a:avLst/>
          </a:prstGeom>
        </p:spPr>
        <p:txBody>
          <a:bodyPr vert="horz" lIns="206048" tIns="103022" rIns="206048" bIns="103022" numCol="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49033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4000" dirty="0">
                <a:solidFill>
                  <a:srgbClr val="FFC000"/>
                </a:solidFill>
                <a:ea typeface="Lato Regular" panose="020F0502020204030203" pitchFamily="34" charset="0"/>
                <a:cs typeface="Lato" panose="020F0502020204030203" pitchFamily="34" charset="0"/>
              </a:rPr>
              <a:t>Development </a:t>
            </a:r>
          </a:p>
          <a:p>
            <a:pPr marL="1030457" lvl="1" indent="0" algn="ctr" defTabSz="2064075" fontAlgn="base">
              <a:spcAft>
                <a:spcPct val="0"/>
              </a:spcAft>
              <a:buNone/>
            </a:pPr>
            <a:endParaRPr lang="en-US" sz="1600" dirty="0">
              <a:solidFill>
                <a:srgbClr val="FFFFFF">
                  <a:lumMod val="65000"/>
                </a:srgb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7715737" y="8159150"/>
            <a:ext cx="4063618" cy="3661868"/>
          </a:xfrm>
          <a:prstGeom prst="rect">
            <a:avLst/>
          </a:prstGeom>
        </p:spPr>
        <p:txBody>
          <a:bodyPr vert="horz" lIns="206048" tIns="103022" rIns="206048" bIns="103022" numCol="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49033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4000" dirty="0">
                <a:solidFill>
                  <a:srgbClr val="693695"/>
                </a:solidFill>
                <a:ea typeface="Lato Regular" panose="020F0502020204030203" pitchFamily="34" charset="0"/>
                <a:cs typeface="Lato" panose="020F0502020204030203" pitchFamily="34" charset="0"/>
              </a:rPr>
              <a:t>Pilot &amp; Testing </a:t>
            </a:r>
          </a:p>
          <a:p>
            <a:pPr marL="1030457" lvl="1" indent="0" algn="ctr" defTabSz="2064075" fontAlgn="base">
              <a:spcAft>
                <a:spcPct val="0"/>
              </a:spcAft>
              <a:buNone/>
            </a:pPr>
            <a:endParaRPr lang="en-US" sz="1600" dirty="0">
              <a:solidFill>
                <a:srgbClr val="FFFFFF">
                  <a:lumMod val="65000"/>
                </a:srgb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11691005" y="8159150"/>
            <a:ext cx="4890831" cy="3661868"/>
          </a:xfrm>
          <a:prstGeom prst="rect">
            <a:avLst/>
          </a:prstGeom>
        </p:spPr>
        <p:txBody>
          <a:bodyPr vert="horz" lIns="206048" tIns="103022" rIns="206048" bIns="103022" numCol="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49033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4000" dirty="0">
                <a:solidFill>
                  <a:srgbClr val="827C34"/>
                </a:solidFill>
                <a:ea typeface="Lato Regular" panose="020F0502020204030203" pitchFamily="34" charset="0"/>
                <a:cs typeface="Lato" panose="020F0502020204030203" pitchFamily="34" charset="0"/>
              </a:rPr>
              <a:t>Commercialization</a:t>
            </a: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16493484" y="8159150"/>
            <a:ext cx="4314180" cy="3661868"/>
          </a:xfrm>
          <a:prstGeom prst="rect">
            <a:avLst/>
          </a:prstGeom>
        </p:spPr>
        <p:txBody>
          <a:bodyPr vert="horz" lIns="206048" tIns="103022" rIns="206048" bIns="103022" numCol="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449033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sz="4000" dirty="0">
                <a:solidFill>
                  <a:srgbClr val="00B0F0"/>
                </a:solidFill>
                <a:ea typeface="Lato Regular" panose="020F0502020204030203" pitchFamily="34" charset="0"/>
                <a:cs typeface="Lato" panose="020F0502020204030203" pitchFamily="34" charset="0"/>
              </a:rPr>
              <a:t>Innovation </a:t>
            </a:r>
            <a:endParaRPr lang="en-US" sz="2400" dirty="0">
              <a:solidFill>
                <a:srgbClr val="FFFFFF">
                  <a:lumMod val="65000"/>
                </a:srgb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3577925" y="2632632"/>
            <a:ext cx="16830122" cy="5059360"/>
            <a:chOff x="1584251" y="1166267"/>
            <a:chExt cx="7455816" cy="2241318"/>
          </a:xfrm>
        </p:grpSpPr>
        <p:sp>
          <p:nvSpPr>
            <p:cNvPr id="118" name="Oval 117"/>
            <p:cNvSpPr/>
            <p:nvPr/>
          </p:nvSpPr>
          <p:spPr bwMode="auto">
            <a:xfrm>
              <a:off x="2214251" y="1796387"/>
              <a:ext cx="900000" cy="900000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9" name="Block Arc 118"/>
            <p:cNvSpPr/>
            <p:nvPr/>
          </p:nvSpPr>
          <p:spPr bwMode="auto">
            <a:xfrm flipV="1">
              <a:off x="6880067" y="1247585"/>
              <a:ext cx="2160000" cy="2160000"/>
            </a:xfrm>
            <a:prstGeom prst="blockArc">
              <a:avLst>
                <a:gd name="adj1" fmla="val 10800000"/>
                <a:gd name="adj2" fmla="val 31522"/>
                <a:gd name="adj3" fmla="val 18273"/>
              </a:avLst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0" name="Block Arc 119"/>
            <p:cNvSpPr/>
            <p:nvPr/>
          </p:nvSpPr>
          <p:spPr bwMode="auto">
            <a:xfrm flipV="1">
              <a:off x="5098382" y="1247345"/>
              <a:ext cx="2160000" cy="2160000"/>
            </a:xfrm>
            <a:prstGeom prst="blockArc">
              <a:avLst>
                <a:gd name="adj1" fmla="val 10800000"/>
                <a:gd name="adj2" fmla="val 31522"/>
                <a:gd name="adj3" fmla="val 18273"/>
              </a:avLst>
            </a:prstGeom>
            <a:solidFill>
              <a:srgbClr val="827C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1" name="Block Arc 120"/>
            <p:cNvSpPr/>
            <p:nvPr/>
          </p:nvSpPr>
          <p:spPr bwMode="auto">
            <a:xfrm flipV="1">
              <a:off x="3342365" y="1166507"/>
              <a:ext cx="2160000" cy="2160000"/>
            </a:xfrm>
            <a:prstGeom prst="blockArc">
              <a:avLst>
                <a:gd name="adj1" fmla="val 10800000"/>
                <a:gd name="adj2" fmla="val 31522"/>
                <a:gd name="adj3" fmla="val 18273"/>
              </a:avLst>
            </a:prstGeom>
            <a:solidFill>
              <a:srgbClr val="6F2C8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2" name="Block Arc 121"/>
            <p:cNvSpPr/>
            <p:nvPr/>
          </p:nvSpPr>
          <p:spPr bwMode="auto">
            <a:xfrm>
              <a:off x="1584251" y="1166387"/>
              <a:ext cx="2160000" cy="2160000"/>
            </a:xfrm>
            <a:prstGeom prst="blockArc">
              <a:avLst>
                <a:gd name="adj1" fmla="val 9779477"/>
                <a:gd name="adj2" fmla="val 31522"/>
                <a:gd name="adj3" fmla="val 1827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" name="Block Arc 122"/>
            <p:cNvSpPr/>
            <p:nvPr/>
          </p:nvSpPr>
          <p:spPr bwMode="auto">
            <a:xfrm flipV="1">
              <a:off x="1584491" y="1166627"/>
              <a:ext cx="2160000" cy="2160000"/>
            </a:xfrm>
            <a:prstGeom prst="blockArc">
              <a:avLst>
                <a:gd name="adj1" fmla="val 10800000"/>
                <a:gd name="adj2" fmla="val 31522"/>
                <a:gd name="adj3" fmla="val 1827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4" name="Block Arc 123"/>
            <p:cNvSpPr/>
            <p:nvPr/>
          </p:nvSpPr>
          <p:spPr bwMode="auto">
            <a:xfrm>
              <a:off x="3342125" y="1166267"/>
              <a:ext cx="2160000" cy="2160000"/>
            </a:xfrm>
            <a:prstGeom prst="blockArc">
              <a:avLst>
                <a:gd name="adj1" fmla="val 10800000"/>
                <a:gd name="adj2" fmla="val 31522"/>
                <a:gd name="adj3" fmla="val 18273"/>
              </a:avLst>
            </a:prstGeom>
            <a:solidFill>
              <a:srgbClr val="6F2C8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5" name="Block Arc 124"/>
            <p:cNvSpPr/>
            <p:nvPr/>
          </p:nvSpPr>
          <p:spPr bwMode="auto">
            <a:xfrm>
              <a:off x="5112883" y="1241334"/>
              <a:ext cx="2160000" cy="2160000"/>
            </a:xfrm>
            <a:prstGeom prst="blockArc">
              <a:avLst>
                <a:gd name="adj1" fmla="val 10749193"/>
                <a:gd name="adj2" fmla="val 31522"/>
                <a:gd name="adj3" fmla="val 18273"/>
              </a:avLst>
            </a:prstGeom>
            <a:solidFill>
              <a:srgbClr val="827C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6" name="Block Arc 125"/>
            <p:cNvSpPr/>
            <p:nvPr/>
          </p:nvSpPr>
          <p:spPr bwMode="auto">
            <a:xfrm>
              <a:off x="6879827" y="1247345"/>
              <a:ext cx="2160000" cy="2160000"/>
            </a:xfrm>
            <a:prstGeom prst="blockArc">
              <a:avLst>
                <a:gd name="adj1" fmla="val 10800000"/>
                <a:gd name="adj2" fmla="val 31522"/>
                <a:gd name="adj3" fmla="val 18273"/>
              </a:avLst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7" name="Freeform 18">
              <a:extLst>
                <a:ext uri="{FF2B5EF4-FFF2-40B4-BE49-F238E27FC236}">
                  <a16:creationId xmlns="" xmlns:a16="http://schemas.microsoft.com/office/drawing/2014/main" id="{8C99F128-C1DE-45D7-953B-F4E3AB506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339" y="1974355"/>
              <a:ext cx="320134" cy="560064"/>
            </a:xfrm>
            <a:custGeom>
              <a:avLst/>
              <a:gdLst>
                <a:gd name="T0" fmla="*/ 68 w 88"/>
                <a:gd name="T1" fmla="*/ 1 h 178"/>
                <a:gd name="T2" fmla="*/ 64 w 88"/>
                <a:gd name="T3" fmla="*/ 1 h 178"/>
                <a:gd name="T4" fmla="*/ 63 w 88"/>
                <a:gd name="T5" fmla="*/ 4 h 178"/>
                <a:gd name="T6" fmla="*/ 63 w 88"/>
                <a:gd name="T7" fmla="*/ 29 h 178"/>
                <a:gd name="T8" fmla="*/ 54 w 88"/>
                <a:gd name="T9" fmla="*/ 42 h 178"/>
                <a:gd name="T10" fmla="*/ 34 w 88"/>
                <a:gd name="T11" fmla="*/ 42 h 178"/>
                <a:gd name="T12" fmla="*/ 25 w 88"/>
                <a:gd name="T13" fmla="*/ 29 h 178"/>
                <a:gd name="T14" fmla="*/ 25 w 88"/>
                <a:gd name="T15" fmla="*/ 4 h 178"/>
                <a:gd name="T16" fmla="*/ 23 w 88"/>
                <a:gd name="T17" fmla="*/ 1 h 178"/>
                <a:gd name="T18" fmla="*/ 20 w 88"/>
                <a:gd name="T19" fmla="*/ 1 h 178"/>
                <a:gd name="T20" fmla="*/ 0 w 88"/>
                <a:gd name="T21" fmla="*/ 37 h 178"/>
                <a:gd name="T22" fmla="*/ 24 w 88"/>
                <a:gd name="T23" fmla="*/ 72 h 178"/>
                <a:gd name="T24" fmla="*/ 19 w 88"/>
                <a:gd name="T25" fmla="*/ 153 h 178"/>
                <a:gd name="T26" fmla="*/ 44 w 88"/>
                <a:gd name="T27" fmla="*/ 178 h 178"/>
                <a:gd name="T28" fmla="*/ 69 w 88"/>
                <a:gd name="T29" fmla="*/ 153 h 178"/>
                <a:gd name="T30" fmla="*/ 63 w 88"/>
                <a:gd name="T31" fmla="*/ 72 h 178"/>
                <a:gd name="T32" fmla="*/ 88 w 88"/>
                <a:gd name="T33" fmla="*/ 37 h 178"/>
                <a:gd name="T34" fmla="*/ 68 w 88"/>
                <a:gd name="T35" fmla="*/ 1 h 178"/>
                <a:gd name="T36" fmla="*/ 58 w 88"/>
                <a:gd name="T37" fmla="*/ 67 h 178"/>
                <a:gd name="T38" fmla="*/ 56 w 88"/>
                <a:gd name="T39" fmla="*/ 70 h 178"/>
                <a:gd name="T40" fmla="*/ 62 w 88"/>
                <a:gd name="T41" fmla="*/ 153 h 178"/>
                <a:gd name="T42" fmla="*/ 44 w 88"/>
                <a:gd name="T43" fmla="*/ 170 h 178"/>
                <a:gd name="T44" fmla="*/ 26 w 88"/>
                <a:gd name="T45" fmla="*/ 153 h 178"/>
                <a:gd name="T46" fmla="*/ 32 w 88"/>
                <a:gd name="T47" fmla="*/ 70 h 178"/>
                <a:gd name="T48" fmla="*/ 30 w 88"/>
                <a:gd name="T49" fmla="*/ 67 h 178"/>
                <a:gd name="T50" fmla="*/ 8 w 88"/>
                <a:gd name="T51" fmla="*/ 37 h 178"/>
                <a:gd name="T52" fmla="*/ 18 w 88"/>
                <a:gd name="T53" fmla="*/ 12 h 178"/>
                <a:gd name="T54" fmla="*/ 18 w 88"/>
                <a:gd name="T55" fmla="*/ 30 h 178"/>
                <a:gd name="T56" fmla="*/ 19 w 88"/>
                <a:gd name="T57" fmla="*/ 32 h 178"/>
                <a:gd name="T58" fmla="*/ 29 w 88"/>
                <a:gd name="T59" fmla="*/ 48 h 178"/>
                <a:gd name="T60" fmla="*/ 32 w 88"/>
                <a:gd name="T61" fmla="*/ 50 h 178"/>
                <a:gd name="T62" fmla="*/ 56 w 88"/>
                <a:gd name="T63" fmla="*/ 50 h 178"/>
                <a:gd name="T64" fmla="*/ 59 w 88"/>
                <a:gd name="T65" fmla="*/ 48 h 178"/>
                <a:gd name="T66" fmla="*/ 69 w 88"/>
                <a:gd name="T67" fmla="*/ 32 h 178"/>
                <a:gd name="T68" fmla="*/ 70 w 88"/>
                <a:gd name="T69" fmla="*/ 30 h 178"/>
                <a:gd name="T70" fmla="*/ 70 w 88"/>
                <a:gd name="T71" fmla="*/ 12 h 178"/>
                <a:gd name="T72" fmla="*/ 80 w 88"/>
                <a:gd name="T73" fmla="*/ 37 h 178"/>
                <a:gd name="T74" fmla="*/ 58 w 88"/>
                <a:gd name="T75" fmla="*/ 6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78">
                  <a:moveTo>
                    <a:pt x="68" y="1"/>
                  </a:moveTo>
                  <a:cubicBezTo>
                    <a:pt x="67" y="0"/>
                    <a:pt x="66" y="0"/>
                    <a:pt x="64" y="1"/>
                  </a:cubicBezTo>
                  <a:cubicBezTo>
                    <a:pt x="63" y="2"/>
                    <a:pt x="63" y="3"/>
                    <a:pt x="63" y="4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2"/>
                    <a:pt x="23" y="1"/>
                  </a:cubicBezTo>
                  <a:cubicBezTo>
                    <a:pt x="22" y="0"/>
                    <a:pt x="21" y="0"/>
                    <a:pt x="20" y="1"/>
                  </a:cubicBezTo>
                  <a:cubicBezTo>
                    <a:pt x="7" y="9"/>
                    <a:pt x="0" y="23"/>
                    <a:pt x="0" y="37"/>
                  </a:cubicBezTo>
                  <a:cubicBezTo>
                    <a:pt x="0" y="54"/>
                    <a:pt x="17" y="67"/>
                    <a:pt x="24" y="7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67"/>
                    <a:pt x="30" y="178"/>
                    <a:pt x="44" y="178"/>
                  </a:cubicBezTo>
                  <a:cubicBezTo>
                    <a:pt x="58" y="178"/>
                    <a:pt x="69" y="167"/>
                    <a:pt x="69" y="15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71" y="67"/>
                    <a:pt x="88" y="54"/>
                    <a:pt x="88" y="37"/>
                  </a:cubicBezTo>
                  <a:cubicBezTo>
                    <a:pt x="88" y="23"/>
                    <a:pt x="81" y="9"/>
                    <a:pt x="68" y="1"/>
                  </a:cubicBezTo>
                  <a:close/>
                  <a:moveTo>
                    <a:pt x="58" y="67"/>
                  </a:moveTo>
                  <a:cubicBezTo>
                    <a:pt x="56" y="68"/>
                    <a:pt x="56" y="69"/>
                    <a:pt x="56" y="70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2" y="163"/>
                    <a:pt x="54" y="170"/>
                    <a:pt x="44" y="170"/>
                  </a:cubicBezTo>
                  <a:cubicBezTo>
                    <a:pt x="34" y="170"/>
                    <a:pt x="26" y="163"/>
                    <a:pt x="26" y="15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69"/>
                    <a:pt x="31" y="68"/>
                    <a:pt x="30" y="67"/>
                  </a:cubicBezTo>
                  <a:cubicBezTo>
                    <a:pt x="25" y="64"/>
                    <a:pt x="8" y="52"/>
                    <a:pt x="8" y="37"/>
                  </a:cubicBezTo>
                  <a:cubicBezTo>
                    <a:pt x="8" y="28"/>
                    <a:pt x="11" y="19"/>
                    <a:pt x="18" y="1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9" y="32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9"/>
                    <a:pt x="31" y="50"/>
                    <a:pt x="32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8" y="49"/>
                    <a:pt x="59" y="4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0" y="31"/>
                    <a:pt x="70" y="31"/>
                    <a:pt x="70" y="30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7" y="19"/>
                    <a:pt x="80" y="28"/>
                    <a:pt x="80" y="37"/>
                  </a:cubicBezTo>
                  <a:cubicBezTo>
                    <a:pt x="80" y="52"/>
                    <a:pt x="63" y="64"/>
                    <a:pt x="58" y="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110085" tIns="55042" rIns="110085" bIns="55042" numCol="1" anchor="t" anchorCtr="0" compatLnSpc="1">
              <a:prstTxWarp prst="textNoShape">
                <a:avLst/>
              </a:prstTxWarp>
            </a:bodyPr>
            <a:lstStyle/>
            <a:p>
              <a:pPr defTabSz="2198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89" dirty="0">
                <a:solidFill>
                  <a:srgbClr val="FFFFFF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28" name="Freeform 19">
              <a:extLst>
                <a:ext uri="{FF2B5EF4-FFF2-40B4-BE49-F238E27FC236}">
                  <a16:creationId xmlns="" xmlns:a16="http://schemas.microsoft.com/office/drawing/2014/main" id="{F1C2E4CE-37FC-4E2E-9268-1778E3CA7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1611" y="1961476"/>
              <a:ext cx="188405" cy="564065"/>
            </a:xfrm>
            <a:custGeom>
              <a:avLst/>
              <a:gdLst>
                <a:gd name="T0" fmla="*/ 50 w 52"/>
                <a:gd name="T1" fmla="*/ 100 h 179"/>
                <a:gd name="T2" fmla="*/ 52 w 52"/>
                <a:gd name="T3" fmla="*/ 97 h 179"/>
                <a:gd name="T4" fmla="*/ 52 w 52"/>
                <a:gd name="T5" fmla="*/ 81 h 179"/>
                <a:gd name="T6" fmla="*/ 49 w 52"/>
                <a:gd name="T7" fmla="*/ 78 h 179"/>
                <a:gd name="T8" fmla="*/ 30 w 52"/>
                <a:gd name="T9" fmla="*/ 78 h 179"/>
                <a:gd name="T10" fmla="*/ 30 w 52"/>
                <a:gd name="T11" fmla="*/ 27 h 179"/>
                <a:gd name="T12" fmla="*/ 31 w 52"/>
                <a:gd name="T13" fmla="*/ 27 h 179"/>
                <a:gd name="T14" fmla="*/ 34 w 52"/>
                <a:gd name="T15" fmla="*/ 25 h 179"/>
                <a:gd name="T16" fmla="*/ 38 w 52"/>
                <a:gd name="T17" fmla="*/ 14 h 179"/>
                <a:gd name="T18" fmla="*/ 37 w 52"/>
                <a:gd name="T19" fmla="*/ 11 h 179"/>
                <a:gd name="T20" fmla="*/ 34 w 52"/>
                <a:gd name="T21" fmla="*/ 3 h 179"/>
                <a:gd name="T22" fmla="*/ 31 w 52"/>
                <a:gd name="T23" fmla="*/ 0 h 179"/>
                <a:gd name="T24" fmla="*/ 22 w 52"/>
                <a:gd name="T25" fmla="*/ 0 h 179"/>
                <a:gd name="T26" fmla="*/ 18 w 52"/>
                <a:gd name="T27" fmla="*/ 3 h 179"/>
                <a:gd name="T28" fmla="*/ 15 w 52"/>
                <a:gd name="T29" fmla="*/ 11 h 179"/>
                <a:gd name="T30" fmla="*/ 14 w 52"/>
                <a:gd name="T31" fmla="*/ 14 h 179"/>
                <a:gd name="T32" fmla="*/ 18 w 52"/>
                <a:gd name="T33" fmla="*/ 25 h 179"/>
                <a:gd name="T34" fmla="*/ 22 w 52"/>
                <a:gd name="T35" fmla="*/ 27 h 179"/>
                <a:gd name="T36" fmla="*/ 22 w 52"/>
                <a:gd name="T37" fmla="*/ 27 h 179"/>
                <a:gd name="T38" fmla="*/ 22 w 52"/>
                <a:gd name="T39" fmla="*/ 78 h 179"/>
                <a:gd name="T40" fmla="*/ 3 w 52"/>
                <a:gd name="T41" fmla="*/ 78 h 179"/>
                <a:gd name="T42" fmla="*/ 0 w 52"/>
                <a:gd name="T43" fmla="*/ 81 h 179"/>
                <a:gd name="T44" fmla="*/ 0 w 52"/>
                <a:gd name="T45" fmla="*/ 97 h 179"/>
                <a:gd name="T46" fmla="*/ 2 w 52"/>
                <a:gd name="T47" fmla="*/ 100 h 179"/>
                <a:gd name="T48" fmla="*/ 6 w 52"/>
                <a:gd name="T49" fmla="*/ 106 h 179"/>
                <a:gd name="T50" fmla="*/ 2 w 52"/>
                <a:gd name="T51" fmla="*/ 112 h 179"/>
                <a:gd name="T52" fmla="*/ 0 w 52"/>
                <a:gd name="T53" fmla="*/ 115 h 179"/>
                <a:gd name="T54" fmla="*/ 0 w 52"/>
                <a:gd name="T55" fmla="*/ 157 h 179"/>
                <a:gd name="T56" fmla="*/ 26 w 52"/>
                <a:gd name="T57" fmla="*/ 179 h 179"/>
                <a:gd name="T58" fmla="*/ 52 w 52"/>
                <a:gd name="T59" fmla="*/ 157 h 179"/>
                <a:gd name="T60" fmla="*/ 52 w 52"/>
                <a:gd name="T61" fmla="*/ 115 h 179"/>
                <a:gd name="T62" fmla="*/ 50 w 52"/>
                <a:gd name="T63" fmla="*/ 112 h 179"/>
                <a:gd name="T64" fmla="*/ 46 w 52"/>
                <a:gd name="T65" fmla="*/ 106 h 179"/>
                <a:gd name="T66" fmla="*/ 50 w 52"/>
                <a:gd name="T67" fmla="*/ 100 h 179"/>
                <a:gd name="T68" fmla="*/ 24 w 52"/>
                <a:gd name="T69" fmla="*/ 8 h 179"/>
                <a:gd name="T70" fmla="*/ 28 w 52"/>
                <a:gd name="T71" fmla="*/ 8 h 179"/>
                <a:gd name="T72" fmla="*/ 30 w 52"/>
                <a:gd name="T73" fmla="*/ 13 h 179"/>
                <a:gd name="T74" fmla="*/ 28 w 52"/>
                <a:gd name="T75" fmla="*/ 20 h 179"/>
                <a:gd name="T76" fmla="*/ 24 w 52"/>
                <a:gd name="T77" fmla="*/ 20 h 179"/>
                <a:gd name="T78" fmla="*/ 22 w 52"/>
                <a:gd name="T79" fmla="*/ 13 h 179"/>
                <a:gd name="T80" fmla="*/ 24 w 52"/>
                <a:gd name="T81" fmla="*/ 8 h 179"/>
                <a:gd name="T82" fmla="*/ 45 w 52"/>
                <a:gd name="T83" fmla="*/ 95 h 179"/>
                <a:gd name="T84" fmla="*/ 38 w 52"/>
                <a:gd name="T85" fmla="*/ 106 h 179"/>
                <a:gd name="T86" fmla="*/ 45 w 52"/>
                <a:gd name="T87" fmla="*/ 117 h 179"/>
                <a:gd name="T88" fmla="*/ 45 w 52"/>
                <a:gd name="T89" fmla="*/ 157 h 179"/>
                <a:gd name="T90" fmla="*/ 26 w 52"/>
                <a:gd name="T91" fmla="*/ 172 h 179"/>
                <a:gd name="T92" fmla="*/ 7 w 52"/>
                <a:gd name="T93" fmla="*/ 157 h 179"/>
                <a:gd name="T94" fmla="*/ 7 w 52"/>
                <a:gd name="T95" fmla="*/ 117 h 179"/>
                <a:gd name="T96" fmla="*/ 14 w 52"/>
                <a:gd name="T97" fmla="*/ 106 h 179"/>
                <a:gd name="T98" fmla="*/ 7 w 52"/>
                <a:gd name="T99" fmla="*/ 95 h 179"/>
                <a:gd name="T100" fmla="*/ 7 w 52"/>
                <a:gd name="T101" fmla="*/ 85 h 179"/>
                <a:gd name="T102" fmla="*/ 45 w 52"/>
                <a:gd name="T103" fmla="*/ 85 h 179"/>
                <a:gd name="T104" fmla="*/ 45 w 52"/>
                <a:gd name="T105" fmla="*/ 9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" h="179">
                  <a:moveTo>
                    <a:pt x="50" y="100"/>
                  </a:moveTo>
                  <a:cubicBezTo>
                    <a:pt x="52" y="100"/>
                    <a:pt x="52" y="98"/>
                    <a:pt x="52" y="9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79"/>
                    <a:pt x="51" y="78"/>
                    <a:pt x="49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4" y="26"/>
                    <a:pt x="34" y="2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8" y="12"/>
                    <a:pt x="37" y="1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1"/>
                    <a:pt x="1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20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100"/>
                    <a:pt x="2" y="100"/>
                  </a:cubicBezTo>
                  <a:cubicBezTo>
                    <a:pt x="4" y="101"/>
                    <a:pt x="6" y="104"/>
                    <a:pt x="6" y="106"/>
                  </a:cubicBezTo>
                  <a:cubicBezTo>
                    <a:pt x="6" y="108"/>
                    <a:pt x="4" y="110"/>
                    <a:pt x="2" y="112"/>
                  </a:cubicBezTo>
                  <a:cubicBezTo>
                    <a:pt x="0" y="112"/>
                    <a:pt x="0" y="114"/>
                    <a:pt x="0" y="11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9"/>
                    <a:pt x="11" y="179"/>
                    <a:pt x="26" y="179"/>
                  </a:cubicBezTo>
                  <a:cubicBezTo>
                    <a:pt x="41" y="179"/>
                    <a:pt x="52" y="169"/>
                    <a:pt x="52" y="157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2" y="114"/>
                    <a:pt x="52" y="112"/>
                    <a:pt x="50" y="112"/>
                  </a:cubicBezTo>
                  <a:cubicBezTo>
                    <a:pt x="48" y="110"/>
                    <a:pt x="46" y="108"/>
                    <a:pt x="46" y="106"/>
                  </a:cubicBezTo>
                  <a:cubicBezTo>
                    <a:pt x="46" y="104"/>
                    <a:pt x="48" y="101"/>
                    <a:pt x="50" y="100"/>
                  </a:cubicBezTo>
                  <a:close/>
                  <a:moveTo>
                    <a:pt x="24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13"/>
                    <a:pt x="22" y="13"/>
                    <a:pt x="22" y="13"/>
                  </a:cubicBezTo>
                  <a:lnTo>
                    <a:pt x="24" y="8"/>
                  </a:lnTo>
                  <a:close/>
                  <a:moveTo>
                    <a:pt x="45" y="95"/>
                  </a:moveTo>
                  <a:cubicBezTo>
                    <a:pt x="41" y="97"/>
                    <a:pt x="38" y="101"/>
                    <a:pt x="38" y="106"/>
                  </a:cubicBezTo>
                  <a:cubicBezTo>
                    <a:pt x="38" y="110"/>
                    <a:pt x="41" y="115"/>
                    <a:pt x="45" y="117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45" y="165"/>
                    <a:pt x="36" y="172"/>
                    <a:pt x="26" y="172"/>
                  </a:cubicBezTo>
                  <a:cubicBezTo>
                    <a:pt x="16" y="172"/>
                    <a:pt x="7" y="165"/>
                    <a:pt x="7" y="157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11" y="115"/>
                    <a:pt x="14" y="110"/>
                    <a:pt x="14" y="106"/>
                  </a:cubicBezTo>
                  <a:cubicBezTo>
                    <a:pt x="14" y="101"/>
                    <a:pt x="11" y="97"/>
                    <a:pt x="7" y="9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5" y="9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110085" tIns="55042" rIns="110085" bIns="55042" numCol="1" anchor="t" anchorCtr="0" compatLnSpc="1">
              <a:prstTxWarp prst="textNoShape">
                <a:avLst/>
              </a:prstTxWarp>
            </a:bodyPr>
            <a:lstStyle/>
            <a:p>
              <a:pPr defTabSz="2198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89" dirty="0">
                <a:solidFill>
                  <a:srgbClr val="FFFFFF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29" name="Freeform 20">
              <a:extLst>
                <a:ext uri="{FF2B5EF4-FFF2-40B4-BE49-F238E27FC236}">
                  <a16:creationId xmlns="" xmlns:a16="http://schemas.microsoft.com/office/drawing/2014/main" id="{9B47BB7B-0816-49AA-9331-AB86E04F8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710" y="2325480"/>
              <a:ext cx="29104" cy="133349"/>
            </a:xfrm>
            <a:custGeom>
              <a:avLst/>
              <a:gdLst>
                <a:gd name="T0" fmla="*/ 0 w 8"/>
                <a:gd name="T1" fmla="*/ 4 h 42"/>
                <a:gd name="T2" fmla="*/ 0 w 8"/>
                <a:gd name="T3" fmla="*/ 39 h 42"/>
                <a:gd name="T4" fmla="*/ 4 w 8"/>
                <a:gd name="T5" fmla="*/ 42 h 42"/>
                <a:gd name="T6" fmla="*/ 8 w 8"/>
                <a:gd name="T7" fmla="*/ 39 h 42"/>
                <a:gd name="T8" fmla="*/ 8 w 8"/>
                <a:gd name="T9" fmla="*/ 4 h 42"/>
                <a:gd name="T10" fmla="*/ 4 w 8"/>
                <a:gd name="T11" fmla="*/ 0 h 42"/>
                <a:gd name="T12" fmla="*/ 0 w 8"/>
                <a:gd name="T1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2">
                  <a:moveTo>
                    <a:pt x="0" y="4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2"/>
                    <a:pt x="4" y="42"/>
                  </a:cubicBezTo>
                  <a:cubicBezTo>
                    <a:pt x="6" y="42"/>
                    <a:pt x="8" y="41"/>
                    <a:pt x="8" y="3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110085" tIns="55042" rIns="110085" bIns="55042" numCol="1" anchor="t" anchorCtr="0" compatLnSpc="1">
              <a:prstTxWarp prst="textNoShape">
                <a:avLst/>
              </a:prstTxWarp>
            </a:bodyPr>
            <a:lstStyle/>
            <a:p>
              <a:pPr defTabSz="2198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89" dirty="0">
                <a:solidFill>
                  <a:srgbClr val="FFFFFF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30" name="Freeform 17">
              <a:extLst>
                <a:ext uri="{FF2B5EF4-FFF2-40B4-BE49-F238E27FC236}">
                  <a16:creationId xmlns="" xmlns:a16="http://schemas.microsoft.com/office/drawing/2014/main" id="{FCA63494-028E-40A8-A2B0-2FA67FE5A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3475" y="2378885"/>
              <a:ext cx="70461" cy="60007"/>
            </a:xfrm>
            <a:custGeom>
              <a:avLst/>
              <a:gdLst>
                <a:gd name="T0" fmla="*/ 9 w 19"/>
                <a:gd name="T1" fmla="*/ 0 h 19"/>
                <a:gd name="T2" fmla="*/ 3 w 19"/>
                <a:gd name="T3" fmla="*/ 3 h 19"/>
                <a:gd name="T4" fmla="*/ 0 w 19"/>
                <a:gd name="T5" fmla="*/ 10 h 19"/>
                <a:gd name="T6" fmla="*/ 9 w 19"/>
                <a:gd name="T7" fmla="*/ 19 h 19"/>
                <a:gd name="T8" fmla="*/ 19 w 19"/>
                <a:gd name="T9" fmla="*/ 10 h 19"/>
                <a:gd name="T10" fmla="*/ 9 w 19"/>
                <a:gd name="T11" fmla="*/ 0 h 19"/>
                <a:gd name="T12" fmla="*/ 7 w 19"/>
                <a:gd name="T13" fmla="*/ 10 h 19"/>
                <a:gd name="T14" fmla="*/ 8 w 19"/>
                <a:gd name="T15" fmla="*/ 8 h 19"/>
                <a:gd name="T16" fmla="*/ 9 w 19"/>
                <a:gd name="T17" fmla="*/ 8 h 19"/>
                <a:gd name="T18" fmla="*/ 11 w 19"/>
                <a:gd name="T19" fmla="*/ 10 h 19"/>
                <a:gd name="T20" fmla="*/ 7 w 19"/>
                <a:gd name="T2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4" y="19"/>
                    <a:pt x="19" y="15"/>
                    <a:pt x="19" y="10"/>
                  </a:cubicBezTo>
                  <a:cubicBezTo>
                    <a:pt x="19" y="5"/>
                    <a:pt x="14" y="0"/>
                    <a:pt x="9" y="0"/>
                  </a:cubicBezTo>
                  <a:close/>
                  <a:moveTo>
                    <a:pt x="7" y="10"/>
                  </a:moveTo>
                  <a:cubicBezTo>
                    <a:pt x="7" y="9"/>
                    <a:pt x="8" y="9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1" y="9"/>
                    <a:pt x="11" y="10"/>
                  </a:cubicBezTo>
                  <a:cubicBezTo>
                    <a:pt x="11" y="12"/>
                    <a:pt x="7" y="12"/>
                    <a:pt x="7" y="1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110085" tIns="55042" rIns="110085" bIns="55042" numCol="1" anchor="t" anchorCtr="0" compatLnSpc="1">
              <a:prstTxWarp prst="textNoShape">
                <a:avLst/>
              </a:prstTxWarp>
            </a:bodyPr>
            <a:lstStyle/>
            <a:p>
              <a:pPr defTabSz="21981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289" dirty="0">
                <a:solidFill>
                  <a:srgbClr val="FFFFFF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3972125" y="1796267"/>
              <a:ext cx="900000" cy="900000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5742883" y="1871334"/>
              <a:ext cx="900000" cy="900000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509827" y="1877345"/>
              <a:ext cx="900000" cy="900000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134" name="Group 203">
              <a:extLst>
                <a:ext uri="{FF2B5EF4-FFF2-40B4-BE49-F238E27FC236}">
                  <a16:creationId xmlns="" xmlns:a16="http://schemas.microsoft.com/office/drawing/2014/main" id="{8F2A87B1-FFB7-44B1-88FA-56515F9C7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539" y="2008359"/>
              <a:ext cx="518350" cy="517181"/>
              <a:chOff x="2116138" y="2825751"/>
              <a:chExt cx="1014412" cy="1006475"/>
            </a:xfrm>
            <a:solidFill>
              <a:schemeClr val="accent1"/>
            </a:solidFill>
          </p:grpSpPr>
          <p:sp>
            <p:nvSpPr>
              <p:cNvPr id="152" name="Freeform 34">
                <a:extLst>
                  <a:ext uri="{FF2B5EF4-FFF2-40B4-BE49-F238E27FC236}">
                    <a16:creationId xmlns="" xmlns:a16="http://schemas.microsoft.com/office/drawing/2014/main" id="{633AEE9E-33B5-4731-8995-7B3817BB8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638" y="3392488"/>
                <a:ext cx="434975" cy="439738"/>
              </a:xfrm>
              <a:custGeom>
                <a:avLst/>
                <a:gdLst>
                  <a:gd name="T0" fmla="*/ 286295 w 629"/>
                  <a:gd name="T1" fmla="*/ 22160 h 635"/>
                  <a:gd name="T2" fmla="*/ 192938 w 629"/>
                  <a:gd name="T3" fmla="*/ 47090 h 635"/>
                  <a:gd name="T4" fmla="*/ 190863 w 629"/>
                  <a:gd name="T5" fmla="*/ 47090 h 635"/>
                  <a:gd name="T6" fmla="*/ 182565 w 629"/>
                  <a:gd name="T7" fmla="*/ 47090 h 635"/>
                  <a:gd name="T8" fmla="*/ 183257 w 629"/>
                  <a:gd name="T9" fmla="*/ 47783 h 635"/>
                  <a:gd name="T10" fmla="*/ 105113 w 629"/>
                  <a:gd name="T11" fmla="*/ 69943 h 635"/>
                  <a:gd name="T12" fmla="*/ 65696 w 629"/>
                  <a:gd name="T13" fmla="*/ 101105 h 635"/>
                  <a:gd name="T14" fmla="*/ 692 w 629"/>
                  <a:gd name="T15" fmla="*/ 239605 h 635"/>
                  <a:gd name="T16" fmla="*/ 6915 w 629"/>
                  <a:gd name="T17" fmla="*/ 252763 h 635"/>
                  <a:gd name="T18" fmla="*/ 22129 w 629"/>
                  <a:gd name="T19" fmla="*/ 253455 h 635"/>
                  <a:gd name="T20" fmla="*/ 151446 w 629"/>
                  <a:gd name="T21" fmla="*/ 178665 h 635"/>
                  <a:gd name="T22" fmla="*/ 154212 w 629"/>
                  <a:gd name="T23" fmla="*/ 177280 h 635"/>
                  <a:gd name="T24" fmla="*/ 201928 w 629"/>
                  <a:gd name="T25" fmla="*/ 194593 h 635"/>
                  <a:gd name="T26" fmla="*/ 224749 w 629"/>
                  <a:gd name="T27" fmla="*/ 225063 h 635"/>
                  <a:gd name="T28" fmla="*/ 232355 w 629"/>
                  <a:gd name="T29" fmla="*/ 306085 h 635"/>
                  <a:gd name="T30" fmla="*/ 228206 w 629"/>
                  <a:gd name="T31" fmla="*/ 309548 h 635"/>
                  <a:gd name="T32" fmla="*/ 98198 w 629"/>
                  <a:gd name="T33" fmla="*/ 385030 h 635"/>
                  <a:gd name="T34" fmla="*/ 90591 w 629"/>
                  <a:gd name="T35" fmla="*/ 398188 h 635"/>
                  <a:gd name="T36" fmla="*/ 98889 w 629"/>
                  <a:gd name="T37" fmla="*/ 410653 h 635"/>
                  <a:gd name="T38" fmla="*/ 298051 w 629"/>
                  <a:gd name="T39" fmla="*/ 404420 h 635"/>
                  <a:gd name="T40" fmla="*/ 334011 w 629"/>
                  <a:gd name="T41" fmla="*/ 376720 h 635"/>
                  <a:gd name="T42" fmla="*/ 385876 w 629"/>
                  <a:gd name="T43" fmla="*/ 251378 h 635"/>
                  <a:gd name="T44" fmla="*/ 386568 w 629"/>
                  <a:gd name="T45" fmla="*/ 252070 h 635"/>
                  <a:gd name="T46" fmla="*/ 412846 w 629"/>
                  <a:gd name="T47" fmla="*/ 148195 h 635"/>
                  <a:gd name="T48" fmla="*/ 434975 w 629"/>
                  <a:gd name="T49" fmla="*/ 126035 h 635"/>
                  <a:gd name="T50" fmla="*/ 308424 w 629"/>
                  <a:gd name="T51" fmla="*/ 0 h 635"/>
                  <a:gd name="T52" fmla="*/ 286295 w 629"/>
                  <a:gd name="T53" fmla="*/ 22160 h 6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29" h="635">
                    <a:moveTo>
                      <a:pt x="414" y="32"/>
                    </a:moveTo>
                    <a:cubicBezTo>
                      <a:pt x="383" y="63"/>
                      <a:pt x="334" y="68"/>
                      <a:pt x="279" y="68"/>
                    </a:cubicBezTo>
                    <a:cubicBezTo>
                      <a:pt x="278" y="68"/>
                      <a:pt x="277" y="68"/>
                      <a:pt x="276" y="68"/>
                    </a:cubicBezTo>
                    <a:cubicBezTo>
                      <a:pt x="272" y="68"/>
                      <a:pt x="268" y="68"/>
                      <a:pt x="264" y="68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26" y="71"/>
                      <a:pt x="188" y="81"/>
                      <a:pt x="152" y="101"/>
                    </a:cubicBezTo>
                    <a:cubicBezTo>
                      <a:pt x="131" y="113"/>
                      <a:pt x="112" y="129"/>
                      <a:pt x="95" y="146"/>
                    </a:cubicBezTo>
                    <a:cubicBezTo>
                      <a:pt x="42" y="198"/>
                      <a:pt x="7" y="271"/>
                      <a:pt x="1" y="346"/>
                    </a:cubicBezTo>
                    <a:cubicBezTo>
                      <a:pt x="0" y="353"/>
                      <a:pt x="4" y="361"/>
                      <a:pt x="10" y="365"/>
                    </a:cubicBezTo>
                    <a:cubicBezTo>
                      <a:pt x="17" y="369"/>
                      <a:pt x="25" y="370"/>
                      <a:pt x="32" y="366"/>
                    </a:cubicBezTo>
                    <a:cubicBezTo>
                      <a:pt x="219" y="258"/>
                      <a:pt x="219" y="258"/>
                      <a:pt x="219" y="258"/>
                    </a:cubicBezTo>
                    <a:cubicBezTo>
                      <a:pt x="219" y="258"/>
                      <a:pt x="219" y="257"/>
                      <a:pt x="223" y="256"/>
                    </a:cubicBezTo>
                    <a:cubicBezTo>
                      <a:pt x="233" y="254"/>
                      <a:pt x="257" y="247"/>
                      <a:pt x="292" y="281"/>
                    </a:cubicBezTo>
                    <a:cubicBezTo>
                      <a:pt x="302" y="291"/>
                      <a:pt x="313" y="306"/>
                      <a:pt x="325" y="325"/>
                    </a:cubicBezTo>
                    <a:cubicBezTo>
                      <a:pt x="369" y="405"/>
                      <a:pt x="345" y="430"/>
                      <a:pt x="336" y="442"/>
                    </a:cubicBezTo>
                    <a:cubicBezTo>
                      <a:pt x="331" y="447"/>
                      <a:pt x="329" y="447"/>
                      <a:pt x="330" y="447"/>
                    </a:cubicBezTo>
                    <a:cubicBezTo>
                      <a:pt x="142" y="556"/>
                      <a:pt x="142" y="556"/>
                      <a:pt x="142" y="556"/>
                    </a:cubicBezTo>
                    <a:cubicBezTo>
                      <a:pt x="135" y="560"/>
                      <a:pt x="131" y="567"/>
                      <a:pt x="131" y="575"/>
                    </a:cubicBezTo>
                    <a:cubicBezTo>
                      <a:pt x="132" y="583"/>
                      <a:pt x="136" y="590"/>
                      <a:pt x="143" y="593"/>
                    </a:cubicBezTo>
                    <a:cubicBezTo>
                      <a:pt x="234" y="635"/>
                      <a:pt x="347" y="632"/>
                      <a:pt x="431" y="584"/>
                    </a:cubicBezTo>
                    <a:cubicBezTo>
                      <a:pt x="450" y="573"/>
                      <a:pt x="468" y="559"/>
                      <a:pt x="483" y="544"/>
                    </a:cubicBezTo>
                    <a:cubicBezTo>
                      <a:pt x="531" y="496"/>
                      <a:pt x="556" y="431"/>
                      <a:pt x="558" y="363"/>
                    </a:cubicBezTo>
                    <a:cubicBezTo>
                      <a:pt x="559" y="364"/>
                      <a:pt x="559" y="364"/>
                      <a:pt x="559" y="364"/>
                    </a:cubicBezTo>
                    <a:cubicBezTo>
                      <a:pt x="558" y="304"/>
                      <a:pt x="563" y="248"/>
                      <a:pt x="597" y="214"/>
                    </a:cubicBezTo>
                    <a:cubicBezTo>
                      <a:pt x="629" y="182"/>
                      <a:pt x="629" y="182"/>
                      <a:pt x="629" y="182"/>
                    </a:cubicBezTo>
                    <a:cubicBezTo>
                      <a:pt x="446" y="0"/>
                      <a:pt x="446" y="0"/>
                      <a:pt x="446" y="0"/>
                    </a:cubicBezTo>
                    <a:lnTo>
                      <a:pt x="414" y="32"/>
                    </a:lnTo>
                    <a:close/>
                  </a:path>
                </a:pathLst>
              </a:custGeom>
              <a:solidFill>
                <a:srgbClr val="6F2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3" name="Freeform 35">
                <a:extLst>
                  <a:ext uri="{FF2B5EF4-FFF2-40B4-BE49-F238E27FC236}">
                    <a16:creationId xmlns="" xmlns:a16="http://schemas.microsoft.com/office/drawing/2014/main" id="{2D821C7E-08E9-4755-A0D3-6CDDD47A4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700" y="3135313"/>
                <a:ext cx="688975" cy="688975"/>
              </a:xfrm>
              <a:custGeom>
                <a:avLst/>
                <a:gdLst>
                  <a:gd name="T0" fmla="*/ 351744 w 997"/>
                  <a:gd name="T1" fmla="*/ 220666 h 996"/>
                  <a:gd name="T2" fmla="*/ 225282 w 997"/>
                  <a:gd name="T3" fmla="*/ 94077 h 996"/>
                  <a:gd name="T4" fmla="*/ 135445 w 997"/>
                  <a:gd name="T5" fmla="*/ 4150 h 996"/>
                  <a:gd name="T6" fmla="*/ 125771 w 997"/>
                  <a:gd name="T7" fmla="*/ 0 h 996"/>
                  <a:gd name="T8" fmla="*/ 116787 w 997"/>
                  <a:gd name="T9" fmla="*/ 4150 h 996"/>
                  <a:gd name="T10" fmla="*/ 5528 w 997"/>
                  <a:gd name="T11" fmla="*/ 115521 h 996"/>
                  <a:gd name="T12" fmla="*/ 5528 w 997"/>
                  <a:gd name="T13" fmla="*/ 134198 h 996"/>
                  <a:gd name="T14" fmla="*/ 95365 w 997"/>
                  <a:gd name="T15" fmla="*/ 224124 h 996"/>
                  <a:gd name="T16" fmla="*/ 221826 w 997"/>
                  <a:gd name="T17" fmla="*/ 350713 h 996"/>
                  <a:gd name="T18" fmla="*/ 554912 w 997"/>
                  <a:gd name="T19" fmla="*/ 683441 h 996"/>
                  <a:gd name="T20" fmla="*/ 573570 w 997"/>
                  <a:gd name="T21" fmla="*/ 683441 h 996"/>
                  <a:gd name="T22" fmla="*/ 684829 w 997"/>
                  <a:gd name="T23" fmla="*/ 572071 h 996"/>
                  <a:gd name="T24" fmla="*/ 688975 w 997"/>
                  <a:gd name="T25" fmla="*/ 563078 h 996"/>
                  <a:gd name="T26" fmla="*/ 684829 w 997"/>
                  <a:gd name="T27" fmla="*/ 553394 h 996"/>
                  <a:gd name="T28" fmla="*/ 351744 w 997"/>
                  <a:gd name="T29" fmla="*/ 220666 h 9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7" h="996">
                    <a:moveTo>
                      <a:pt x="509" y="319"/>
                    </a:moveTo>
                    <a:cubicBezTo>
                      <a:pt x="326" y="136"/>
                      <a:pt x="326" y="136"/>
                      <a:pt x="326" y="136"/>
                    </a:cubicBezTo>
                    <a:cubicBezTo>
                      <a:pt x="196" y="6"/>
                      <a:pt x="196" y="6"/>
                      <a:pt x="196" y="6"/>
                    </a:cubicBezTo>
                    <a:cubicBezTo>
                      <a:pt x="192" y="2"/>
                      <a:pt x="187" y="0"/>
                      <a:pt x="182" y="0"/>
                    </a:cubicBezTo>
                    <a:cubicBezTo>
                      <a:pt x="177" y="0"/>
                      <a:pt x="172" y="2"/>
                      <a:pt x="169" y="6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0" y="174"/>
                      <a:pt x="0" y="187"/>
                      <a:pt x="8" y="194"/>
                    </a:cubicBezTo>
                    <a:cubicBezTo>
                      <a:pt x="138" y="324"/>
                      <a:pt x="138" y="324"/>
                      <a:pt x="138" y="324"/>
                    </a:cubicBezTo>
                    <a:cubicBezTo>
                      <a:pt x="321" y="507"/>
                      <a:pt x="321" y="507"/>
                      <a:pt x="321" y="507"/>
                    </a:cubicBezTo>
                    <a:cubicBezTo>
                      <a:pt x="803" y="988"/>
                      <a:pt x="803" y="988"/>
                      <a:pt x="803" y="988"/>
                    </a:cubicBezTo>
                    <a:cubicBezTo>
                      <a:pt x="810" y="996"/>
                      <a:pt x="822" y="996"/>
                      <a:pt x="830" y="988"/>
                    </a:cubicBezTo>
                    <a:cubicBezTo>
                      <a:pt x="991" y="827"/>
                      <a:pt x="991" y="827"/>
                      <a:pt x="991" y="827"/>
                    </a:cubicBezTo>
                    <a:cubicBezTo>
                      <a:pt x="995" y="824"/>
                      <a:pt x="997" y="819"/>
                      <a:pt x="997" y="814"/>
                    </a:cubicBezTo>
                    <a:cubicBezTo>
                      <a:pt x="997" y="809"/>
                      <a:pt x="995" y="804"/>
                      <a:pt x="991" y="800"/>
                    </a:cubicBezTo>
                    <a:lnTo>
                      <a:pt x="509" y="319"/>
                    </a:lnTo>
                    <a:close/>
                  </a:path>
                </a:pathLst>
              </a:custGeom>
              <a:solidFill>
                <a:srgbClr val="6F2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4" name="Freeform 36">
                <a:extLst>
                  <a:ext uri="{FF2B5EF4-FFF2-40B4-BE49-F238E27FC236}">
                    <a16:creationId xmlns="" xmlns:a16="http://schemas.microsoft.com/office/drawing/2014/main" id="{F24CA31E-F93C-4F92-BEF7-E9F89256C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875" y="2871788"/>
                <a:ext cx="447675" cy="452438"/>
              </a:xfrm>
              <a:custGeom>
                <a:avLst/>
                <a:gdLst>
                  <a:gd name="T0" fmla="*/ 440745 w 646"/>
                  <a:gd name="T1" fmla="*/ 186665 h 652"/>
                  <a:gd name="T2" fmla="*/ 425499 w 646"/>
                  <a:gd name="T3" fmla="*/ 186665 h 652"/>
                  <a:gd name="T4" fmla="*/ 296602 w 646"/>
                  <a:gd name="T5" fmla="*/ 260915 h 652"/>
                  <a:gd name="T6" fmla="*/ 293830 w 646"/>
                  <a:gd name="T7" fmla="*/ 262303 h 652"/>
                  <a:gd name="T8" fmla="*/ 246013 w 646"/>
                  <a:gd name="T9" fmla="*/ 244955 h 652"/>
                  <a:gd name="T10" fmla="*/ 223145 w 646"/>
                  <a:gd name="T11" fmla="*/ 214422 h 652"/>
                  <a:gd name="T12" fmla="*/ 215522 w 646"/>
                  <a:gd name="T13" fmla="*/ 133233 h 652"/>
                  <a:gd name="T14" fmla="*/ 219680 w 646"/>
                  <a:gd name="T15" fmla="*/ 129764 h 652"/>
                  <a:gd name="T16" fmla="*/ 349963 w 646"/>
                  <a:gd name="T17" fmla="*/ 54820 h 652"/>
                  <a:gd name="T18" fmla="*/ 356893 w 646"/>
                  <a:gd name="T19" fmla="*/ 40941 h 652"/>
                  <a:gd name="T20" fmla="*/ 348577 w 646"/>
                  <a:gd name="T21" fmla="*/ 28451 h 652"/>
                  <a:gd name="T22" fmla="*/ 149687 w 646"/>
                  <a:gd name="T23" fmla="*/ 35390 h 652"/>
                  <a:gd name="T24" fmla="*/ 113651 w 646"/>
                  <a:gd name="T25" fmla="*/ 62453 h 652"/>
                  <a:gd name="T26" fmla="*/ 61677 w 646"/>
                  <a:gd name="T27" fmla="*/ 188053 h 652"/>
                  <a:gd name="T28" fmla="*/ 60984 w 646"/>
                  <a:gd name="T29" fmla="*/ 187359 h 652"/>
                  <a:gd name="T30" fmla="*/ 33957 w 646"/>
                  <a:gd name="T31" fmla="*/ 291448 h 652"/>
                  <a:gd name="T32" fmla="*/ 0 w 646"/>
                  <a:gd name="T33" fmla="*/ 325450 h 652"/>
                  <a:gd name="T34" fmla="*/ 126125 w 646"/>
                  <a:gd name="T35" fmla="*/ 452438 h 652"/>
                  <a:gd name="T36" fmla="*/ 160775 w 646"/>
                  <a:gd name="T37" fmla="*/ 418436 h 652"/>
                  <a:gd name="T38" fmla="*/ 254329 w 646"/>
                  <a:gd name="T39" fmla="*/ 392761 h 652"/>
                  <a:gd name="T40" fmla="*/ 256408 w 646"/>
                  <a:gd name="T41" fmla="*/ 393455 h 652"/>
                  <a:gd name="T42" fmla="*/ 265417 w 646"/>
                  <a:gd name="T43" fmla="*/ 393455 h 652"/>
                  <a:gd name="T44" fmla="*/ 264724 w 646"/>
                  <a:gd name="T45" fmla="*/ 392067 h 652"/>
                  <a:gd name="T46" fmla="*/ 342340 w 646"/>
                  <a:gd name="T47" fmla="*/ 369861 h 652"/>
                  <a:gd name="T48" fmla="*/ 382533 w 646"/>
                  <a:gd name="T49" fmla="*/ 338635 h 652"/>
                  <a:gd name="T50" fmla="*/ 447675 w 646"/>
                  <a:gd name="T51" fmla="*/ 200544 h 652"/>
                  <a:gd name="T52" fmla="*/ 440745 w 646"/>
                  <a:gd name="T53" fmla="*/ 186665 h 6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46" h="652">
                    <a:moveTo>
                      <a:pt x="636" y="269"/>
                    </a:moveTo>
                    <a:cubicBezTo>
                      <a:pt x="630" y="265"/>
                      <a:pt x="621" y="265"/>
                      <a:pt x="614" y="269"/>
                    </a:cubicBezTo>
                    <a:cubicBezTo>
                      <a:pt x="428" y="376"/>
                      <a:pt x="428" y="376"/>
                      <a:pt x="428" y="376"/>
                    </a:cubicBezTo>
                    <a:cubicBezTo>
                      <a:pt x="428" y="376"/>
                      <a:pt x="427" y="377"/>
                      <a:pt x="424" y="378"/>
                    </a:cubicBezTo>
                    <a:cubicBezTo>
                      <a:pt x="413" y="381"/>
                      <a:pt x="389" y="387"/>
                      <a:pt x="355" y="353"/>
                    </a:cubicBezTo>
                    <a:cubicBezTo>
                      <a:pt x="344" y="343"/>
                      <a:pt x="333" y="329"/>
                      <a:pt x="322" y="309"/>
                    </a:cubicBezTo>
                    <a:cubicBezTo>
                      <a:pt x="278" y="229"/>
                      <a:pt x="301" y="204"/>
                      <a:pt x="311" y="192"/>
                    </a:cubicBezTo>
                    <a:cubicBezTo>
                      <a:pt x="315" y="188"/>
                      <a:pt x="317" y="187"/>
                      <a:pt x="317" y="187"/>
                    </a:cubicBezTo>
                    <a:cubicBezTo>
                      <a:pt x="505" y="79"/>
                      <a:pt x="505" y="79"/>
                      <a:pt x="505" y="79"/>
                    </a:cubicBezTo>
                    <a:cubicBezTo>
                      <a:pt x="512" y="75"/>
                      <a:pt x="516" y="67"/>
                      <a:pt x="515" y="59"/>
                    </a:cubicBezTo>
                    <a:cubicBezTo>
                      <a:pt x="515" y="52"/>
                      <a:pt x="510" y="45"/>
                      <a:pt x="503" y="41"/>
                    </a:cubicBezTo>
                    <a:cubicBezTo>
                      <a:pt x="412" y="0"/>
                      <a:pt x="300" y="2"/>
                      <a:pt x="216" y="51"/>
                    </a:cubicBezTo>
                    <a:cubicBezTo>
                      <a:pt x="196" y="62"/>
                      <a:pt x="179" y="75"/>
                      <a:pt x="164" y="90"/>
                    </a:cubicBezTo>
                    <a:cubicBezTo>
                      <a:pt x="116" y="138"/>
                      <a:pt x="90" y="203"/>
                      <a:pt x="89" y="271"/>
                    </a:cubicBezTo>
                    <a:cubicBezTo>
                      <a:pt x="88" y="270"/>
                      <a:pt x="88" y="270"/>
                      <a:pt x="88" y="270"/>
                    </a:cubicBezTo>
                    <a:cubicBezTo>
                      <a:pt x="89" y="331"/>
                      <a:pt x="83" y="386"/>
                      <a:pt x="49" y="420"/>
                    </a:cubicBezTo>
                    <a:cubicBezTo>
                      <a:pt x="0" y="469"/>
                      <a:pt x="0" y="469"/>
                      <a:pt x="0" y="469"/>
                    </a:cubicBezTo>
                    <a:cubicBezTo>
                      <a:pt x="182" y="652"/>
                      <a:pt x="182" y="652"/>
                      <a:pt x="182" y="652"/>
                    </a:cubicBezTo>
                    <a:cubicBezTo>
                      <a:pt x="232" y="603"/>
                      <a:pt x="232" y="603"/>
                      <a:pt x="232" y="603"/>
                    </a:cubicBezTo>
                    <a:cubicBezTo>
                      <a:pt x="263" y="572"/>
                      <a:pt x="313" y="566"/>
                      <a:pt x="367" y="566"/>
                    </a:cubicBezTo>
                    <a:cubicBezTo>
                      <a:pt x="368" y="567"/>
                      <a:pt x="369" y="567"/>
                      <a:pt x="370" y="567"/>
                    </a:cubicBezTo>
                    <a:cubicBezTo>
                      <a:pt x="374" y="567"/>
                      <a:pt x="379" y="567"/>
                      <a:pt x="383" y="567"/>
                    </a:cubicBezTo>
                    <a:cubicBezTo>
                      <a:pt x="382" y="565"/>
                      <a:pt x="382" y="565"/>
                      <a:pt x="382" y="565"/>
                    </a:cubicBezTo>
                    <a:cubicBezTo>
                      <a:pt x="420" y="563"/>
                      <a:pt x="459" y="553"/>
                      <a:pt x="494" y="533"/>
                    </a:cubicBezTo>
                    <a:cubicBezTo>
                      <a:pt x="515" y="521"/>
                      <a:pt x="534" y="506"/>
                      <a:pt x="552" y="488"/>
                    </a:cubicBezTo>
                    <a:cubicBezTo>
                      <a:pt x="604" y="436"/>
                      <a:pt x="639" y="363"/>
                      <a:pt x="646" y="289"/>
                    </a:cubicBezTo>
                    <a:cubicBezTo>
                      <a:pt x="646" y="281"/>
                      <a:pt x="643" y="273"/>
                      <a:pt x="636" y="269"/>
                    </a:cubicBezTo>
                    <a:close/>
                  </a:path>
                </a:pathLst>
              </a:custGeom>
              <a:solidFill>
                <a:srgbClr val="6F2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5" name="Freeform 37">
                <a:extLst>
                  <a:ext uri="{FF2B5EF4-FFF2-40B4-BE49-F238E27FC236}">
                    <a16:creationId xmlns="" xmlns:a16="http://schemas.microsoft.com/office/drawing/2014/main" id="{FF888085-366E-4D4D-A7CE-E6BE70579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2825751"/>
                <a:ext cx="481013" cy="481013"/>
              </a:xfrm>
              <a:custGeom>
                <a:avLst/>
                <a:gdLst>
                  <a:gd name="T0" fmla="*/ 171642 w 695"/>
                  <a:gd name="T1" fmla="*/ 481013 h 695"/>
                  <a:gd name="T2" fmla="*/ 193097 w 695"/>
                  <a:gd name="T3" fmla="*/ 472016 h 695"/>
                  <a:gd name="T4" fmla="*/ 472016 w 695"/>
                  <a:gd name="T5" fmla="*/ 193097 h 695"/>
                  <a:gd name="T6" fmla="*/ 481013 w 695"/>
                  <a:gd name="T7" fmla="*/ 171642 h 695"/>
                  <a:gd name="T8" fmla="*/ 472016 w 695"/>
                  <a:gd name="T9" fmla="*/ 150879 h 695"/>
                  <a:gd name="T10" fmla="*/ 330134 w 695"/>
                  <a:gd name="T11" fmla="*/ 8305 h 695"/>
                  <a:gd name="T12" fmla="*/ 308679 w 695"/>
                  <a:gd name="T13" fmla="*/ 0 h 695"/>
                  <a:gd name="T14" fmla="*/ 287916 w 695"/>
                  <a:gd name="T15" fmla="*/ 8305 h 695"/>
                  <a:gd name="T16" fmla="*/ 8305 w 695"/>
                  <a:gd name="T17" fmla="*/ 287916 h 695"/>
                  <a:gd name="T18" fmla="*/ 0 w 695"/>
                  <a:gd name="T19" fmla="*/ 308679 h 695"/>
                  <a:gd name="T20" fmla="*/ 8305 w 695"/>
                  <a:gd name="T21" fmla="*/ 330134 h 695"/>
                  <a:gd name="T22" fmla="*/ 150879 w 695"/>
                  <a:gd name="T23" fmla="*/ 472016 h 695"/>
                  <a:gd name="T24" fmla="*/ 171642 w 695"/>
                  <a:gd name="T25" fmla="*/ 481013 h 6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5" h="695">
                    <a:moveTo>
                      <a:pt x="248" y="695"/>
                    </a:moveTo>
                    <a:cubicBezTo>
                      <a:pt x="260" y="695"/>
                      <a:pt x="271" y="690"/>
                      <a:pt x="279" y="682"/>
                    </a:cubicBezTo>
                    <a:cubicBezTo>
                      <a:pt x="682" y="279"/>
                      <a:pt x="682" y="279"/>
                      <a:pt x="682" y="279"/>
                    </a:cubicBezTo>
                    <a:cubicBezTo>
                      <a:pt x="690" y="271"/>
                      <a:pt x="695" y="260"/>
                      <a:pt x="695" y="248"/>
                    </a:cubicBezTo>
                    <a:cubicBezTo>
                      <a:pt x="695" y="237"/>
                      <a:pt x="690" y="226"/>
                      <a:pt x="682" y="218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69" y="4"/>
                      <a:pt x="458" y="0"/>
                      <a:pt x="446" y="0"/>
                    </a:cubicBezTo>
                    <a:cubicBezTo>
                      <a:pt x="435" y="0"/>
                      <a:pt x="424" y="4"/>
                      <a:pt x="416" y="12"/>
                    </a:cubicBezTo>
                    <a:cubicBezTo>
                      <a:pt x="12" y="416"/>
                      <a:pt x="12" y="416"/>
                      <a:pt x="12" y="416"/>
                    </a:cubicBezTo>
                    <a:cubicBezTo>
                      <a:pt x="4" y="424"/>
                      <a:pt x="0" y="435"/>
                      <a:pt x="0" y="446"/>
                    </a:cubicBezTo>
                    <a:cubicBezTo>
                      <a:pt x="0" y="458"/>
                      <a:pt x="4" y="469"/>
                      <a:pt x="12" y="477"/>
                    </a:cubicBezTo>
                    <a:cubicBezTo>
                      <a:pt x="218" y="682"/>
                      <a:pt x="218" y="682"/>
                      <a:pt x="218" y="682"/>
                    </a:cubicBezTo>
                    <a:cubicBezTo>
                      <a:pt x="226" y="690"/>
                      <a:pt x="237" y="695"/>
                      <a:pt x="248" y="695"/>
                    </a:cubicBezTo>
                    <a:close/>
                  </a:path>
                </a:pathLst>
              </a:custGeom>
              <a:solidFill>
                <a:srgbClr val="6F2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5910113" y="2061597"/>
              <a:ext cx="573265" cy="472822"/>
              <a:chOff x="7698951" y="2860677"/>
              <a:chExt cx="654041" cy="581025"/>
            </a:xfrm>
            <a:solidFill>
              <a:schemeClr val="accent5"/>
            </a:solidFill>
          </p:grpSpPr>
          <p:sp>
            <p:nvSpPr>
              <p:cNvPr id="148" name="Freeform 8">
                <a:extLst>
                  <a:ext uri="{FF2B5EF4-FFF2-40B4-BE49-F238E27FC236}">
                    <a16:creationId xmlns="" xmlns:a16="http://schemas.microsoft.com/office/drawing/2014/main" id="{2A9A8876-BBEF-4E35-A408-4A650FC44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531" y="2860677"/>
                <a:ext cx="144461" cy="577851"/>
              </a:xfrm>
              <a:custGeom>
                <a:avLst/>
                <a:gdLst>
                  <a:gd name="T0" fmla="*/ 13133 w 55"/>
                  <a:gd name="T1" fmla="*/ 0 h 221"/>
                  <a:gd name="T2" fmla="*/ 0 w 55"/>
                  <a:gd name="T3" fmla="*/ 2615 h 221"/>
                  <a:gd name="T4" fmla="*/ 102437 w 55"/>
                  <a:gd name="T5" fmla="*/ 290232 h 221"/>
                  <a:gd name="T6" fmla="*/ 0 w 55"/>
                  <a:gd name="T7" fmla="*/ 575235 h 221"/>
                  <a:gd name="T8" fmla="*/ 13133 w 55"/>
                  <a:gd name="T9" fmla="*/ 577850 h 221"/>
                  <a:gd name="T10" fmla="*/ 144462 w 55"/>
                  <a:gd name="T11" fmla="*/ 290232 h 221"/>
                  <a:gd name="T12" fmla="*/ 13133 w 55"/>
                  <a:gd name="T13" fmla="*/ 0 h 2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221">
                    <a:moveTo>
                      <a:pt x="5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16" y="8"/>
                      <a:pt x="39" y="54"/>
                      <a:pt x="39" y="111"/>
                    </a:cubicBezTo>
                    <a:cubicBezTo>
                      <a:pt x="39" y="167"/>
                      <a:pt x="16" y="213"/>
                      <a:pt x="0" y="220"/>
                    </a:cubicBezTo>
                    <a:cubicBezTo>
                      <a:pt x="2" y="220"/>
                      <a:pt x="3" y="221"/>
                      <a:pt x="5" y="221"/>
                    </a:cubicBezTo>
                    <a:cubicBezTo>
                      <a:pt x="24" y="221"/>
                      <a:pt x="55" y="171"/>
                      <a:pt x="55" y="111"/>
                    </a:cubicBezTo>
                    <a:cubicBezTo>
                      <a:pt x="55" y="50"/>
                      <a:pt x="24" y="0"/>
                      <a:pt x="5" y="0"/>
                    </a:cubicBezTo>
                    <a:close/>
                  </a:path>
                </a:pathLst>
              </a:custGeom>
              <a:solidFill>
                <a:srgbClr val="827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9" name="Freeform 9">
                <a:extLst>
                  <a:ext uri="{FF2B5EF4-FFF2-40B4-BE49-F238E27FC236}">
                    <a16:creationId xmlns="" xmlns:a16="http://schemas.microsoft.com/office/drawing/2014/main" id="{FC2F576F-A63C-4E6A-B21F-61532E4625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6626" y="3054352"/>
                <a:ext cx="133350" cy="190500"/>
              </a:xfrm>
              <a:custGeom>
                <a:avLst/>
                <a:gdLst>
                  <a:gd name="T0" fmla="*/ 133350 w 51"/>
                  <a:gd name="T1" fmla="*/ 96555 h 73"/>
                  <a:gd name="T2" fmla="*/ 15688 w 51"/>
                  <a:gd name="T3" fmla="*/ 0 h 73"/>
                  <a:gd name="T4" fmla="*/ 0 w 51"/>
                  <a:gd name="T5" fmla="*/ 93945 h 73"/>
                  <a:gd name="T6" fmla="*/ 15688 w 51"/>
                  <a:gd name="T7" fmla="*/ 190500 h 73"/>
                  <a:gd name="T8" fmla="*/ 133350 w 51"/>
                  <a:gd name="T9" fmla="*/ 96555 h 73"/>
                  <a:gd name="T10" fmla="*/ 104588 w 51"/>
                  <a:gd name="T11" fmla="*/ 88726 h 73"/>
                  <a:gd name="T12" fmla="*/ 99359 w 51"/>
                  <a:gd name="T13" fmla="*/ 91336 h 73"/>
                  <a:gd name="T14" fmla="*/ 91515 w 51"/>
                  <a:gd name="T15" fmla="*/ 86116 h 73"/>
                  <a:gd name="T16" fmla="*/ 31376 w 51"/>
                  <a:gd name="T17" fmla="*/ 52192 h 73"/>
                  <a:gd name="T18" fmla="*/ 23532 w 51"/>
                  <a:gd name="T19" fmla="*/ 41753 h 73"/>
                  <a:gd name="T20" fmla="*/ 33991 w 51"/>
                  <a:gd name="T21" fmla="*/ 33925 h 73"/>
                  <a:gd name="T22" fmla="*/ 107203 w 51"/>
                  <a:gd name="T23" fmla="*/ 78288 h 73"/>
                  <a:gd name="T24" fmla="*/ 104588 w 51"/>
                  <a:gd name="T25" fmla="*/ 88726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73">
                    <a:moveTo>
                      <a:pt x="51" y="37"/>
                    </a:moveTo>
                    <a:cubicBezTo>
                      <a:pt x="51" y="6"/>
                      <a:pt x="6" y="0"/>
                      <a:pt x="6" y="0"/>
                    </a:cubicBezTo>
                    <a:cubicBezTo>
                      <a:pt x="6" y="0"/>
                      <a:pt x="0" y="7"/>
                      <a:pt x="0" y="36"/>
                    </a:cubicBezTo>
                    <a:cubicBezTo>
                      <a:pt x="0" y="66"/>
                      <a:pt x="6" y="73"/>
                      <a:pt x="6" y="73"/>
                    </a:cubicBezTo>
                    <a:cubicBezTo>
                      <a:pt x="6" y="73"/>
                      <a:pt x="51" y="67"/>
                      <a:pt x="51" y="37"/>
                    </a:cubicBezTo>
                    <a:close/>
                    <a:moveTo>
                      <a:pt x="40" y="34"/>
                    </a:moveTo>
                    <a:cubicBezTo>
                      <a:pt x="40" y="35"/>
                      <a:pt x="39" y="35"/>
                      <a:pt x="38" y="35"/>
                    </a:cubicBezTo>
                    <a:cubicBezTo>
                      <a:pt x="37" y="35"/>
                      <a:pt x="36" y="34"/>
                      <a:pt x="35" y="33"/>
                    </a:cubicBezTo>
                    <a:cubicBezTo>
                      <a:pt x="27" y="21"/>
                      <a:pt x="12" y="20"/>
                      <a:pt x="12" y="20"/>
                    </a:cubicBezTo>
                    <a:cubicBezTo>
                      <a:pt x="10" y="19"/>
                      <a:pt x="9" y="18"/>
                      <a:pt x="9" y="16"/>
                    </a:cubicBezTo>
                    <a:cubicBezTo>
                      <a:pt x="9" y="14"/>
                      <a:pt x="11" y="13"/>
                      <a:pt x="13" y="13"/>
                    </a:cubicBezTo>
                    <a:cubicBezTo>
                      <a:pt x="13" y="13"/>
                      <a:pt x="31" y="15"/>
                      <a:pt x="41" y="30"/>
                    </a:cubicBezTo>
                    <a:cubicBezTo>
                      <a:pt x="42" y="31"/>
                      <a:pt x="42" y="33"/>
                      <a:pt x="40" y="34"/>
                    </a:cubicBezTo>
                    <a:close/>
                  </a:path>
                </a:pathLst>
              </a:custGeom>
              <a:solidFill>
                <a:srgbClr val="827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0" name="Freeform 10">
                <a:extLst>
                  <a:ext uri="{FF2B5EF4-FFF2-40B4-BE49-F238E27FC236}">
                    <a16:creationId xmlns="" xmlns:a16="http://schemas.microsoft.com/office/drawing/2014/main" id="{B10BF14F-CAB3-4541-BBC3-5BBE8344E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8951" y="3025777"/>
                <a:ext cx="177799" cy="415925"/>
              </a:xfrm>
              <a:custGeom>
                <a:avLst/>
                <a:gdLst>
                  <a:gd name="T0" fmla="*/ 52294 w 68"/>
                  <a:gd name="T1" fmla="*/ 36622 h 159"/>
                  <a:gd name="T2" fmla="*/ 169956 w 68"/>
                  <a:gd name="T3" fmla="*/ 23543 h 159"/>
                  <a:gd name="T4" fmla="*/ 177800 w 68"/>
                  <a:gd name="T5" fmla="*/ 0 h 159"/>
                  <a:gd name="T6" fmla="*/ 65368 w 68"/>
                  <a:gd name="T7" fmla="*/ 10464 h 159"/>
                  <a:gd name="T8" fmla="*/ 0 w 68"/>
                  <a:gd name="T9" fmla="*/ 125562 h 159"/>
                  <a:gd name="T10" fmla="*/ 65368 w 68"/>
                  <a:gd name="T11" fmla="*/ 235429 h 159"/>
                  <a:gd name="T12" fmla="*/ 75826 w 68"/>
                  <a:gd name="T13" fmla="*/ 238045 h 159"/>
                  <a:gd name="T14" fmla="*/ 75826 w 68"/>
                  <a:gd name="T15" fmla="*/ 415925 h 159"/>
                  <a:gd name="T16" fmla="*/ 172571 w 68"/>
                  <a:gd name="T17" fmla="*/ 415925 h 159"/>
                  <a:gd name="T18" fmla="*/ 172571 w 68"/>
                  <a:gd name="T19" fmla="*/ 245893 h 159"/>
                  <a:gd name="T20" fmla="*/ 175185 w 68"/>
                  <a:gd name="T21" fmla="*/ 248509 h 159"/>
                  <a:gd name="T22" fmla="*/ 159497 w 68"/>
                  <a:gd name="T23" fmla="*/ 125562 h 159"/>
                  <a:gd name="T24" fmla="*/ 167341 w 68"/>
                  <a:gd name="T25" fmla="*/ 44470 h 159"/>
                  <a:gd name="T26" fmla="*/ 52294 w 68"/>
                  <a:gd name="T27" fmla="*/ 54933 h 159"/>
                  <a:gd name="T28" fmla="*/ 52294 w 68"/>
                  <a:gd name="T29" fmla="*/ 54933 h 159"/>
                  <a:gd name="T30" fmla="*/ 44450 w 68"/>
                  <a:gd name="T31" fmla="*/ 44470 h 159"/>
                  <a:gd name="T32" fmla="*/ 52294 w 68"/>
                  <a:gd name="T33" fmla="*/ 36622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59">
                    <a:moveTo>
                      <a:pt x="20" y="14"/>
                    </a:moveTo>
                    <a:cubicBezTo>
                      <a:pt x="21" y="14"/>
                      <a:pt x="40" y="14"/>
                      <a:pt x="65" y="9"/>
                    </a:cubicBezTo>
                    <a:cubicBezTo>
                      <a:pt x="66" y="6"/>
                      <a:pt x="67" y="3"/>
                      <a:pt x="68" y="0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0" y="3"/>
                      <a:pt x="0" y="48"/>
                    </a:cubicBezTo>
                    <a:cubicBezTo>
                      <a:pt x="0" y="93"/>
                      <a:pt x="25" y="90"/>
                      <a:pt x="25" y="90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66" y="159"/>
                      <a:pt x="66" y="159"/>
                      <a:pt x="66" y="159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64" y="83"/>
                      <a:pt x="61" y="67"/>
                      <a:pt x="61" y="48"/>
                    </a:cubicBezTo>
                    <a:cubicBezTo>
                      <a:pt x="61" y="36"/>
                      <a:pt x="62" y="26"/>
                      <a:pt x="64" y="17"/>
                    </a:cubicBezTo>
                    <a:cubicBezTo>
                      <a:pt x="40" y="20"/>
                      <a:pt x="22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1"/>
                      <a:pt x="17" y="19"/>
                      <a:pt x="17" y="17"/>
                    </a:cubicBezTo>
                    <a:cubicBezTo>
                      <a:pt x="17" y="16"/>
                      <a:pt x="18" y="14"/>
                      <a:pt x="20" y="14"/>
                    </a:cubicBezTo>
                    <a:close/>
                  </a:path>
                </a:pathLst>
              </a:custGeom>
              <a:solidFill>
                <a:srgbClr val="827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1" name="Freeform 11">
                <a:extLst>
                  <a:ext uri="{FF2B5EF4-FFF2-40B4-BE49-F238E27FC236}">
                    <a16:creationId xmlns="" xmlns:a16="http://schemas.microsoft.com/office/drawing/2014/main" id="{6AFD1529-00AA-4591-86C6-FE5B1710D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327" y="2895600"/>
                <a:ext cx="250825" cy="498476"/>
              </a:xfrm>
              <a:custGeom>
                <a:avLst/>
                <a:gdLst>
                  <a:gd name="T0" fmla="*/ 250825 w 96"/>
                  <a:gd name="T1" fmla="*/ 0 h 191"/>
                  <a:gd name="T2" fmla="*/ 20902 w 96"/>
                  <a:gd name="T3" fmla="*/ 125271 h 191"/>
                  <a:gd name="T4" fmla="*/ 13064 w 96"/>
                  <a:gd name="T5" fmla="*/ 146150 h 191"/>
                  <a:gd name="T6" fmla="*/ 161991 w 96"/>
                  <a:gd name="T7" fmla="*/ 88734 h 191"/>
                  <a:gd name="T8" fmla="*/ 175055 w 96"/>
                  <a:gd name="T9" fmla="*/ 91344 h 191"/>
                  <a:gd name="T10" fmla="*/ 172442 w 96"/>
                  <a:gd name="T11" fmla="*/ 104393 h 191"/>
                  <a:gd name="T12" fmla="*/ 7838 w 96"/>
                  <a:gd name="T13" fmla="*/ 164418 h 191"/>
                  <a:gd name="T14" fmla="*/ 0 w 96"/>
                  <a:gd name="T15" fmla="*/ 255762 h 191"/>
                  <a:gd name="T16" fmla="*/ 15677 w 96"/>
                  <a:gd name="T17" fmla="*/ 375814 h 191"/>
                  <a:gd name="T18" fmla="*/ 242987 w 96"/>
                  <a:gd name="T19" fmla="*/ 498475 h 191"/>
                  <a:gd name="T20" fmla="*/ 188119 w 96"/>
                  <a:gd name="T21" fmla="*/ 255762 h 191"/>
                  <a:gd name="T22" fmla="*/ 250825 w 96"/>
                  <a:gd name="T23" fmla="*/ 0 h 1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cubicBezTo>
                      <a:pt x="77" y="15"/>
                      <a:pt x="42" y="38"/>
                      <a:pt x="8" y="48"/>
                    </a:cubicBezTo>
                    <a:cubicBezTo>
                      <a:pt x="7" y="51"/>
                      <a:pt x="6" y="53"/>
                      <a:pt x="5" y="56"/>
                    </a:cubicBezTo>
                    <a:cubicBezTo>
                      <a:pt x="25" y="51"/>
                      <a:pt x="46" y="45"/>
                      <a:pt x="62" y="34"/>
                    </a:cubicBezTo>
                    <a:cubicBezTo>
                      <a:pt x="64" y="33"/>
                      <a:pt x="66" y="34"/>
                      <a:pt x="67" y="35"/>
                    </a:cubicBezTo>
                    <a:cubicBezTo>
                      <a:pt x="68" y="37"/>
                      <a:pt x="67" y="39"/>
                      <a:pt x="66" y="40"/>
                    </a:cubicBezTo>
                    <a:cubicBezTo>
                      <a:pt x="48" y="51"/>
                      <a:pt x="25" y="59"/>
                      <a:pt x="3" y="63"/>
                    </a:cubicBezTo>
                    <a:cubicBezTo>
                      <a:pt x="1" y="72"/>
                      <a:pt x="0" y="84"/>
                      <a:pt x="0" y="98"/>
                    </a:cubicBezTo>
                    <a:cubicBezTo>
                      <a:pt x="0" y="119"/>
                      <a:pt x="3" y="134"/>
                      <a:pt x="6" y="144"/>
                    </a:cubicBezTo>
                    <a:cubicBezTo>
                      <a:pt x="43" y="153"/>
                      <a:pt x="74" y="175"/>
                      <a:pt x="93" y="191"/>
                    </a:cubicBezTo>
                    <a:cubicBezTo>
                      <a:pt x="82" y="171"/>
                      <a:pt x="72" y="137"/>
                      <a:pt x="72" y="98"/>
                    </a:cubicBezTo>
                    <a:cubicBezTo>
                      <a:pt x="72" y="55"/>
                      <a:pt x="84" y="19"/>
                      <a:pt x="96" y="0"/>
                    </a:cubicBezTo>
                    <a:close/>
                  </a:path>
                </a:pathLst>
              </a:custGeom>
              <a:solidFill>
                <a:srgbClr val="827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7643546" y="1970096"/>
              <a:ext cx="657434" cy="636331"/>
              <a:chOff x="4721225" y="4052888"/>
              <a:chExt cx="719138" cy="762000"/>
            </a:xfrm>
            <a:solidFill>
              <a:srgbClr val="00B0F0"/>
            </a:solidFill>
          </p:grpSpPr>
          <p:sp>
            <p:nvSpPr>
              <p:cNvPr id="137" name="Freeform 31">
                <a:extLst>
                  <a:ext uri="{FF2B5EF4-FFF2-40B4-BE49-F238E27FC236}">
                    <a16:creationId xmlns="" xmlns:a16="http://schemas.microsoft.com/office/drawing/2014/main" id="{2DF959D9-270C-45C6-B5FB-9A811AE570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64100" y="4194175"/>
                <a:ext cx="431800" cy="487363"/>
              </a:xfrm>
              <a:custGeom>
                <a:avLst/>
                <a:gdLst>
                  <a:gd name="T0" fmla="*/ 431800 w 165"/>
                  <a:gd name="T1" fmla="*/ 216316 h 187"/>
                  <a:gd name="T2" fmla="*/ 217208 w 165"/>
                  <a:gd name="T3" fmla="*/ 0 h 187"/>
                  <a:gd name="T4" fmla="*/ 0 w 165"/>
                  <a:gd name="T5" fmla="*/ 216316 h 187"/>
                  <a:gd name="T6" fmla="*/ 91594 w 165"/>
                  <a:gd name="T7" fmla="*/ 401358 h 187"/>
                  <a:gd name="T8" fmla="*/ 115147 w 165"/>
                  <a:gd name="T9" fmla="*/ 448270 h 187"/>
                  <a:gd name="T10" fmla="*/ 104679 w 165"/>
                  <a:gd name="T11" fmla="*/ 469119 h 187"/>
                  <a:gd name="T12" fmla="*/ 115147 w 165"/>
                  <a:gd name="T13" fmla="*/ 487363 h 187"/>
                  <a:gd name="T14" fmla="*/ 316653 w 165"/>
                  <a:gd name="T15" fmla="*/ 487363 h 187"/>
                  <a:gd name="T16" fmla="*/ 327121 w 165"/>
                  <a:gd name="T17" fmla="*/ 469119 h 187"/>
                  <a:gd name="T18" fmla="*/ 316653 w 165"/>
                  <a:gd name="T19" fmla="*/ 448270 h 187"/>
                  <a:gd name="T20" fmla="*/ 340206 w 165"/>
                  <a:gd name="T21" fmla="*/ 401358 h 187"/>
                  <a:gd name="T22" fmla="*/ 431800 w 165"/>
                  <a:gd name="T23" fmla="*/ 216316 h 187"/>
                  <a:gd name="T24" fmla="*/ 376844 w 165"/>
                  <a:gd name="T25" fmla="*/ 216316 h 187"/>
                  <a:gd name="T26" fmla="*/ 298335 w 165"/>
                  <a:gd name="T27" fmla="*/ 362264 h 187"/>
                  <a:gd name="T28" fmla="*/ 298335 w 165"/>
                  <a:gd name="T29" fmla="*/ 362264 h 187"/>
                  <a:gd name="T30" fmla="*/ 259080 w 165"/>
                  <a:gd name="T31" fmla="*/ 443057 h 187"/>
                  <a:gd name="T32" fmla="*/ 172720 w 165"/>
                  <a:gd name="T33" fmla="*/ 443057 h 187"/>
                  <a:gd name="T34" fmla="*/ 133465 w 165"/>
                  <a:gd name="T35" fmla="*/ 362264 h 187"/>
                  <a:gd name="T36" fmla="*/ 133465 w 165"/>
                  <a:gd name="T37" fmla="*/ 362264 h 187"/>
                  <a:gd name="T38" fmla="*/ 54956 w 165"/>
                  <a:gd name="T39" fmla="*/ 216316 h 187"/>
                  <a:gd name="T40" fmla="*/ 217208 w 165"/>
                  <a:gd name="T41" fmla="*/ 57337 h 187"/>
                  <a:gd name="T42" fmla="*/ 376844 w 165"/>
                  <a:gd name="T43" fmla="*/ 216316 h 1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5" h="187">
                    <a:moveTo>
                      <a:pt x="165" y="83"/>
                    </a:moveTo>
                    <a:cubicBezTo>
                      <a:pt x="165" y="37"/>
                      <a:pt x="128" y="0"/>
                      <a:pt x="83" y="0"/>
                    </a:cubicBezTo>
                    <a:cubicBezTo>
                      <a:pt x="37" y="0"/>
                      <a:pt x="0" y="37"/>
                      <a:pt x="0" y="83"/>
                    </a:cubicBezTo>
                    <a:cubicBezTo>
                      <a:pt x="0" y="110"/>
                      <a:pt x="9" y="127"/>
                      <a:pt x="35" y="154"/>
                    </a:cubicBezTo>
                    <a:cubicBezTo>
                      <a:pt x="36" y="155"/>
                      <a:pt x="42" y="162"/>
                      <a:pt x="44" y="172"/>
                    </a:cubicBezTo>
                    <a:cubicBezTo>
                      <a:pt x="42" y="174"/>
                      <a:pt x="40" y="177"/>
                      <a:pt x="40" y="180"/>
                    </a:cubicBezTo>
                    <a:cubicBezTo>
                      <a:pt x="40" y="183"/>
                      <a:pt x="42" y="186"/>
                      <a:pt x="44" y="187"/>
                    </a:cubicBezTo>
                    <a:cubicBezTo>
                      <a:pt x="121" y="187"/>
                      <a:pt x="121" y="187"/>
                      <a:pt x="121" y="187"/>
                    </a:cubicBezTo>
                    <a:cubicBezTo>
                      <a:pt x="123" y="186"/>
                      <a:pt x="125" y="183"/>
                      <a:pt x="125" y="180"/>
                    </a:cubicBezTo>
                    <a:cubicBezTo>
                      <a:pt x="125" y="177"/>
                      <a:pt x="123" y="174"/>
                      <a:pt x="121" y="172"/>
                    </a:cubicBezTo>
                    <a:cubicBezTo>
                      <a:pt x="124" y="162"/>
                      <a:pt x="129" y="155"/>
                      <a:pt x="130" y="154"/>
                    </a:cubicBezTo>
                    <a:cubicBezTo>
                      <a:pt x="157" y="127"/>
                      <a:pt x="165" y="110"/>
                      <a:pt x="165" y="83"/>
                    </a:cubicBezTo>
                    <a:close/>
                    <a:moveTo>
                      <a:pt x="144" y="83"/>
                    </a:moveTo>
                    <a:cubicBezTo>
                      <a:pt x="144" y="101"/>
                      <a:pt x="139" y="114"/>
                      <a:pt x="114" y="139"/>
                    </a:cubicBezTo>
                    <a:cubicBezTo>
                      <a:pt x="114" y="139"/>
                      <a:pt x="114" y="139"/>
                      <a:pt x="114" y="139"/>
                    </a:cubicBezTo>
                    <a:cubicBezTo>
                      <a:pt x="113" y="140"/>
                      <a:pt x="103" y="152"/>
                      <a:pt x="99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2" y="152"/>
                      <a:pt x="52" y="140"/>
                      <a:pt x="51" y="139"/>
                    </a:cubicBezTo>
                    <a:cubicBezTo>
                      <a:pt x="51" y="139"/>
                      <a:pt x="51" y="139"/>
                      <a:pt x="51" y="139"/>
                    </a:cubicBezTo>
                    <a:cubicBezTo>
                      <a:pt x="26" y="114"/>
                      <a:pt x="21" y="101"/>
                      <a:pt x="21" y="83"/>
                    </a:cubicBezTo>
                    <a:cubicBezTo>
                      <a:pt x="21" y="49"/>
                      <a:pt x="49" y="22"/>
                      <a:pt x="83" y="22"/>
                    </a:cubicBezTo>
                    <a:cubicBezTo>
                      <a:pt x="116" y="22"/>
                      <a:pt x="144" y="49"/>
                      <a:pt x="144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8" name="Freeform 32">
                <a:extLst>
                  <a:ext uri="{FF2B5EF4-FFF2-40B4-BE49-F238E27FC236}">
                    <a16:creationId xmlns="" xmlns:a16="http://schemas.microsoft.com/office/drawing/2014/main" id="{A3AEC59C-E02C-452E-BC4A-F635D4735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875" y="4741863"/>
                <a:ext cx="222250" cy="73025"/>
              </a:xfrm>
              <a:custGeom>
                <a:avLst/>
                <a:gdLst>
                  <a:gd name="T0" fmla="*/ 211791 w 85"/>
                  <a:gd name="T1" fmla="*/ 0 h 28"/>
                  <a:gd name="T2" fmla="*/ 10459 w 85"/>
                  <a:gd name="T3" fmla="*/ 0 h 28"/>
                  <a:gd name="T4" fmla="*/ 0 w 85"/>
                  <a:gd name="T5" fmla="*/ 20864 h 28"/>
                  <a:gd name="T6" fmla="*/ 26147 w 85"/>
                  <a:gd name="T7" fmla="*/ 46945 h 28"/>
                  <a:gd name="T8" fmla="*/ 47065 w 85"/>
                  <a:gd name="T9" fmla="*/ 46945 h 28"/>
                  <a:gd name="T10" fmla="*/ 75826 w 85"/>
                  <a:gd name="T11" fmla="*/ 73025 h 28"/>
                  <a:gd name="T12" fmla="*/ 146424 w 85"/>
                  <a:gd name="T13" fmla="*/ 73025 h 28"/>
                  <a:gd name="T14" fmla="*/ 175185 w 85"/>
                  <a:gd name="T15" fmla="*/ 46945 h 28"/>
                  <a:gd name="T16" fmla="*/ 196103 w 85"/>
                  <a:gd name="T17" fmla="*/ 46945 h 28"/>
                  <a:gd name="T18" fmla="*/ 222250 w 85"/>
                  <a:gd name="T19" fmla="*/ 20864 h 28"/>
                  <a:gd name="T20" fmla="*/ 211791 w 85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28">
                    <a:moveTo>
                      <a:pt x="8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13"/>
                      <a:pt x="5" y="18"/>
                      <a:pt x="10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3"/>
                      <a:pt x="23" y="28"/>
                      <a:pt x="29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2" y="28"/>
                      <a:pt x="67" y="23"/>
                      <a:pt x="67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80" y="18"/>
                      <a:pt x="85" y="13"/>
                      <a:pt x="85" y="8"/>
                    </a:cubicBezTo>
                    <a:cubicBezTo>
                      <a:pt x="85" y="5"/>
                      <a:pt x="83" y="2"/>
                      <a:pt x="8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9" name="Freeform 33">
                <a:extLst>
                  <a:ext uri="{FF2B5EF4-FFF2-40B4-BE49-F238E27FC236}">
                    <a16:creationId xmlns="" xmlns:a16="http://schemas.microsoft.com/office/drawing/2014/main" id="{EEC48EFC-87B2-4A26-B669-C40694679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875" y="4692650"/>
                <a:ext cx="222250" cy="41275"/>
              </a:xfrm>
              <a:custGeom>
                <a:avLst/>
                <a:gdLst>
                  <a:gd name="T0" fmla="*/ 209176 w 85"/>
                  <a:gd name="T1" fmla="*/ 0 h 16"/>
                  <a:gd name="T2" fmla="*/ 13074 w 85"/>
                  <a:gd name="T3" fmla="*/ 0 h 16"/>
                  <a:gd name="T4" fmla="*/ 0 w 85"/>
                  <a:gd name="T5" fmla="*/ 20638 h 16"/>
                  <a:gd name="T6" fmla="*/ 13074 w 85"/>
                  <a:gd name="T7" fmla="*/ 41275 h 16"/>
                  <a:gd name="T8" fmla="*/ 209176 w 85"/>
                  <a:gd name="T9" fmla="*/ 41275 h 16"/>
                  <a:gd name="T10" fmla="*/ 222250 w 85"/>
                  <a:gd name="T11" fmla="*/ 20638 h 16"/>
                  <a:gd name="T12" fmla="*/ 209176 w 85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16">
                    <a:moveTo>
                      <a:pt x="8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4"/>
                      <a:pt x="0" y="8"/>
                    </a:cubicBezTo>
                    <a:cubicBezTo>
                      <a:pt x="0" y="11"/>
                      <a:pt x="2" y="14"/>
                      <a:pt x="5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3" y="14"/>
                      <a:pt x="85" y="11"/>
                      <a:pt x="85" y="8"/>
                    </a:cubicBezTo>
                    <a:cubicBezTo>
                      <a:pt x="85" y="4"/>
                      <a:pt x="83" y="1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0" name="Freeform 34">
                <a:extLst>
                  <a:ext uri="{FF2B5EF4-FFF2-40B4-BE49-F238E27FC236}">
                    <a16:creationId xmlns="" xmlns:a16="http://schemas.microsoft.com/office/drawing/2014/main" id="{364CEF13-6E7B-4721-85F3-E88F3F42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225" y="4381500"/>
                <a:ext cx="117475" cy="47625"/>
              </a:xfrm>
              <a:custGeom>
                <a:avLst/>
                <a:gdLst>
                  <a:gd name="T0" fmla="*/ 117475 w 45"/>
                  <a:gd name="T1" fmla="*/ 23813 h 18"/>
                  <a:gd name="T2" fmla="*/ 93980 w 45"/>
                  <a:gd name="T3" fmla="*/ 0 h 18"/>
                  <a:gd name="T4" fmla="*/ 23495 w 45"/>
                  <a:gd name="T5" fmla="*/ 0 h 18"/>
                  <a:gd name="T6" fmla="*/ 0 w 45"/>
                  <a:gd name="T7" fmla="*/ 23813 h 18"/>
                  <a:gd name="T8" fmla="*/ 23495 w 45"/>
                  <a:gd name="T9" fmla="*/ 47625 h 18"/>
                  <a:gd name="T10" fmla="*/ 93980 w 45"/>
                  <a:gd name="T11" fmla="*/ 47625 h 18"/>
                  <a:gd name="T12" fmla="*/ 117475 w 45"/>
                  <a:gd name="T13" fmla="*/ 23813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45" y="9"/>
                    </a:moveTo>
                    <a:cubicBezTo>
                      <a:pt x="45" y="4"/>
                      <a:pt x="41" y="0"/>
                      <a:pt x="3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5" y="18"/>
                      <a:pt x="9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41" y="18"/>
                      <a:pt x="45" y="14"/>
                      <a:pt x="4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1" name="Freeform 35">
                <a:extLst>
                  <a:ext uri="{FF2B5EF4-FFF2-40B4-BE49-F238E27FC236}">
                    <a16:creationId xmlns="" xmlns:a16="http://schemas.microsoft.com/office/drawing/2014/main" id="{37AED756-4C26-4BDD-A0ED-8ED0E920D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300" y="4381500"/>
                <a:ext cx="119063" cy="47625"/>
              </a:xfrm>
              <a:custGeom>
                <a:avLst/>
                <a:gdLst>
                  <a:gd name="T0" fmla="*/ 95250 w 45"/>
                  <a:gd name="T1" fmla="*/ 0 h 18"/>
                  <a:gd name="T2" fmla="*/ 23812 w 45"/>
                  <a:gd name="T3" fmla="*/ 0 h 18"/>
                  <a:gd name="T4" fmla="*/ 0 w 45"/>
                  <a:gd name="T5" fmla="*/ 23813 h 18"/>
                  <a:gd name="T6" fmla="*/ 23812 w 45"/>
                  <a:gd name="T7" fmla="*/ 47625 h 18"/>
                  <a:gd name="T8" fmla="*/ 95250 w 45"/>
                  <a:gd name="T9" fmla="*/ 47625 h 18"/>
                  <a:gd name="T10" fmla="*/ 119062 w 45"/>
                  <a:gd name="T11" fmla="*/ 23813 h 18"/>
                  <a:gd name="T12" fmla="*/ 95250 w 45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3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41" y="18"/>
                      <a:pt x="45" y="14"/>
                      <a:pt x="45" y="9"/>
                    </a:cubicBezTo>
                    <a:cubicBezTo>
                      <a:pt x="45" y="4"/>
                      <a:pt x="41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2" name="Freeform 36">
                <a:extLst>
                  <a:ext uri="{FF2B5EF4-FFF2-40B4-BE49-F238E27FC236}">
                    <a16:creationId xmlns="" xmlns:a16="http://schemas.microsoft.com/office/drawing/2014/main" id="{21FAE6FB-98D3-46B0-ABC7-0518D2A73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888" y="4149725"/>
                <a:ext cx="101600" cy="98425"/>
              </a:xfrm>
              <a:custGeom>
                <a:avLst/>
                <a:gdLst>
                  <a:gd name="T0" fmla="*/ 59918 w 39"/>
                  <a:gd name="T1" fmla="*/ 90655 h 38"/>
                  <a:gd name="T2" fmla="*/ 75549 w 39"/>
                  <a:gd name="T3" fmla="*/ 98425 h 38"/>
                  <a:gd name="T4" fmla="*/ 91179 w 39"/>
                  <a:gd name="T5" fmla="*/ 90655 h 38"/>
                  <a:gd name="T6" fmla="*/ 91179 w 39"/>
                  <a:gd name="T7" fmla="*/ 59573 h 38"/>
                  <a:gd name="T8" fmla="*/ 41682 w 39"/>
                  <a:gd name="T9" fmla="*/ 7770 h 38"/>
                  <a:gd name="T10" fmla="*/ 10421 w 39"/>
                  <a:gd name="T11" fmla="*/ 7770 h 38"/>
                  <a:gd name="T12" fmla="*/ 10421 w 39"/>
                  <a:gd name="T13" fmla="*/ 41442 h 38"/>
                  <a:gd name="T14" fmla="*/ 59918 w 39"/>
                  <a:gd name="T15" fmla="*/ 90655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23" y="35"/>
                    </a:moveTo>
                    <a:cubicBezTo>
                      <a:pt x="24" y="37"/>
                      <a:pt x="27" y="38"/>
                      <a:pt x="29" y="38"/>
                    </a:cubicBezTo>
                    <a:cubicBezTo>
                      <a:pt x="31" y="38"/>
                      <a:pt x="34" y="37"/>
                      <a:pt x="35" y="35"/>
                    </a:cubicBezTo>
                    <a:cubicBezTo>
                      <a:pt x="39" y="32"/>
                      <a:pt x="39" y="26"/>
                      <a:pt x="35" y="2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0"/>
                      <a:pt x="7" y="0"/>
                      <a:pt x="4" y="3"/>
                    </a:cubicBezTo>
                    <a:cubicBezTo>
                      <a:pt x="0" y="7"/>
                      <a:pt x="0" y="13"/>
                      <a:pt x="4" y="16"/>
                    </a:cubicBezTo>
                    <a:lnTo>
                      <a:pt x="2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3" name="Freeform 37">
                <a:extLst>
                  <a:ext uri="{FF2B5EF4-FFF2-40B4-BE49-F238E27FC236}">
                    <a16:creationId xmlns="" xmlns:a16="http://schemas.microsoft.com/office/drawing/2014/main" id="{FB86BC83-9373-49D3-AEFB-B57683309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559300"/>
                <a:ext cx="101600" cy="100013"/>
              </a:xfrm>
              <a:custGeom>
                <a:avLst/>
                <a:gdLst>
                  <a:gd name="T0" fmla="*/ 44287 w 39"/>
                  <a:gd name="T1" fmla="*/ 10528 h 38"/>
                  <a:gd name="T2" fmla="*/ 10421 w 39"/>
                  <a:gd name="T3" fmla="*/ 10528 h 38"/>
                  <a:gd name="T4" fmla="*/ 10421 w 39"/>
                  <a:gd name="T5" fmla="*/ 42111 h 38"/>
                  <a:gd name="T6" fmla="*/ 59918 w 39"/>
                  <a:gd name="T7" fmla="*/ 92117 h 38"/>
                  <a:gd name="T8" fmla="*/ 75549 w 39"/>
                  <a:gd name="T9" fmla="*/ 100013 h 38"/>
                  <a:gd name="T10" fmla="*/ 93785 w 39"/>
                  <a:gd name="T11" fmla="*/ 92117 h 38"/>
                  <a:gd name="T12" fmla="*/ 93785 w 39"/>
                  <a:gd name="T13" fmla="*/ 60534 h 38"/>
                  <a:gd name="T14" fmla="*/ 44287 w 39"/>
                  <a:gd name="T15" fmla="*/ 1052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17" y="4"/>
                    </a:moveTo>
                    <a:cubicBezTo>
                      <a:pt x="13" y="0"/>
                      <a:pt x="7" y="0"/>
                      <a:pt x="4" y="4"/>
                    </a:cubicBezTo>
                    <a:cubicBezTo>
                      <a:pt x="0" y="7"/>
                      <a:pt x="0" y="13"/>
                      <a:pt x="4" y="1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5" y="37"/>
                      <a:pt x="27" y="38"/>
                      <a:pt x="29" y="38"/>
                    </a:cubicBezTo>
                    <a:cubicBezTo>
                      <a:pt x="32" y="38"/>
                      <a:pt x="34" y="37"/>
                      <a:pt x="36" y="35"/>
                    </a:cubicBezTo>
                    <a:cubicBezTo>
                      <a:pt x="39" y="32"/>
                      <a:pt x="39" y="26"/>
                      <a:pt x="36" y="23"/>
                    </a:cubicBezTo>
                    <a:lnTo>
                      <a:pt x="1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4" name="Freeform 38">
                <a:extLst>
                  <a:ext uri="{FF2B5EF4-FFF2-40B4-BE49-F238E27FC236}">
                    <a16:creationId xmlns="" xmlns:a16="http://schemas.microsoft.com/office/drawing/2014/main" id="{99A9F1E4-DE29-47EF-A92F-B528FCFFC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888" y="4559300"/>
                <a:ext cx="101600" cy="100013"/>
              </a:xfrm>
              <a:custGeom>
                <a:avLst/>
                <a:gdLst>
                  <a:gd name="T0" fmla="*/ 59918 w 39"/>
                  <a:gd name="T1" fmla="*/ 10528 h 38"/>
                  <a:gd name="T2" fmla="*/ 10421 w 39"/>
                  <a:gd name="T3" fmla="*/ 60534 h 38"/>
                  <a:gd name="T4" fmla="*/ 10421 w 39"/>
                  <a:gd name="T5" fmla="*/ 92117 h 38"/>
                  <a:gd name="T6" fmla="*/ 26051 w 39"/>
                  <a:gd name="T7" fmla="*/ 100013 h 38"/>
                  <a:gd name="T8" fmla="*/ 41682 w 39"/>
                  <a:gd name="T9" fmla="*/ 92117 h 38"/>
                  <a:gd name="T10" fmla="*/ 91179 w 39"/>
                  <a:gd name="T11" fmla="*/ 42111 h 38"/>
                  <a:gd name="T12" fmla="*/ 91179 w 39"/>
                  <a:gd name="T13" fmla="*/ 10528 h 38"/>
                  <a:gd name="T14" fmla="*/ 59918 w 39"/>
                  <a:gd name="T15" fmla="*/ 1052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23" y="4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0" y="26"/>
                      <a:pt x="0" y="32"/>
                      <a:pt x="4" y="35"/>
                    </a:cubicBezTo>
                    <a:cubicBezTo>
                      <a:pt x="5" y="37"/>
                      <a:pt x="8" y="38"/>
                      <a:pt x="10" y="38"/>
                    </a:cubicBezTo>
                    <a:cubicBezTo>
                      <a:pt x="12" y="38"/>
                      <a:pt x="15" y="37"/>
                      <a:pt x="16" y="3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9" y="13"/>
                      <a:pt x="39" y="7"/>
                      <a:pt x="35" y="4"/>
                    </a:cubicBezTo>
                    <a:cubicBezTo>
                      <a:pt x="32" y="0"/>
                      <a:pt x="26" y="0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5" name="Freeform 39">
                <a:extLst>
                  <a:ext uri="{FF2B5EF4-FFF2-40B4-BE49-F238E27FC236}">
                    <a16:creationId xmlns="" xmlns:a16="http://schemas.microsoft.com/office/drawing/2014/main" id="{96BC1DA2-DAD4-4796-BDE5-97658C602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49725"/>
                <a:ext cx="101600" cy="98425"/>
              </a:xfrm>
              <a:custGeom>
                <a:avLst/>
                <a:gdLst>
                  <a:gd name="T0" fmla="*/ 26051 w 39"/>
                  <a:gd name="T1" fmla="*/ 98425 h 38"/>
                  <a:gd name="T2" fmla="*/ 44287 w 39"/>
                  <a:gd name="T3" fmla="*/ 90655 h 38"/>
                  <a:gd name="T4" fmla="*/ 93785 w 39"/>
                  <a:gd name="T5" fmla="*/ 41442 h 38"/>
                  <a:gd name="T6" fmla="*/ 93785 w 39"/>
                  <a:gd name="T7" fmla="*/ 7770 h 38"/>
                  <a:gd name="T8" fmla="*/ 59918 w 39"/>
                  <a:gd name="T9" fmla="*/ 7770 h 38"/>
                  <a:gd name="T10" fmla="*/ 10421 w 39"/>
                  <a:gd name="T11" fmla="*/ 59573 h 38"/>
                  <a:gd name="T12" fmla="*/ 10421 w 39"/>
                  <a:gd name="T13" fmla="*/ 90655 h 38"/>
                  <a:gd name="T14" fmla="*/ 26051 w 39"/>
                  <a:gd name="T15" fmla="*/ 98425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10" y="38"/>
                    </a:moveTo>
                    <a:cubicBezTo>
                      <a:pt x="13" y="38"/>
                      <a:pt x="15" y="37"/>
                      <a:pt x="17" y="3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9" y="13"/>
                      <a:pt x="39" y="7"/>
                      <a:pt x="36" y="3"/>
                    </a:cubicBezTo>
                    <a:cubicBezTo>
                      <a:pt x="32" y="0"/>
                      <a:pt x="26" y="0"/>
                      <a:pt x="23" y="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6"/>
                      <a:pt x="0" y="32"/>
                      <a:pt x="4" y="35"/>
                    </a:cubicBezTo>
                    <a:cubicBezTo>
                      <a:pt x="6" y="37"/>
                      <a:pt x="8" y="38"/>
                      <a:pt x="10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6" name="Freeform 40">
                <a:extLst>
                  <a:ext uri="{FF2B5EF4-FFF2-40B4-BE49-F238E27FC236}">
                    <a16:creationId xmlns="" xmlns:a16="http://schemas.microsoft.com/office/drawing/2014/main" id="{F8FBDC7B-75B6-4064-9C44-E47903E0E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7775" y="4052888"/>
                <a:ext cx="47625" cy="117475"/>
              </a:xfrm>
              <a:custGeom>
                <a:avLst/>
                <a:gdLst>
                  <a:gd name="T0" fmla="*/ 23813 w 18"/>
                  <a:gd name="T1" fmla="*/ 117475 h 45"/>
                  <a:gd name="T2" fmla="*/ 47625 w 18"/>
                  <a:gd name="T3" fmla="*/ 93980 h 45"/>
                  <a:gd name="T4" fmla="*/ 47625 w 18"/>
                  <a:gd name="T5" fmla="*/ 23495 h 45"/>
                  <a:gd name="T6" fmla="*/ 23813 w 18"/>
                  <a:gd name="T7" fmla="*/ 0 h 45"/>
                  <a:gd name="T8" fmla="*/ 0 w 18"/>
                  <a:gd name="T9" fmla="*/ 23495 h 45"/>
                  <a:gd name="T10" fmla="*/ 0 w 18"/>
                  <a:gd name="T11" fmla="*/ 93980 h 45"/>
                  <a:gd name="T12" fmla="*/ 23813 w 18"/>
                  <a:gd name="T13" fmla="*/ 117475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45">
                    <a:moveTo>
                      <a:pt x="9" y="45"/>
                    </a:moveTo>
                    <a:cubicBezTo>
                      <a:pt x="14" y="45"/>
                      <a:pt x="18" y="41"/>
                      <a:pt x="18" y="3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1"/>
                      <a:pt x="4" y="45"/>
                      <a:pt x="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7" name="Freeform 41">
                <a:extLst>
                  <a:ext uri="{FF2B5EF4-FFF2-40B4-BE49-F238E27FC236}">
                    <a16:creationId xmlns="" xmlns:a16="http://schemas.microsoft.com/office/drawing/2014/main" id="{2EBC5012-4132-42B7-932F-9868E34B8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475" y="4267200"/>
                <a:ext cx="114300" cy="158750"/>
              </a:xfrm>
              <a:custGeom>
                <a:avLst/>
                <a:gdLst>
                  <a:gd name="T0" fmla="*/ 85725 w 44"/>
                  <a:gd name="T1" fmla="*/ 5205 h 61"/>
                  <a:gd name="T2" fmla="*/ 0 w 44"/>
                  <a:gd name="T3" fmla="*/ 140533 h 61"/>
                  <a:gd name="T4" fmla="*/ 18184 w 44"/>
                  <a:gd name="T5" fmla="*/ 158750 h 61"/>
                  <a:gd name="T6" fmla="*/ 36368 w 44"/>
                  <a:gd name="T7" fmla="*/ 140533 h 61"/>
                  <a:gd name="T8" fmla="*/ 101311 w 44"/>
                  <a:gd name="T9" fmla="*/ 39037 h 61"/>
                  <a:gd name="T10" fmla="*/ 111702 w 44"/>
                  <a:gd name="T11" fmla="*/ 13012 h 61"/>
                  <a:gd name="T12" fmla="*/ 85725 w 44"/>
                  <a:gd name="T13" fmla="*/ 5205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61">
                    <a:moveTo>
                      <a:pt x="33" y="2"/>
                    </a:moveTo>
                    <a:cubicBezTo>
                      <a:pt x="13" y="11"/>
                      <a:pt x="0" y="32"/>
                      <a:pt x="0" y="54"/>
                    </a:cubicBezTo>
                    <a:cubicBezTo>
                      <a:pt x="0" y="58"/>
                      <a:pt x="3" y="61"/>
                      <a:pt x="7" y="61"/>
                    </a:cubicBezTo>
                    <a:cubicBezTo>
                      <a:pt x="11" y="61"/>
                      <a:pt x="14" y="58"/>
                      <a:pt x="14" y="54"/>
                    </a:cubicBezTo>
                    <a:cubicBezTo>
                      <a:pt x="14" y="37"/>
                      <a:pt x="24" y="22"/>
                      <a:pt x="39" y="15"/>
                    </a:cubicBezTo>
                    <a:cubicBezTo>
                      <a:pt x="43" y="13"/>
                      <a:pt x="44" y="9"/>
                      <a:pt x="43" y="5"/>
                    </a:cubicBezTo>
                    <a:cubicBezTo>
                      <a:pt x="41" y="2"/>
                      <a:pt x="37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cxnSp>
        <p:nvCxnSpPr>
          <p:cNvPr id="156" name="Straight Connector 155"/>
          <p:cNvCxnSpPr/>
          <p:nvPr/>
        </p:nvCxnSpPr>
        <p:spPr bwMode="auto">
          <a:xfrm>
            <a:off x="11735180" y="9051207"/>
            <a:ext cx="0" cy="1625447"/>
          </a:xfrm>
          <a:prstGeom prst="line">
            <a:avLst/>
          </a:prstGeom>
          <a:ln w="19050">
            <a:solidFill>
              <a:schemeClr val="tx2"/>
            </a:solidFill>
            <a:prstDash val="dashDot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 bwMode="auto">
          <a:xfrm>
            <a:off x="16537661" y="9051207"/>
            <a:ext cx="0" cy="1625447"/>
          </a:xfrm>
          <a:prstGeom prst="line">
            <a:avLst/>
          </a:prstGeom>
          <a:ln w="19050">
            <a:solidFill>
              <a:schemeClr val="tx2"/>
            </a:solidFill>
            <a:prstDash val="dashDot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6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3123676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Business application providers are critical to support SWIFT gpi 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068984A-1D37-4015-A59D-C1C4EB0FD5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4518" y="5309809"/>
            <a:ext cx="2600715" cy="2601221"/>
            <a:chOff x="2524" y="865"/>
            <a:chExt cx="1757" cy="1757"/>
          </a:xfrm>
        </p:grpSpPr>
        <p:sp>
          <p:nvSpPr>
            <p:cNvPr id="9" name="AutoShape 4">
              <a:extLst>
                <a:ext uri="{FF2B5EF4-FFF2-40B4-BE49-F238E27FC236}">
                  <a16:creationId xmlns="" xmlns:a16="http://schemas.microsoft.com/office/drawing/2014/main" id="{C43458AF-9502-4148-BCF1-38B91919A5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24" y="865"/>
              <a:ext cx="1757" cy="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GB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D7A542DF-89FE-4BBE-B4C3-5D759FA23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1816"/>
              <a:ext cx="401" cy="657"/>
            </a:xfrm>
            <a:custGeom>
              <a:avLst/>
              <a:gdLst>
                <a:gd name="T0" fmla="*/ 364 w 364"/>
                <a:gd name="T1" fmla="*/ 0 h 597"/>
                <a:gd name="T2" fmla="*/ 233 w 364"/>
                <a:gd name="T3" fmla="*/ 0 h 597"/>
                <a:gd name="T4" fmla="*/ 108 w 364"/>
                <a:gd name="T5" fmla="*/ 419 h 597"/>
                <a:gd name="T6" fmla="*/ 0 w 364"/>
                <a:gd name="T7" fmla="*/ 561 h 597"/>
                <a:gd name="T8" fmla="*/ 0 w 364"/>
                <a:gd name="T9" fmla="*/ 597 h 597"/>
                <a:gd name="T10" fmla="*/ 176 w 364"/>
                <a:gd name="T11" fmla="*/ 555 h 597"/>
                <a:gd name="T12" fmla="*/ 221 w 364"/>
                <a:gd name="T13" fmla="*/ 484 h 597"/>
                <a:gd name="T14" fmla="*/ 364 w 364"/>
                <a:gd name="T15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597">
                  <a:moveTo>
                    <a:pt x="364" y="0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220" y="196"/>
                    <a:pt x="151" y="344"/>
                    <a:pt x="108" y="419"/>
                  </a:cubicBezTo>
                  <a:cubicBezTo>
                    <a:pt x="70" y="486"/>
                    <a:pt x="32" y="532"/>
                    <a:pt x="0" y="561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61" y="591"/>
                    <a:pt x="121" y="577"/>
                    <a:pt x="176" y="555"/>
                  </a:cubicBezTo>
                  <a:cubicBezTo>
                    <a:pt x="192" y="533"/>
                    <a:pt x="207" y="510"/>
                    <a:pt x="221" y="484"/>
                  </a:cubicBezTo>
                  <a:cubicBezTo>
                    <a:pt x="271" y="398"/>
                    <a:pt x="351" y="226"/>
                    <a:pt x="364" y="0"/>
                  </a:cubicBezTo>
                  <a:close/>
                </a:path>
              </a:pathLst>
            </a:custGeom>
            <a:solidFill>
              <a:srgbClr val="98D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GB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7669B391-FA76-44D1-A176-2563E7924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014"/>
              <a:ext cx="401" cy="658"/>
            </a:xfrm>
            <a:custGeom>
              <a:avLst/>
              <a:gdLst>
                <a:gd name="T0" fmla="*/ 256 w 364"/>
                <a:gd name="T1" fmla="*/ 178 h 598"/>
                <a:gd name="T2" fmla="*/ 364 w 364"/>
                <a:gd name="T3" fmla="*/ 37 h 598"/>
                <a:gd name="T4" fmla="*/ 364 w 364"/>
                <a:gd name="T5" fmla="*/ 0 h 598"/>
                <a:gd name="T6" fmla="*/ 188 w 364"/>
                <a:gd name="T7" fmla="*/ 42 h 598"/>
                <a:gd name="T8" fmla="*/ 143 w 364"/>
                <a:gd name="T9" fmla="*/ 113 h 598"/>
                <a:gd name="T10" fmla="*/ 0 w 364"/>
                <a:gd name="T11" fmla="*/ 598 h 598"/>
                <a:gd name="T12" fmla="*/ 131 w 364"/>
                <a:gd name="T13" fmla="*/ 598 h 598"/>
                <a:gd name="T14" fmla="*/ 256 w 364"/>
                <a:gd name="T15" fmla="*/ 17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4" h="598">
                  <a:moveTo>
                    <a:pt x="256" y="178"/>
                  </a:moveTo>
                  <a:cubicBezTo>
                    <a:pt x="294" y="112"/>
                    <a:pt x="332" y="66"/>
                    <a:pt x="364" y="37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03" y="6"/>
                    <a:pt x="244" y="20"/>
                    <a:pt x="188" y="42"/>
                  </a:cubicBezTo>
                  <a:cubicBezTo>
                    <a:pt x="172" y="64"/>
                    <a:pt x="157" y="88"/>
                    <a:pt x="143" y="113"/>
                  </a:cubicBezTo>
                  <a:cubicBezTo>
                    <a:pt x="93" y="199"/>
                    <a:pt x="13" y="371"/>
                    <a:pt x="0" y="598"/>
                  </a:cubicBezTo>
                  <a:cubicBezTo>
                    <a:pt x="131" y="598"/>
                    <a:pt x="131" y="598"/>
                    <a:pt x="131" y="598"/>
                  </a:cubicBezTo>
                  <a:cubicBezTo>
                    <a:pt x="144" y="402"/>
                    <a:pt x="213" y="253"/>
                    <a:pt x="256" y="178"/>
                  </a:cubicBez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GB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60E48F12-3C6A-4048-8D2A-F2CBABB81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1269"/>
              <a:ext cx="210" cy="403"/>
            </a:xfrm>
            <a:custGeom>
              <a:avLst/>
              <a:gdLst>
                <a:gd name="T0" fmla="*/ 122 w 191"/>
                <a:gd name="T1" fmla="*/ 39 h 366"/>
                <a:gd name="T2" fmla="*/ 121 w 191"/>
                <a:gd name="T3" fmla="*/ 39 h 366"/>
                <a:gd name="T4" fmla="*/ 38 w 191"/>
                <a:gd name="T5" fmla="*/ 0 h 366"/>
                <a:gd name="T6" fmla="*/ 0 w 191"/>
                <a:gd name="T7" fmla="*/ 84 h 366"/>
                <a:gd name="T8" fmla="*/ 0 w 191"/>
                <a:gd name="T9" fmla="*/ 84 h 366"/>
                <a:gd name="T10" fmla="*/ 60 w 191"/>
                <a:gd name="T11" fmla="*/ 366 h 366"/>
                <a:gd name="T12" fmla="*/ 191 w 191"/>
                <a:gd name="T13" fmla="*/ 366 h 366"/>
                <a:gd name="T14" fmla="*/ 122 w 191"/>
                <a:gd name="T15" fmla="*/ 3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366">
                  <a:moveTo>
                    <a:pt x="122" y="39"/>
                  </a:moveTo>
                  <a:cubicBezTo>
                    <a:pt x="121" y="39"/>
                    <a:pt x="121" y="39"/>
                    <a:pt x="121" y="3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3" y="174"/>
                    <a:pt x="54" y="270"/>
                    <a:pt x="60" y="366"/>
                  </a:cubicBezTo>
                  <a:cubicBezTo>
                    <a:pt x="191" y="366"/>
                    <a:pt x="191" y="366"/>
                    <a:pt x="191" y="366"/>
                  </a:cubicBezTo>
                  <a:cubicBezTo>
                    <a:pt x="184" y="255"/>
                    <a:pt x="161" y="143"/>
                    <a:pt x="122" y="39"/>
                  </a:cubicBezTo>
                  <a:close/>
                </a:path>
              </a:pathLst>
            </a:custGeom>
            <a:solidFill>
              <a:srgbClr val="98D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GB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1E16CE99-B1F8-4918-AAB5-40CEC585B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869"/>
              <a:ext cx="949" cy="1752"/>
            </a:xfrm>
            <a:custGeom>
              <a:avLst/>
              <a:gdLst>
                <a:gd name="T0" fmla="*/ 671 w 862"/>
                <a:gd name="T1" fmla="*/ 277 h 1591"/>
                <a:gd name="T2" fmla="*/ 198 w 862"/>
                <a:gd name="T3" fmla="*/ 8 h 1591"/>
                <a:gd name="T4" fmla="*/ 130 w 862"/>
                <a:gd name="T5" fmla="*/ 0 h 1591"/>
                <a:gd name="T6" fmla="*/ 130 w 862"/>
                <a:gd name="T7" fmla="*/ 131 h 1591"/>
                <a:gd name="T8" fmla="*/ 176 w 862"/>
                <a:gd name="T9" fmla="*/ 137 h 1591"/>
                <a:gd name="T10" fmla="*/ 572 w 862"/>
                <a:gd name="T11" fmla="*/ 361 h 1591"/>
                <a:gd name="T12" fmla="*/ 731 w 862"/>
                <a:gd name="T13" fmla="*/ 794 h 1591"/>
                <a:gd name="T14" fmla="*/ 731 w 862"/>
                <a:gd name="T15" fmla="*/ 801 h 1591"/>
                <a:gd name="T16" fmla="*/ 731 w 862"/>
                <a:gd name="T17" fmla="*/ 801 h 1591"/>
                <a:gd name="T18" fmla="*/ 731 w 862"/>
                <a:gd name="T19" fmla="*/ 801 h 1591"/>
                <a:gd name="T20" fmla="*/ 731 w 862"/>
                <a:gd name="T21" fmla="*/ 809 h 1591"/>
                <a:gd name="T22" fmla="*/ 731 w 862"/>
                <a:gd name="T23" fmla="*/ 809 h 1591"/>
                <a:gd name="T24" fmla="*/ 729 w 862"/>
                <a:gd name="T25" fmla="*/ 849 h 1591"/>
                <a:gd name="T26" fmla="*/ 728 w 862"/>
                <a:gd name="T27" fmla="*/ 865 h 1591"/>
                <a:gd name="T28" fmla="*/ 700 w 862"/>
                <a:gd name="T29" fmla="*/ 996 h 1591"/>
                <a:gd name="T30" fmla="*/ 679 w 862"/>
                <a:gd name="T31" fmla="*/ 1055 h 1591"/>
                <a:gd name="T32" fmla="*/ 306 w 862"/>
                <a:gd name="T33" fmla="*/ 1415 h 1591"/>
                <a:gd name="T34" fmla="*/ 130 w 862"/>
                <a:gd name="T35" fmla="*/ 1457 h 1591"/>
                <a:gd name="T36" fmla="*/ 130 w 862"/>
                <a:gd name="T37" fmla="*/ 1421 h 1591"/>
                <a:gd name="T38" fmla="*/ 130 w 862"/>
                <a:gd name="T39" fmla="*/ 996 h 1591"/>
                <a:gd name="T40" fmla="*/ 65 w 862"/>
                <a:gd name="T41" fmla="*/ 930 h 1591"/>
                <a:gd name="T42" fmla="*/ 0 w 862"/>
                <a:gd name="T43" fmla="*/ 996 h 1591"/>
                <a:gd name="T44" fmla="*/ 0 w 862"/>
                <a:gd name="T45" fmla="*/ 1526 h 1591"/>
                <a:gd name="T46" fmla="*/ 0 w 862"/>
                <a:gd name="T47" fmla="*/ 1591 h 1591"/>
                <a:gd name="T48" fmla="*/ 65 w 862"/>
                <a:gd name="T49" fmla="*/ 1591 h 1591"/>
                <a:gd name="T50" fmla="*/ 80 w 862"/>
                <a:gd name="T51" fmla="*/ 1591 h 1591"/>
                <a:gd name="T52" fmla="*/ 799 w 862"/>
                <a:gd name="T53" fmla="*/ 1104 h 1591"/>
                <a:gd name="T54" fmla="*/ 823 w 862"/>
                <a:gd name="T55" fmla="*/ 1040 h 1591"/>
                <a:gd name="T56" fmla="*/ 824 w 862"/>
                <a:gd name="T57" fmla="*/ 1037 h 1591"/>
                <a:gd name="T58" fmla="*/ 862 w 862"/>
                <a:gd name="T59" fmla="*/ 794 h 1591"/>
                <a:gd name="T60" fmla="*/ 671 w 862"/>
                <a:gd name="T61" fmla="*/ 277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2" h="1591">
                  <a:moveTo>
                    <a:pt x="671" y="277"/>
                  </a:moveTo>
                  <a:cubicBezTo>
                    <a:pt x="550" y="134"/>
                    <a:pt x="382" y="39"/>
                    <a:pt x="198" y="8"/>
                  </a:cubicBezTo>
                  <a:cubicBezTo>
                    <a:pt x="196" y="8"/>
                    <a:pt x="167" y="3"/>
                    <a:pt x="130" y="0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56" y="133"/>
                    <a:pt x="176" y="137"/>
                    <a:pt x="176" y="137"/>
                  </a:cubicBezTo>
                  <a:cubicBezTo>
                    <a:pt x="330" y="163"/>
                    <a:pt x="470" y="242"/>
                    <a:pt x="572" y="361"/>
                  </a:cubicBezTo>
                  <a:cubicBezTo>
                    <a:pt x="675" y="482"/>
                    <a:pt x="731" y="635"/>
                    <a:pt x="731" y="794"/>
                  </a:cubicBezTo>
                  <a:cubicBezTo>
                    <a:pt x="731" y="796"/>
                    <a:pt x="731" y="798"/>
                    <a:pt x="731" y="801"/>
                  </a:cubicBezTo>
                  <a:cubicBezTo>
                    <a:pt x="731" y="801"/>
                    <a:pt x="731" y="801"/>
                    <a:pt x="731" y="801"/>
                  </a:cubicBezTo>
                  <a:cubicBezTo>
                    <a:pt x="731" y="801"/>
                    <a:pt x="731" y="801"/>
                    <a:pt x="731" y="801"/>
                  </a:cubicBezTo>
                  <a:cubicBezTo>
                    <a:pt x="731" y="804"/>
                    <a:pt x="731" y="806"/>
                    <a:pt x="731" y="809"/>
                  </a:cubicBezTo>
                  <a:cubicBezTo>
                    <a:pt x="731" y="809"/>
                    <a:pt x="731" y="809"/>
                    <a:pt x="731" y="809"/>
                  </a:cubicBezTo>
                  <a:cubicBezTo>
                    <a:pt x="729" y="849"/>
                    <a:pt x="729" y="849"/>
                    <a:pt x="729" y="849"/>
                  </a:cubicBezTo>
                  <a:cubicBezTo>
                    <a:pt x="729" y="855"/>
                    <a:pt x="728" y="860"/>
                    <a:pt x="728" y="865"/>
                  </a:cubicBezTo>
                  <a:cubicBezTo>
                    <a:pt x="723" y="910"/>
                    <a:pt x="714" y="953"/>
                    <a:pt x="700" y="996"/>
                  </a:cubicBezTo>
                  <a:cubicBezTo>
                    <a:pt x="679" y="1055"/>
                    <a:pt x="679" y="1055"/>
                    <a:pt x="679" y="1055"/>
                  </a:cubicBezTo>
                  <a:cubicBezTo>
                    <a:pt x="607" y="1224"/>
                    <a:pt x="471" y="1352"/>
                    <a:pt x="306" y="1415"/>
                  </a:cubicBezTo>
                  <a:cubicBezTo>
                    <a:pt x="251" y="1437"/>
                    <a:pt x="191" y="1451"/>
                    <a:pt x="130" y="1457"/>
                  </a:cubicBezTo>
                  <a:cubicBezTo>
                    <a:pt x="130" y="1421"/>
                    <a:pt x="130" y="1421"/>
                    <a:pt x="130" y="1421"/>
                  </a:cubicBezTo>
                  <a:cubicBezTo>
                    <a:pt x="130" y="996"/>
                    <a:pt x="130" y="996"/>
                    <a:pt x="130" y="996"/>
                  </a:cubicBezTo>
                  <a:cubicBezTo>
                    <a:pt x="65" y="930"/>
                    <a:pt x="65" y="930"/>
                    <a:pt x="65" y="930"/>
                  </a:cubicBezTo>
                  <a:cubicBezTo>
                    <a:pt x="0" y="996"/>
                    <a:pt x="0" y="996"/>
                    <a:pt x="0" y="996"/>
                  </a:cubicBezTo>
                  <a:cubicBezTo>
                    <a:pt x="0" y="1526"/>
                    <a:pt x="0" y="1526"/>
                    <a:pt x="0" y="1526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65" y="1591"/>
                    <a:pt x="65" y="1591"/>
                    <a:pt x="65" y="1591"/>
                  </a:cubicBezTo>
                  <a:cubicBezTo>
                    <a:pt x="70" y="1591"/>
                    <a:pt x="75" y="1591"/>
                    <a:pt x="80" y="1591"/>
                  </a:cubicBezTo>
                  <a:cubicBezTo>
                    <a:pt x="395" y="1585"/>
                    <a:pt x="676" y="1395"/>
                    <a:pt x="799" y="1104"/>
                  </a:cubicBezTo>
                  <a:cubicBezTo>
                    <a:pt x="823" y="1040"/>
                    <a:pt x="823" y="1040"/>
                    <a:pt x="823" y="1040"/>
                  </a:cubicBezTo>
                  <a:cubicBezTo>
                    <a:pt x="824" y="1037"/>
                    <a:pt x="824" y="1037"/>
                    <a:pt x="824" y="1037"/>
                  </a:cubicBezTo>
                  <a:cubicBezTo>
                    <a:pt x="849" y="959"/>
                    <a:pt x="862" y="877"/>
                    <a:pt x="862" y="794"/>
                  </a:cubicBezTo>
                  <a:cubicBezTo>
                    <a:pt x="862" y="604"/>
                    <a:pt x="794" y="421"/>
                    <a:pt x="671" y="277"/>
                  </a:cubicBez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GB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7757C340-5E4E-4DAB-B87C-AD6A5555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866"/>
              <a:ext cx="3" cy="0"/>
            </a:xfrm>
            <a:custGeom>
              <a:avLst/>
              <a:gdLst>
                <a:gd name="T0" fmla="*/ 0 w 2"/>
                <a:gd name="T1" fmla="*/ 2 w 2"/>
                <a:gd name="T2" fmla="*/ 1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GB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DF602178-C418-4A1B-932F-D4853CCC4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866"/>
              <a:ext cx="3" cy="0"/>
            </a:xfrm>
            <a:custGeom>
              <a:avLst/>
              <a:gdLst>
                <a:gd name="T0" fmla="*/ 2 w 2"/>
                <a:gd name="T1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GB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4B468B85-6B8F-4882-B259-AAD523A20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866"/>
              <a:ext cx="920" cy="806"/>
            </a:xfrm>
            <a:custGeom>
              <a:avLst/>
              <a:gdLst>
                <a:gd name="T0" fmla="*/ 796 w 836"/>
                <a:gd name="T1" fmla="*/ 0 h 732"/>
                <a:gd name="T2" fmla="*/ 771 w 836"/>
                <a:gd name="T3" fmla="*/ 0 h 732"/>
                <a:gd name="T4" fmla="*/ 769 w 836"/>
                <a:gd name="T5" fmla="*/ 0 h 732"/>
                <a:gd name="T6" fmla="*/ 769 w 836"/>
                <a:gd name="T7" fmla="*/ 0 h 732"/>
                <a:gd name="T8" fmla="*/ 770 w 836"/>
                <a:gd name="T9" fmla="*/ 0 h 732"/>
                <a:gd name="T10" fmla="*/ 267 w 836"/>
                <a:gd name="T11" fmla="*/ 180 h 732"/>
                <a:gd name="T12" fmla="*/ 0 w 836"/>
                <a:gd name="T13" fmla="*/ 594 h 732"/>
                <a:gd name="T14" fmla="*/ 1 w 836"/>
                <a:gd name="T15" fmla="*/ 594 h 732"/>
                <a:gd name="T16" fmla="*/ 57 w 836"/>
                <a:gd name="T17" fmla="*/ 667 h 732"/>
                <a:gd name="T18" fmla="*/ 131 w 836"/>
                <a:gd name="T19" fmla="*/ 611 h 732"/>
                <a:gd name="T20" fmla="*/ 131 w 836"/>
                <a:gd name="T21" fmla="*/ 611 h 732"/>
                <a:gd name="T22" fmla="*/ 131 w 836"/>
                <a:gd name="T23" fmla="*/ 611 h 732"/>
                <a:gd name="T24" fmla="*/ 349 w 836"/>
                <a:gd name="T25" fmla="*/ 281 h 732"/>
                <a:gd name="T26" fmla="*/ 530 w 836"/>
                <a:gd name="T27" fmla="*/ 176 h 732"/>
                <a:gd name="T28" fmla="*/ 706 w 836"/>
                <a:gd name="T29" fmla="*/ 134 h 732"/>
                <a:gd name="T30" fmla="*/ 706 w 836"/>
                <a:gd name="T31" fmla="*/ 171 h 732"/>
                <a:gd name="T32" fmla="*/ 706 w 836"/>
                <a:gd name="T33" fmla="*/ 732 h 732"/>
                <a:gd name="T34" fmla="*/ 836 w 836"/>
                <a:gd name="T35" fmla="*/ 732 h 732"/>
                <a:gd name="T36" fmla="*/ 836 w 836"/>
                <a:gd name="T37" fmla="*/ 134 h 732"/>
                <a:gd name="T38" fmla="*/ 836 w 836"/>
                <a:gd name="T39" fmla="*/ 3 h 732"/>
                <a:gd name="T40" fmla="*/ 796 w 836"/>
                <a:gd name="T41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6" h="732">
                  <a:moveTo>
                    <a:pt x="796" y="0"/>
                  </a:moveTo>
                  <a:cubicBezTo>
                    <a:pt x="771" y="0"/>
                    <a:pt x="771" y="0"/>
                    <a:pt x="771" y="0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69" y="0"/>
                    <a:pt x="769" y="0"/>
                    <a:pt x="770" y="0"/>
                  </a:cubicBezTo>
                  <a:cubicBezTo>
                    <a:pt x="587" y="0"/>
                    <a:pt x="408" y="64"/>
                    <a:pt x="267" y="180"/>
                  </a:cubicBezTo>
                  <a:cubicBezTo>
                    <a:pt x="137" y="286"/>
                    <a:pt x="43" y="432"/>
                    <a:pt x="0" y="594"/>
                  </a:cubicBezTo>
                  <a:cubicBezTo>
                    <a:pt x="1" y="594"/>
                    <a:pt x="1" y="594"/>
                    <a:pt x="1" y="594"/>
                  </a:cubicBezTo>
                  <a:cubicBezTo>
                    <a:pt x="57" y="667"/>
                    <a:pt x="57" y="667"/>
                    <a:pt x="57" y="667"/>
                  </a:cubicBezTo>
                  <a:cubicBezTo>
                    <a:pt x="131" y="611"/>
                    <a:pt x="131" y="611"/>
                    <a:pt x="131" y="611"/>
                  </a:cubicBezTo>
                  <a:cubicBezTo>
                    <a:pt x="131" y="611"/>
                    <a:pt x="131" y="611"/>
                    <a:pt x="131" y="611"/>
                  </a:cubicBezTo>
                  <a:cubicBezTo>
                    <a:pt x="131" y="611"/>
                    <a:pt x="131" y="611"/>
                    <a:pt x="131" y="611"/>
                  </a:cubicBezTo>
                  <a:cubicBezTo>
                    <a:pt x="168" y="482"/>
                    <a:pt x="245" y="366"/>
                    <a:pt x="349" y="281"/>
                  </a:cubicBezTo>
                  <a:cubicBezTo>
                    <a:pt x="404" y="236"/>
                    <a:pt x="465" y="201"/>
                    <a:pt x="530" y="176"/>
                  </a:cubicBezTo>
                  <a:cubicBezTo>
                    <a:pt x="586" y="154"/>
                    <a:pt x="645" y="140"/>
                    <a:pt x="706" y="134"/>
                  </a:cubicBezTo>
                  <a:cubicBezTo>
                    <a:pt x="706" y="171"/>
                    <a:pt x="706" y="171"/>
                    <a:pt x="706" y="171"/>
                  </a:cubicBezTo>
                  <a:cubicBezTo>
                    <a:pt x="706" y="732"/>
                    <a:pt x="706" y="732"/>
                    <a:pt x="706" y="732"/>
                  </a:cubicBezTo>
                  <a:cubicBezTo>
                    <a:pt x="836" y="732"/>
                    <a:pt x="836" y="732"/>
                    <a:pt x="836" y="732"/>
                  </a:cubicBezTo>
                  <a:cubicBezTo>
                    <a:pt x="836" y="134"/>
                    <a:pt x="836" y="134"/>
                    <a:pt x="836" y="134"/>
                  </a:cubicBezTo>
                  <a:cubicBezTo>
                    <a:pt x="836" y="3"/>
                    <a:pt x="836" y="3"/>
                    <a:pt x="836" y="3"/>
                  </a:cubicBezTo>
                  <a:cubicBezTo>
                    <a:pt x="823" y="1"/>
                    <a:pt x="810" y="1"/>
                    <a:pt x="796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GB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FB56325A-4264-410B-857A-8505BF54B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1672"/>
              <a:ext cx="1517" cy="899"/>
            </a:xfrm>
            <a:custGeom>
              <a:avLst/>
              <a:gdLst>
                <a:gd name="T0" fmla="*/ 1323 w 1378"/>
                <a:gd name="T1" fmla="*/ 11 h 817"/>
                <a:gd name="T2" fmla="*/ 1313 w 1378"/>
                <a:gd name="T3" fmla="*/ 0 h 817"/>
                <a:gd name="T4" fmla="*/ 1313 w 1378"/>
                <a:gd name="T5" fmla="*/ 0 h 817"/>
                <a:gd name="T6" fmla="*/ 1227 w 1378"/>
                <a:gd name="T7" fmla="*/ 0 h 817"/>
                <a:gd name="T8" fmla="*/ 1096 w 1378"/>
                <a:gd name="T9" fmla="*/ 0 h 817"/>
                <a:gd name="T10" fmla="*/ 500 w 1378"/>
                <a:gd name="T11" fmla="*/ 0 h 817"/>
                <a:gd name="T12" fmla="*/ 369 w 1378"/>
                <a:gd name="T13" fmla="*/ 0 h 817"/>
                <a:gd name="T14" fmla="*/ 0 w 1378"/>
                <a:gd name="T15" fmla="*/ 0 h 817"/>
                <a:gd name="T16" fmla="*/ 1 w 1378"/>
                <a:gd name="T17" fmla="*/ 66 h 817"/>
                <a:gd name="T18" fmla="*/ 1 w 1378"/>
                <a:gd name="T19" fmla="*/ 84 h 817"/>
                <a:gd name="T20" fmla="*/ 185 w 1378"/>
                <a:gd name="T21" fmla="*/ 575 h 817"/>
                <a:gd name="T22" fmla="*/ 534 w 1378"/>
                <a:gd name="T23" fmla="*/ 817 h 817"/>
                <a:gd name="T24" fmla="*/ 534 w 1378"/>
                <a:gd name="T25" fmla="*/ 817 h 817"/>
                <a:gd name="T26" fmla="*/ 534 w 1378"/>
                <a:gd name="T27" fmla="*/ 817 h 817"/>
                <a:gd name="T28" fmla="*/ 534 w 1378"/>
                <a:gd name="T29" fmla="*/ 817 h 817"/>
                <a:gd name="T30" fmla="*/ 618 w 1378"/>
                <a:gd name="T31" fmla="*/ 779 h 817"/>
                <a:gd name="T32" fmla="*/ 580 w 1378"/>
                <a:gd name="T33" fmla="*/ 695 h 817"/>
                <a:gd name="T34" fmla="*/ 581 w 1378"/>
                <a:gd name="T35" fmla="*/ 695 h 817"/>
                <a:gd name="T36" fmla="*/ 286 w 1378"/>
                <a:gd name="T37" fmla="*/ 491 h 817"/>
                <a:gd name="T38" fmla="*/ 135 w 1378"/>
                <a:gd name="T39" fmla="*/ 131 h 817"/>
                <a:gd name="T40" fmla="*/ 369 w 1378"/>
                <a:gd name="T41" fmla="*/ 131 h 817"/>
                <a:gd name="T42" fmla="*/ 500 w 1378"/>
                <a:gd name="T43" fmla="*/ 131 h 817"/>
                <a:gd name="T44" fmla="*/ 699 w 1378"/>
                <a:gd name="T45" fmla="*/ 131 h 817"/>
                <a:gd name="T46" fmla="*/ 868 w 1378"/>
                <a:gd name="T47" fmla="*/ 131 h 817"/>
                <a:gd name="T48" fmla="*/ 1096 w 1378"/>
                <a:gd name="T49" fmla="*/ 131 h 817"/>
                <a:gd name="T50" fmla="*/ 1227 w 1378"/>
                <a:gd name="T51" fmla="*/ 131 h 817"/>
                <a:gd name="T52" fmla="*/ 1313 w 1378"/>
                <a:gd name="T53" fmla="*/ 131 h 817"/>
                <a:gd name="T54" fmla="*/ 1323 w 1378"/>
                <a:gd name="T55" fmla="*/ 120 h 817"/>
                <a:gd name="T56" fmla="*/ 1378 w 1378"/>
                <a:gd name="T57" fmla="*/ 65 h 817"/>
                <a:gd name="T58" fmla="*/ 1323 w 1378"/>
                <a:gd name="T59" fmla="*/ 11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8" h="817">
                  <a:moveTo>
                    <a:pt x="1323" y="11"/>
                  </a:moveTo>
                  <a:cubicBezTo>
                    <a:pt x="1313" y="0"/>
                    <a:pt x="1313" y="0"/>
                    <a:pt x="1313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227" y="0"/>
                    <a:pt x="1227" y="0"/>
                    <a:pt x="1227" y="0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500" y="0"/>
                    <a:pt x="500" y="0"/>
                    <a:pt x="500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6" y="263"/>
                    <a:pt x="71" y="437"/>
                    <a:pt x="185" y="575"/>
                  </a:cubicBezTo>
                  <a:cubicBezTo>
                    <a:pt x="278" y="685"/>
                    <a:pt x="399" y="769"/>
                    <a:pt x="534" y="817"/>
                  </a:cubicBezTo>
                  <a:cubicBezTo>
                    <a:pt x="534" y="817"/>
                    <a:pt x="534" y="817"/>
                    <a:pt x="534" y="817"/>
                  </a:cubicBezTo>
                  <a:cubicBezTo>
                    <a:pt x="534" y="817"/>
                    <a:pt x="534" y="817"/>
                    <a:pt x="534" y="817"/>
                  </a:cubicBezTo>
                  <a:cubicBezTo>
                    <a:pt x="534" y="817"/>
                    <a:pt x="534" y="817"/>
                    <a:pt x="534" y="817"/>
                  </a:cubicBezTo>
                  <a:cubicBezTo>
                    <a:pt x="618" y="779"/>
                    <a:pt x="618" y="779"/>
                    <a:pt x="618" y="779"/>
                  </a:cubicBezTo>
                  <a:cubicBezTo>
                    <a:pt x="580" y="695"/>
                    <a:pt x="580" y="695"/>
                    <a:pt x="580" y="695"/>
                  </a:cubicBezTo>
                  <a:cubicBezTo>
                    <a:pt x="581" y="695"/>
                    <a:pt x="581" y="695"/>
                    <a:pt x="581" y="695"/>
                  </a:cubicBezTo>
                  <a:cubicBezTo>
                    <a:pt x="466" y="655"/>
                    <a:pt x="364" y="585"/>
                    <a:pt x="286" y="491"/>
                  </a:cubicBezTo>
                  <a:cubicBezTo>
                    <a:pt x="199" y="387"/>
                    <a:pt x="148" y="264"/>
                    <a:pt x="135" y="131"/>
                  </a:cubicBezTo>
                  <a:cubicBezTo>
                    <a:pt x="369" y="131"/>
                    <a:pt x="369" y="131"/>
                    <a:pt x="369" y="131"/>
                  </a:cubicBezTo>
                  <a:cubicBezTo>
                    <a:pt x="500" y="131"/>
                    <a:pt x="500" y="131"/>
                    <a:pt x="500" y="131"/>
                  </a:cubicBezTo>
                  <a:cubicBezTo>
                    <a:pt x="699" y="131"/>
                    <a:pt x="699" y="131"/>
                    <a:pt x="699" y="131"/>
                  </a:cubicBezTo>
                  <a:cubicBezTo>
                    <a:pt x="868" y="131"/>
                    <a:pt x="868" y="131"/>
                    <a:pt x="868" y="131"/>
                  </a:cubicBezTo>
                  <a:cubicBezTo>
                    <a:pt x="1096" y="131"/>
                    <a:pt x="1096" y="131"/>
                    <a:pt x="1096" y="131"/>
                  </a:cubicBezTo>
                  <a:cubicBezTo>
                    <a:pt x="1227" y="131"/>
                    <a:pt x="1227" y="131"/>
                    <a:pt x="1227" y="131"/>
                  </a:cubicBezTo>
                  <a:cubicBezTo>
                    <a:pt x="1313" y="131"/>
                    <a:pt x="1313" y="131"/>
                    <a:pt x="1313" y="131"/>
                  </a:cubicBezTo>
                  <a:cubicBezTo>
                    <a:pt x="1323" y="120"/>
                    <a:pt x="1323" y="120"/>
                    <a:pt x="1323" y="120"/>
                  </a:cubicBezTo>
                  <a:cubicBezTo>
                    <a:pt x="1378" y="65"/>
                    <a:pt x="1378" y="65"/>
                    <a:pt x="1378" y="65"/>
                  </a:cubicBezTo>
                  <a:lnTo>
                    <a:pt x="1323" y="11"/>
                  </a:lnTo>
                  <a:close/>
                </a:path>
              </a:pathLst>
            </a:custGeom>
            <a:solidFill>
              <a:srgbClr val="784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GB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EF657040-1698-4359-8A0E-CAFA5E6D7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816"/>
              <a:ext cx="219" cy="427"/>
            </a:xfrm>
            <a:custGeom>
              <a:avLst/>
              <a:gdLst>
                <a:gd name="T0" fmla="*/ 199 w 199"/>
                <a:gd name="T1" fmla="*/ 302 h 388"/>
                <a:gd name="T2" fmla="*/ 199 w 199"/>
                <a:gd name="T3" fmla="*/ 302 h 388"/>
                <a:gd name="T4" fmla="*/ 131 w 199"/>
                <a:gd name="T5" fmla="*/ 0 h 388"/>
                <a:gd name="T6" fmla="*/ 0 w 199"/>
                <a:gd name="T7" fmla="*/ 0 h 388"/>
                <a:gd name="T8" fmla="*/ 80 w 199"/>
                <a:gd name="T9" fmla="*/ 356 h 388"/>
                <a:gd name="T10" fmla="*/ 80 w 199"/>
                <a:gd name="T11" fmla="*/ 356 h 388"/>
                <a:gd name="T12" fmla="*/ 167 w 199"/>
                <a:gd name="T13" fmla="*/ 388 h 388"/>
                <a:gd name="T14" fmla="*/ 199 w 199"/>
                <a:gd name="T15" fmla="*/ 302 h 388"/>
                <a:gd name="T16" fmla="*/ 199 w 199"/>
                <a:gd name="T17" fmla="*/ 30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88">
                  <a:moveTo>
                    <a:pt x="199" y="302"/>
                  </a:moveTo>
                  <a:cubicBezTo>
                    <a:pt x="199" y="302"/>
                    <a:pt x="199" y="302"/>
                    <a:pt x="199" y="302"/>
                  </a:cubicBezTo>
                  <a:cubicBezTo>
                    <a:pt x="162" y="206"/>
                    <a:pt x="138" y="103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42"/>
                    <a:pt x="43" y="263"/>
                    <a:pt x="80" y="356"/>
                  </a:cubicBezTo>
                  <a:cubicBezTo>
                    <a:pt x="80" y="356"/>
                    <a:pt x="80" y="356"/>
                    <a:pt x="80" y="356"/>
                  </a:cubicBezTo>
                  <a:cubicBezTo>
                    <a:pt x="167" y="388"/>
                    <a:pt x="167" y="388"/>
                    <a:pt x="167" y="388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GB" sz="3612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9" name="Down Arrow 18"/>
          <p:cNvSpPr/>
          <p:nvPr/>
        </p:nvSpPr>
        <p:spPr>
          <a:xfrm rot="16200000">
            <a:off x="11840139" y="4784962"/>
            <a:ext cx="1022218" cy="385620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206093" tIns="103046" rIns="206093" bIns="103046" rtlCol="0" anchor="ctr">
            <a:noAutofit/>
          </a:bodyPr>
          <a:lstStyle/>
          <a:p>
            <a:pPr algn="ctr" defTabSz="2064075" eaLnBrk="0" fontAlgn="base" hangingPunct="0">
              <a:spcBef>
                <a:spcPts val="677"/>
              </a:spcBef>
              <a:spcAft>
                <a:spcPct val="0"/>
              </a:spcAft>
            </a:pPr>
            <a:endParaRPr lang="en-GB" sz="4515" b="1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591838" y="5539730"/>
            <a:ext cx="2437900" cy="2437900"/>
            <a:chOff x="2512149" y="2750443"/>
            <a:chExt cx="1016317" cy="1008112"/>
          </a:xfrm>
        </p:grpSpPr>
        <p:sp>
          <p:nvSpPr>
            <p:cNvPr id="21" name="Oval 20"/>
            <p:cNvSpPr/>
            <p:nvPr/>
          </p:nvSpPr>
          <p:spPr bwMode="auto">
            <a:xfrm>
              <a:off x="2512149" y="2750443"/>
              <a:ext cx="1016317" cy="1008112"/>
            </a:xfrm>
            <a:prstGeom prst="ellipse">
              <a:avLst/>
            </a:prstGeom>
            <a:solidFill>
              <a:srgbClr val="E1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06409" tIns="103204" rIns="206409" bIns="103204" numCol="1" rtlCol="0" anchor="t" anchorCtr="0" compatLnSpc="1">
              <a:prstTxWarp prst="textNoShape">
                <a:avLst/>
              </a:prstTxWarp>
            </a:bodyPr>
            <a:lstStyle/>
            <a:p>
              <a:pPr defTabSz="206091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5418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39"/>
            <p:cNvSpPr>
              <a:spLocks noEditPoints="1"/>
            </p:cNvSpPr>
            <p:nvPr/>
          </p:nvSpPr>
          <p:spPr bwMode="auto">
            <a:xfrm>
              <a:off x="2628999" y="3029035"/>
              <a:ext cx="360000" cy="360000"/>
            </a:xfrm>
            <a:custGeom>
              <a:avLst/>
              <a:gdLst>
                <a:gd name="T0" fmla="*/ 114 w 148"/>
                <a:gd name="T1" fmla="*/ 33 h 150"/>
                <a:gd name="T2" fmla="*/ 104 w 148"/>
                <a:gd name="T3" fmla="*/ 26 h 150"/>
                <a:gd name="T4" fmla="*/ 104 w 148"/>
                <a:gd name="T5" fmla="*/ 6 h 150"/>
                <a:gd name="T6" fmla="*/ 72 w 148"/>
                <a:gd name="T7" fmla="*/ 0 h 150"/>
                <a:gd name="T8" fmla="*/ 66 w 148"/>
                <a:gd name="T9" fmla="*/ 18 h 150"/>
                <a:gd name="T10" fmla="*/ 54 w 148"/>
                <a:gd name="T11" fmla="*/ 21 h 150"/>
                <a:gd name="T12" fmla="*/ 39 w 148"/>
                <a:gd name="T13" fmla="*/ 8 h 150"/>
                <a:gd name="T14" fmla="*/ 14 w 148"/>
                <a:gd name="T15" fmla="*/ 30 h 150"/>
                <a:gd name="T16" fmla="*/ 24 w 148"/>
                <a:gd name="T17" fmla="*/ 47 h 150"/>
                <a:gd name="T18" fmla="*/ 19 w 148"/>
                <a:gd name="T19" fmla="*/ 58 h 150"/>
                <a:gd name="T20" fmla="*/ 0 w 148"/>
                <a:gd name="T21" fmla="*/ 61 h 150"/>
                <a:gd name="T22" fmla="*/ 1 w 148"/>
                <a:gd name="T23" fmla="*/ 94 h 150"/>
                <a:gd name="T24" fmla="*/ 20 w 148"/>
                <a:gd name="T25" fmla="*/ 97 h 150"/>
                <a:gd name="T26" fmla="*/ 26 w 148"/>
                <a:gd name="T27" fmla="*/ 108 h 150"/>
                <a:gd name="T28" fmla="*/ 17 w 148"/>
                <a:gd name="T29" fmla="*/ 124 h 150"/>
                <a:gd name="T30" fmla="*/ 43 w 148"/>
                <a:gd name="T31" fmla="*/ 144 h 150"/>
                <a:gd name="T32" fmla="*/ 57 w 148"/>
                <a:gd name="T33" fmla="*/ 131 h 150"/>
                <a:gd name="T34" fmla="*/ 69 w 148"/>
                <a:gd name="T35" fmla="*/ 133 h 150"/>
                <a:gd name="T36" fmla="*/ 77 w 148"/>
                <a:gd name="T37" fmla="*/ 150 h 150"/>
                <a:gd name="T38" fmla="*/ 109 w 148"/>
                <a:gd name="T39" fmla="*/ 142 h 150"/>
                <a:gd name="T40" fmla="*/ 107 w 148"/>
                <a:gd name="T41" fmla="*/ 123 h 150"/>
                <a:gd name="T42" fmla="*/ 116 w 148"/>
                <a:gd name="T43" fmla="*/ 116 h 150"/>
                <a:gd name="T44" fmla="*/ 134 w 148"/>
                <a:gd name="T45" fmla="*/ 120 h 150"/>
                <a:gd name="T46" fmla="*/ 148 w 148"/>
                <a:gd name="T47" fmla="*/ 90 h 150"/>
                <a:gd name="T48" fmla="*/ 132 w 148"/>
                <a:gd name="T49" fmla="*/ 80 h 150"/>
                <a:gd name="T50" fmla="*/ 132 w 148"/>
                <a:gd name="T51" fmla="*/ 68 h 150"/>
                <a:gd name="T52" fmla="*/ 147 w 148"/>
                <a:gd name="T53" fmla="*/ 56 h 150"/>
                <a:gd name="T54" fmla="*/ 131 w 148"/>
                <a:gd name="T55" fmla="*/ 27 h 150"/>
                <a:gd name="T56" fmla="*/ 114 w 148"/>
                <a:gd name="T57" fmla="*/ 33 h 150"/>
                <a:gd name="T58" fmla="*/ 96 w 148"/>
                <a:gd name="T59" fmla="*/ 103 h 150"/>
                <a:gd name="T60" fmla="*/ 46 w 148"/>
                <a:gd name="T61" fmla="*/ 98 h 150"/>
                <a:gd name="T62" fmla="*/ 51 w 148"/>
                <a:gd name="T63" fmla="*/ 47 h 150"/>
                <a:gd name="T64" fmla="*/ 102 w 148"/>
                <a:gd name="T65" fmla="*/ 52 h 150"/>
                <a:gd name="T66" fmla="*/ 96 w 148"/>
                <a:gd name="T67" fmla="*/ 10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150">
                  <a:moveTo>
                    <a:pt x="114" y="33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109" y="142"/>
                    <a:pt x="109" y="142"/>
                    <a:pt x="109" y="142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34" y="120"/>
                    <a:pt x="134" y="120"/>
                    <a:pt x="134" y="120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31" y="27"/>
                    <a:pt x="131" y="27"/>
                    <a:pt x="131" y="27"/>
                  </a:cubicBezTo>
                  <a:lnTo>
                    <a:pt x="114" y="33"/>
                  </a:lnTo>
                  <a:close/>
                  <a:moveTo>
                    <a:pt x="96" y="103"/>
                  </a:moveTo>
                  <a:cubicBezTo>
                    <a:pt x="81" y="115"/>
                    <a:pt x="59" y="113"/>
                    <a:pt x="46" y="98"/>
                  </a:cubicBezTo>
                  <a:cubicBezTo>
                    <a:pt x="34" y="82"/>
                    <a:pt x="36" y="60"/>
                    <a:pt x="51" y="47"/>
                  </a:cubicBezTo>
                  <a:cubicBezTo>
                    <a:pt x="67" y="35"/>
                    <a:pt x="89" y="37"/>
                    <a:pt x="102" y="52"/>
                  </a:cubicBezTo>
                  <a:cubicBezTo>
                    <a:pt x="114" y="68"/>
                    <a:pt x="112" y="90"/>
                    <a:pt x="96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Freeform 40"/>
            <p:cNvSpPr>
              <a:spLocks noEditPoints="1"/>
            </p:cNvSpPr>
            <p:nvPr/>
          </p:nvSpPr>
          <p:spPr bwMode="auto">
            <a:xfrm>
              <a:off x="2875370" y="3290719"/>
              <a:ext cx="360000" cy="360000"/>
            </a:xfrm>
            <a:custGeom>
              <a:avLst/>
              <a:gdLst>
                <a:gd name="T0" fmla="*/ 68 w 88"/>
                <a:gd name="T1" fmla="*/ 20 h 91"/>
                <a:gd name="T2" fmla="*/ 62 w 88"/>
                <a:gd name="T3" fmla="*/ 16 h 91"/>
                <a:gd name="T4" fmla="*/ 62 w 88"/>
                <a:gd name="T5" fmla="*/ 4 h 91"/>
                <a:gd name="T6" fmla="*/ 43 w 88"/>
                <a:gd name="T7" fmla="*/ 0 h 91"/>
                <a:gd name="T8" fmla="*/ 39 w 88"/>
                <a:gd name="T9" fmla="*/ 12 h 91"/>
                <a:gd name="T10" fmla="*/ 32 w 88"/>
                <a:gd name="T11" fmla="*/ 13 h 91"/>
                <a:gd name="T12" fmla="*/ 23 w 88"/>
                <a:gd name="T13" fmla="*/ 6 h 91"/>
                <a:gd name="T14" fmla="*/ 8 w 88"/>
                <a:gd name="T15" fmla="*/ 18 h 91"/>
                <a:gd name="T16" fmla="*/ 14 w 88"/>
                <a:gd name="T17" fmla="*/ 29 h 91"/>
                <a:gd name="T18" fmla="*/ 11 w 88"/>
                <a:gd name="T19" fmla="*/ 35 h 91"/>
                <a:gd name="T20" fmla="*/ 0 w 88"/>
                <a:gd name="T21" fmla="*/ 37 h 91"/>
                <a:gd name="T22" fmla="*/ 0 w 88"/>
                <a:gd name="T23" fmla="*/ 57 h 91"/>
                <a:gd name="T24" fmla="*/ 12 w 88"/>
                <a:gd name="T25" fmla="*/ 59 h 91"/>
                <a:gd name="T26" fmla="*/ 15 w 88"/>
                <a:gd name="T27" fmla="*/ 65 h 91"/>
                <a:gd name="T28" fmla="*/ 10 w 88"/>
                <a:gd name="T29" fmla="*/ 75 h 91"/>
                <a:gd name="T30" fmla="*/ 26 w 88"/>
                <a:gd name="T31" fmla="*/ 87 h 91"/>
                <a:gd name="T32" fmla="*/ 34 w 88"/>
                <a:gd name="T33" fmla="*/ 79 h 91"/>
                <a:gd name="T34" fmla="*/ 41 w 88"/>
                <a:gd name="T35" fmla="*/ 81 h 91"/>
                <a:gd name="T36" fmla="*/ 45 w 88"/>
                <a:gd name="T37" fmla="*/ 91 h 91"/>
                <a:gd name="T38" fmla="*/ 65 w 88"/>
                <a:gd name="T39" fmla="*/ 86 h 91"/>
                <a:gd name="T40" fmla="*/ 64 w 88"/>
                <a:gd name="T41" fmla="*/ 75 h 91"/>
                <a:gd name="T42" fmla="*/ 69 w 88"/>
                <a:gd name="T43" fmla="*/ 70 h 91"/>
                <a:gd name="T44" fmla="*/ 80 w 88"/>
                <a:gd name="T45" fmla="*/ 72 h 91"/>
                <a:gd name="T46" fmla="*/ 88 w 88"/>
                <a:gd name="T47" fmla="*/ 54 h 91"/>
                <a:gd name="T48" fmla="*/ 79 w 88"/>
                <a:gd name="T49" fmla="*/ 48 h 91"/>
                <a:gd name="T50" fmla="*/ 79 w 88"/>
                <a:gd name="T51" fmla="*/ 41 h 91"/>
                <a:gd name="T52" fmla="*/ 88 w 88"/>
                <a:gd name="T53" fmla="*/ 34 h 91"/>
                <a:gd name="T54" fmla="*/ 78 w 88"/>
                <a:gd name="T55" fmla="*/ 16 h 91"/>
                <a:gd name="T56" fmla="*/ 68 w 88"/>
                <a:gd name="T57" fmla="*/ 20 h 91"/>
                <a:gd name="T58" fmla="*/ 57 w 88"/>
                <a:gd name="T59" fmla="*/ 62 h 91"/>
                <a:gd name="T60" fmla="*/ 27 w 88"/>
                <a:gd name="T61" fmla="*/ 59 h 91"/>
                <a:gd name="T62" fmla="*/ 30 w 88"/>
                <a:gd name="T63" fmla="*/ 29 h 91"/>
                <a:gd name="T64" fmla="*/ 61 w 88"/>
                <a:gd name="T65" fmla="*/ 32 h 91"/>
                <a:gd name="T66" fmla="*/ 57 w 88"/>
                <a:gd name="T67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91">
                  <a:moveTo>
                    <a:pt x="68" y="20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78" y="16"/>
                    <a:pt x="78" y="16"/>
                    <a:pt x="78" y="16"/>
                  </a:cubicBezTo>
                  <a:lnTo>
                    <a:pt x="68" y="20"/>
                  </a:lnTo>
                  <a:close/>
                  <a:moveTo>
                    <a:pt x="57" y="62"/>
                  </a:moveTo>
                  <a:cubicBezTo>
                    <a:pt x="48" y="70"/>
                    <a:pt x="35" y="68"/>
                    <a:pt x="27" y="59"/>
                  </a:cubicBezTo>
                  <a:cubicBezTo>
                    <a:pt x="20" y="50"/>
                    <a:pt x="21" y="36"/>
                    <a:pt x="30" y="29"/>
                  </a:cubicBezTo>
                  <a:cubicBezTo>
                    <a:pt x="40" y="21"/>
                    <a:pt x="53" y="23"/>
                    <a:pt x="61" y="32"/>
                  </a:cubicBezTo>
                  <a:cubicBezTo>
                    <a:pt x="68" y="41"/>
                    <a:pt x="67" y="55"/>
                    <a:pt x="57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Freeform 41"/>
            <p:cNvSpPr>
              <a:spLocks noEditPoints="1"/>
            </p:cNvSpPr>
            <p:nvPr/>
          </p:nvSpPr>
          <p:spPr bwMode="auto">
            <a:xfrm>
              <a:off x="2952363" y="2886146"/>
              <a:ext cx="360000" cy="360000"/>
            </a:xfrm>
            <a:custGeom>
              <a:avLst/>
              <a:gdLst>
                <a:gd name="T0" fmla="*/ 69 w 88"/>
                <a:gd name="T1" fmla="*/ 21 h 91"/>
                <a:gd name="T2" fmla="*/ 63 w 88"/>
                <a:gd name="T3" fmla="*/ 17 h 91"/>
                <a:gd name="T4" fmla="*/ 64 w 88"/>
                <a:gd name="T5" fmla="*/ 5 h 91"/>
                <a:gd name="T6" fmla="*/ 45 w 88"/>
                <a:gd name="T7" fmla="*/ 0 h 91"/>
                <a:gd name="T8" fmla="*/ 40 w 88"/>
                <a:gd name="T9" fmla="*/ 11 h 91"/>
                <a:gd name="T10" fmla="*/ 33 w 88"/>
                <a:gd name="T11" fmla="*/ 13 h 91"/>
                <a:gd name="T12" fmla="*/ 25 w 88"/>
                <a:gd name="T13" fmla="*/ 5 h 91"/>
                <a:gd name="T14" fmla="*/ 9 w 88"/>
                <a:gd name="T15" fmla="*/ 17 h 91"/>
                <a:gd name="T16" fmla="*/ 15 w 88"/>
                <a:gd name="T17" fmla="*/ 28 h 91"/>
                <a:gd name="T18" fmla="*/ 12 w 88"/>
                <a:gd name="T19" fmla="*/ 34 h 91"/>
                <a:gd name="T20" fmla="*/ 0 w 88"/>
                <a:gd name="T21" fmla="*/ 36 h 91"/>
                <a:gd name="T22" fmla="*/ 0 w 88"/>
                <a:gd name="T23" fmla="*/ 55 h 91"/>
                <a:gd name="T24" fmla="*/ 12 w 88"/>
                <a:gd name="T25" fmla="*/ 58 h 91"/>
                <a:gd name="T26" fmla="*/ 15 w 88"/>
                <a:gd name="T27" fmla="*/ 64 h 91"/>
                <a:gd name="T28" fmla="*/ 9 w 88"/>
                <a:gd name="T29" fmla="*/ 74 h 91"/>
                <a:gd name="T30" fmla="*/ 25 w 88"/>
                <a:gd name="T31" fmla="*/ 86 h 91"/>
                <a:gd name="T32" fmla="*/ 33 w 88"/>
                <a:gd name="T33" fmla="*/ 79 h 91"/>
                <a:gd name="T34" fmla="*/ 40 w 88"/>
                <a:gd name="T35" fmla="*/ 80 h 91"/>
                <a:gd name="T36" fmla="*/ 44 w 88"/>
                <a:gd name="T37" fmla="*/ 91 h 91"/>
                <a:gd name="T38" fmla="*/ 64 w 88"/>
                <a:gd name="T39" fmla="*/ 86 h 91"/>
                <a:gd name="T40" fmla="*/ 63 w 88"/>
                <a:gd name="T41" fmla="*/ 75 h 91"/>
                <a:gd name="T42" fmla="*/ 69 w 88"/>
                <a:gd name="T43" fmla="*/ 71 h 91"/>
                <a:gd name="T44" fmla="*/ 80 w 88"/>
                <a:gd name="T45" fmla="*/ 74 h 91"/>
                <a:gd name="T46" fmla="*/ 88 w 88"/>
                <a:gd name="T47" fmla="*/ 56 h 91"/>
                <a:gd name="T48" fmla="*/ 79 w 88"/>
                <a:gd name="T49" fmla="*/ 50 h 91"/>
                <a:gd name="T50" fmla="*/ 79 w 88"/>
                <a:gd name="T51" fmla="*/ 42 h 91"/>
                <a:gd name="T52" fmla="*/ 88 w 88"/>
                <a:gd name="T53" fmla="*/ 35 h 91"/>
                <a:gd name="T54" fmla="*/ 80 w 88"/>
                <a:gd name="T55" fmla="*/ 18 h 91"/>
                <a:gd name="T56" fmla="*/ 69 w 88"/>
                <a:gd name="T57" fmla="*/ 21 h 91"/>
                <a:gd name="T58" fmla="*/ 57 w 88"/>
                <a:gd name="T59" fmla="*/ 63 h 91"/>
                <a:gd name="T60" fmla="*/ 27 w 88"/>
                <a:gd name="T61" fmla="*/ 58 h 91"/>
                <a:gd name="T62" fmla="*/ 31 w 88"/>
                <a:gd name="T63" fmla="*/ 28 h 91"/>
                <a:gd name="T64" fmla="*/ 61 w 88"/>
                <a:gd name="T65" fmla="*/ 33 h 91"/>
                <a:gd name="T66" fmla="*/ 57 w 88"/>
                <a:gd name="T67" fmla="*/ 6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91">
                  <a:moveTo>
                    <a:pt x="69" y="21"/>
                  </a:moveTo>
                  <a:cubicBezTo>
                    <a:pt x="63" y="17"/>
                    <a:pt x="63" y="17"/>
                    <a:pt x="63" y="17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0" y="18"/>
                    <a:pt x="80" y="18"/>
                    <a:pt x="80" y="18"/>
                  </a:cubicBezTo>
                  <a:lnTo>
                    <a:pt x="69" y="21"/>
                  </a:lnTo>
                  <a:close/>
                  <a:moveTo>
                    <a:pt x="57" y="63"/>
                  </a:moveTo>
                  <a:cubicBezTo>
                    <a:pt x="48" y="70"/>
                    <a:pt x="34" y="68"/>
                    <a:pt x="27" y="58"/>
                  </a:cubicBezTo>
                  <a:cubicBezTo>
                    <a:pt x="20" y="49"/>
                    <a:pt x="22" y="35"/>
                    <a:pt x="31" y="28"/>
                  </a:cubicBezTo>
                  <a:cubicBezTo>
                    <a:pt x="41" y="21"/>
                    <a:pt x="54" y="23"/>
                    <a:pt x="61" y="33"/>
                  </a:cubicBezTo>
                  <a:cubicBezTo>
                    <a:pt x="69" y="42"/>
                    <a:pt x="67" y="55"/>
                    <a:pt x="57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821681" y="7945299"/>
            <a:ext cx="4112799" cy="694424"/>
          </a:xfrm>
          <a:prstGeom prst="rect">
            <a:avLst/>
          </a:prstGeom>
        </p:spPr>
        <p:txBody>
          <a:bodyPr wrap="none" lIns="206124" tIns="103062" rIns="206124" bIns="103062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160" dirty="0">
                <a:solidFill>
                  <a:prstClr val="black"/>
                </a:solidFill>
                <a:latin typeface="Arial" charset="0"/>
              </a:rPr>
              <a:t>Business application</a:t>
            </a:r>
          </a:p>
        </p:txBody>
      </p:sp>
      <p:sp>
        <p:nvSpPr>
          <p:cNvPr id="28" name="Down Arrow 27"/>
          <p:cNvSpPr/>
          <p:nvPr/>
        </p:nvSpPr>
        <p:spPr>
          <a:xfrm rot="16200000">
            <a:off x="5023650" y="5507956"/>
            <a:ext cx="1075680" cy="2568517"/>
          </a:xfrm>
          <a:prstGeom prst="downArrow">
            <a:avLst/>
          </a:prstGeom>
          <a:solidFill>
            <a:srgbClr val="009BBB"/>
          </a:solidFill>
          <a:ln>
            <a:noFill/>
          </a:ln>
        </p:spPr>
        <p:txBody>
          <a:bodyPr wrap="square" lIns="206093" tIns="103046" rIns="206093" bIns="103046" rtlCol="0" anchor="ctr">
            <a:noAutofit/>
          </a:bodyPr>
          <a:lstStyle/>
          <a:p>
            <a:pPr algn="ctr" defTabSz="2064075" eaLnBrk="0" fontAlgn="base" hangingPunct="0">
              <a:spcBef>
                <a:spcPts val="677"/>
              </a:spcBef>
              <a:spcAft>
                <a:spcPct val="0"/>
              </a:spcAft>
            </a:pPr>
            <a:endParaRPr lang="en-GB" sz="4515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0407" y="6487990"/>
            <a:ext cx="2112188" cy="625014"/>
          </a:xfrm>
          <a:prstGeom prst="rect">
            <a:avLst/>
          </a:prstGeom>
          <a:noFill/>
        </p:spPr>
        <p:txBody>
          <a:bodyPr wrap="none" lIns="206093" tIns="103046" rIns="206093" bIns="103046" rtlCol="0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9" b="1" dirty="0">
                <a:solidFill>
                  <a:prstClr val="white"/>
                </a:solidFill>
                <a:latin typeface="Arial" charset="0"/>
              </a:rPr>
              <a:t>SWIFT </a:t>
            </a:r>
            <a:r>
              <a:rPr lang="en-GB" sz="2709" b="1" dirty="0" err="1">
                <a:solidFill>
                  <a:prstClr val="white"/>
                </a:solidFill>
                <a:latin typeface="Arial" charset="0"/>
              </a:rPr>
              <a:t>gpi</a:t>
            </a:r>
            <a:endParaRPr lang="en-GB" sz="2709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317" y="2233513"/>
            <a:ext cx="2042190" cy="6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 flipV="1">
            <a:off x="13818241" y="2632653"/>
            <a:ext cx="4374179" cy="3405811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13849219" y="7349925"/>
            <a:ext cx="4343771" cy="3958467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3" name="Picture 2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 b="7955"/>
          <a:stretch/>
        </p:blipFill>
        <p:spPr bwMode="auto">
          <a:xfrm>
            <a:off x="19156487" y="3066209"/>
            <a:ext cx="3425870" cy="153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22" descr="C:\Users\gsabharw\Desktop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413" y="5591158"/>
            <a:ext cx="2870244" cy="10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81" y="7610611"/>
            <a:ext cx="3325062" cy="126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50" y="9866150"/>
            <a:ext cx="3945952" cy="116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998" y="3499653"/>
            <a:ext cx="1976270" cy="87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 bwMode="auto">
          <a:xfrm>
            <a:off x="6424721" y="9474642"/>
            <a:ext cx="842051" cy="650179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06124" tIns="103062" rIns="206124" bIns="1030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12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45" y="6187307"/>
            <a:ext cx="3490145" cy="11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10" y="9013395"/>
            <a:ext cx="1871486" cy="7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759" y="10150746"/>
            <a:ext cx="2045666" cy="88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469" y="2187701"/>
            <a:ext cx="3278166" cy="72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036" y="4884238"/>
            <a:ext cx="1590778" cy="85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028" y="8861434"/>
            <a:ext cx="1971828" cy="104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759" y="11308392"/>
            <a:ext cx="2614108" cy="70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\\planet2.swift.com@SSL\DavWWWRoot\sites\ws1\GPU Working Space\Vendor and Integration\GPI Vendor Team (Internal)\190306 - Universal Confirmation\Universal confirmation attestations\CBA_IBAS\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198" y="3620484"/>
            <a:ext cx="1186962" cy="8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\\planet2.swift.com@SSL\DavWWWRoot\sites\ws1\GPU Working Space\Vendor and Integration\GPI Vendor Team (Internal)\190306 - Universal Confirmation\Universal confirmation attestations\FIS_XCT\WEB - FIS Logo Green PN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036" y="10124821"/>
            <a:ext cx="1890708" cy="8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283" y="11263481"/>
            <a:ext cx="3256922" cy="55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843957" y="2253593"/>
            <a:ext cx="5415011" cy="249212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103046" rIns="206093" bIns="103046" rtlCol="0" anchor="t"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63" kern="0" dirty="0">
                <a:solidFill>
                  <a:srgbClr val="009BBB"/>
                </a:solidFill>
                <a:latin typeface="Arial" charset="0"/>
              </a:rPr>
              <a:t>15 application vendors confirmed to have a </a:t>
            </a:r>
            <a:br>
              <a:rPr lang="en-GB" sz="4063" kern="0" dirty="0">
                <a:solidFill>
                  <a:srgbClr val="009BBB"/>
                </a:solidFill>
                <a:latin typeface="Arial" charset="0"/>
              </a:rPr>
            </a:br>
            <a:r>
              <a:rPr lang="en-GB" sz="4063" kern="0" dirty="0">
                <a:solidFill>
                  <a:srgbClr val="009BBB"/>
                </a:solidFill>
                <a:latin typeface="Arial" charset="0"/>
              </a:rPr>
              <a:t>gpi-ready application</a:t>
            </a:r>
            <a:r>
              <a:rPr lang="en-GB" sz="4063" dirty="0">
                <a:solidFill>
                  <a:srgbClr val="009BBB"/>
                </a:solidFill>
                <a:latin typeface="Arial" charset="0"/>
                <a:cs typeface="Calibri" panose="020F0502020204030204" pitchFamily="34" charset="0"/>
              </a:rPr>
              <a:t> </a:t>
            </a:r>
            <a:endParaRPr lang="en-GB" sz="4063" dirty="0">
              <a:solidFill>
                <a:srgbClr val="009B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7888" y="8494449"/>
            <a:ext cx="5449977" cy="2153317"/>
          </a:xfrm>
          <a:prstGeom prst="rect">
            <a:avLst/>
          </a:prstGeom>
          <a:noFill/>
        </p:spPr>
        <p:txBody>
          <a:bodyPr wrap="square" lIns="206156" tIns="103078" rIns="206156" bIns="103078" rtlCol="0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320" b="1" dirty="0" err="1">
                <a:latin typeface="Arial" charset="0"/>
              </a:rPr>
              <a:t>gpi</a:t>
            </a:r>
            <a:r>
              <a:rPr lang="en-GB" sz="6320" b="1" dirty="0">
                <a:latin typeface="Arial" charset="0"/>
              </a:rPr>
              <a:t> </a:t>
            </a:r>
            <a:r>
              <a:rPr lang="en-GB" sz="6320" b="1" dirty="0" smtClean="0">
                <a:latin typeface="Arial" charset="0"/>
              </a:rPr>
              <a:t>Label </a:t>
            </a:r>
            <a:r>
              <a:rPr lang="en-GB" sz="6320" b="1" dirty="0">
                <a:latin typeface="Arial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88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8" grpId="0" animBg="1"/>
      <p:bldP spid="29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6761076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Universal confirmations supporting application providers </a:t>
            </a:r>
            <a:endParaRPr lang="en-GB" dirty="0"/>
          </a:p>
        </p:txBody>
      </p:sp>
      <p:sp>
        <p:nvSpPr>
          <p:cNvPr id="8" name="Flowchart: Merge 50"/>
          <p:cNvSpPr/>
          <p:nvPr/>
        </p:nvSpPr>
        <p:spPr bwMode="auto">
          <a:xfrm rot="16200000">
            <a:off x="8743489" y="2969678"/>
            <a:ext cx="1697180" cy="9427593"/>
          </a:xfrm>
          <a:custGeom>
            <a:avLst/>
            <a:gdLst>
              <a:gd name="connsiteX0" fmla="*/ 1327918 w 1327918"/>
              <a:gd name="connsiteY0" fmla="*/ 1524848 h 5539550"/>
              <a:gd name="connsiteX1" fmla="*/ 1327918 w 1327918"/>
              <a:gd name="connsiteY1" fmla="*/ 5531358 h 5539550"/>
              <a:gd name="connsiteX2" fmla="*/ 1327918 w 1327918"/>
              <a:gd name="connsiteY2" fmla="*/ 5539551 h 5539550"/>
              <a:gd name="connsiteX3" fmla="*/ 1320147 w 1327918"/>
              <a:gd name="connsiteY3" fmla="*/ 5539551 h 5539550"/>
              <a:gd name="connsiteX4" fmla="*/ 793040 w 1327918"/>
              <a:gd name="connsiteY4" fmla="*/ 4833013 h 5539550"/>
              <a:gd name="connsiteX5" fmla="*/ 217725 w 1327918"/>
              <a:gd name="connsiteY5" fmla="*/ 5539551 h 5539550"/>
              <a:gd name="connsiteX6" fmla="*/ 209954 w 1327918"/>
              <a:gd name="connsiteY6" fmla="*/ 5539551 h 5539550"/>
              <a:gd name="connsiteX7" fmla="*/ 209954 w 1327918"/>
              <a:gd name="connsiteY7" fmla="*/ 5531358 h 5539550"/>
              <a:gd name="connsiteX8" fmla="*/ 209954 w 1327918"/>
              <a:gd name="connsiteY8" fmla="*/ 1524848 h 5539550"/>
              <a:gd name="connsiteX9" fmla="*/ 1327918 w 1327918"/>
              <a:gd name="connsiteY9" fmla="*/ 1524848 h 5539550"/>
              <a:gd name="connsiteX10" fmla="*/ 1327918 w 1327918"/>
              <a:gd name="connsiteY10" fmla="*/ 1516652 h 5539550"/>
              <a:gd name="connsiteX11" fmla="*/ 209269 w 1327918"/>
              <a:gd name="connsiteY11" fmla="*/ 1516651 h 5539550"/>
              <a:gd name="connsiteX12" fmla="*/ 0 w 1327918"/>
              <a:gd name="connsiteY12" fmla="*/ 1152128 h 5539550"/>
              <a:gd name="connsiteX13" fmla="*/ 0 w 1327918"/>
              <a:gd name="connsiteY13" fmla="*/ 0 h 5539550"/>
              <a:gd name="connsiteX14" fmla="*/ 1094540 w 1327918"/>
              <a:gd name="connsiteY14" fmla="*/ 0 h 5539550"/>
              <a:gd name="connsiteX15" fmla="*/ 1094540 w 1327918"/>
              <a:gd name="connsiteY15" fmla="*/ 1152128 h 5539550"/>
              <a:gd name="connsiteX16" fmla="*/ 1327918 w 1327918"/>
              <a:gd name="connsiteY16" fmla="*/ 1516652 h 553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7918" h="5539550">
                <a:moveTo>
                  <a:pt x="1327918" y="1524848"/>
                </a:moveTo>
                <a:lnTo>
                  <a:pt x="1327918" y="5531358"/>
                </a:lnTo>
                <a:lnTo>
                  <a:pt x="1327918" y="5539551"/>
                </a:lnTo>
                <a:lnTo>
                  <a:pt x="1320147" y="5539551"/>
                </a:lnTo>
                <a:lnTo>
                  <a:pt x="793040" y="4833013"/>
                </a:lnTo>
                <a:lnTo>
                  <a:pt x="217725" y="5539551"/>
                </a:lnTo>
                <a:lnTo>
                  <a:pt x="209954" y="5539551"/>
                </a:lnTo>
                <a:lnTo>
                  <a:pt x="209954" y="5531358"/>
                </a:lnTo>
                <a:lnTo>
                  <a:pt x="209954" y="1524848"/>
                </a:lnTo>
                <a:lnTo>
                  <a:pt x="1327918" y="1524848"/>
                </a:lnTo>
                <a:close/>
                <a:moveTo>
                  <a:pt x="1327918" y="1516652"/>
                </a:moveTo>
                <a:lnTo>
                  <a:pt x="209269" y="1516651"/>
                </a:lnTo>
                <a:lnTo>
                  <a:pt x="0" y="1152128"/>
                </a:lnTo>
                <a:lnTo>
                  <a:pt x="0" y="0"/>
                </a:lnTo>
                <a:lnTo>
                  <a:pt x="1094540" y="0"/>
                </a:lnTo>
                <a:lnTo>
                  <a:pt x="1094540" y="1152128"/>
                </a:lnTo>
                <a:lnTo>
                  <a:pt x="1327918" y="151665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206093" tIns="103046" rIns="206093" bIns="103046" numCol="1" spcCol="0" rtlCol="0" anchor="t" anchorCtr="0" compatLnSpc="1">
            <a:prstTxWarp prst="textNoShape">
              <a:avLst/>
            </a:prstTxWarp>
          </a:bodyPr>
          <a:lstStyle/>
          <a:p>
            <a:pPr defTabSz="2060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8998" y="7197155"/>
            <a:ext cx="5542303" cy="972288"/>
          </a:xfrm>
          <a:prstGeom prst="rect">
            <a:avLst/>
          </a:prstGeom>
        </p:spPr>
        <p:txBody>
          <a:bodyPr wrap="square" lIns="206093" tIns="103046" rIns="206093" bIns="103046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83" dirty="0">
                <a:solidFill>
                  <a:prstClr val="white"/>
                </a:solidFill>
                <a:latin typeface="Arial" charset="0"/>
              </a:rPr>
              <a:t>Support in all business application versions currently active</a:t>
            </a:r>
            <a:endParaRPr lang="en-GB" sz="2483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Flowchart: Merge 50"/>
          <p:cNvSpPr/>
          <p:nvPr/>
        </p:nvSpPr>
        <p:spPr bwMode="auto">
          <a:xfrm rot="16200000">
            <a:off x="8743489" y="1479575"/>
            <a:ext cx="1697180" cy="9427593"/>
          </a:xfrm>
          <a:custGeom>
            <a:avLst/>
            <a:gdLst>
              <a:gd name="connsiteX0" fmla="*/ 1327918 w 1327918"/>
              <a:gd name="connsiteY0" fmla="*/ 1524848 h 5539550"/>
              <a:gd name="connsiteX1" fmla="*/ 1327918 w 1327918"/>
              <a:gd name="connsiteY1" fmla="*/ 5531358 h 5539550"/>
              <a:gd name="connsiteX2" fmla="*/ 1327918 w 1327918"/>
              <a:gd name="connsiteY2" fmla="*/ 5539551 h 5539550"/>
              <a:gd name="connsiteX3" fmla="*/ 1320147 w 1327918"/>
              <a:gd name="connsiteY3" fmla="*/ 5539551 h 5539550"/>
              <a:gd name="connsiteX4" fmla="*/ 793040 w 1327918"/>
              <a:gd name="connsiteY4" fmla="*/ 4833013 h 5539550"/>
              <a:gd name="connsiteX5" fmla="*/ 217725 w 1327918"/>
              <a:gd name="connsiteY5" fmla="*/ 5539551 h 5539550"/>
              <a:gd name="connsiteX6" fmla="*/ 209954 w 1327918"/>
              <a:gd name="connsiteY6" fmla="*/ 5539551 h 5539550"/>
              <a:gd name="connsiteX7" fmla="*/ 209954 w 1327918"/>
              <a:gd name="connsiteY7" fmla="*/ 5531358 h 5539550"/>
              <a:gd name="connsiteX8" fmla="*/ 209954 w 1327918"/>
              <a:gd name="connsiteY8" fmla="*/ 1524848 h 5539550"/>
              <a:gd name="connsiteX9" fmla="*/ 1327918 w 1327918"/>
              <a:gd name="connsiteY9" fmla="*/ 1524848 h 5539550"/>
              <a:gd name="connsiteX10" fmla="*/ 1327918 w 1327918"/>
              <a:gd name="connsiteY10" fmla="*/ 1516652 h 5539550"/>
              <a:gd name="connsiteX11" fmla="*/ 209269 w 1327918"/>
              <a:gd name="connsiteY11" fmla="*/ 1516651 h 5539550"/>
              <a:gd name="connsiteX12" fmla="*/ 0 w 1327918"/>
              <a:gd name="connsiteY12" fmla="*/ 1152128 h 5539550"/>
              <a:gd name="connsiteX13" fmla="*/ 0 w 1327918"/>
              <a:gd name="connsiteY13" fmla="*/ 0 h 5539550"/>
              <a:gd name="connsiteX14" fmla="*/ 1094540 w 1327918"/>
              <a:gd name="connsiteY14" fmla="*/ 0 h 5539550"/>
              <a:gd name="connsiteX15" fmla="*/ 1094540 w 1327918"/>
              <a:gd name="connsiteY15" fmla="*/ 1152128 h 5539550"/>
              <a:gd name="connsiteX16" fmla="*/ 1327918 w 1327918"/>
              <a:gd name="connsiteY16" fmla="*/ 1516652 h 553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7918" h="5539550">
                <a:moveTo>
                  <a:pt x="1327918" y="1524848"/>
                </a:moveTo>
                <a:lnTo>
                  <a:pt x="1327918" y="5531358"/>
                </a:lnTo>
                <a:lnTo>
                  <a:pt x="1327918" y="5539551"/>
                </a:lnTo>
                <a:lnTo>
                  <a:pt x="1320147" y="5539551"/>
                </a:lnTo>
                <a:lnTo>
                  <a:pt x="793040" y="4833013"/>
                </a:lnTo>
                <a:lnTo>
                  <a:pt x="217725" y="5539551"/>
                </a:lnTo>
                <a:lnTo>
                  <a:pt x="209954" y="5539551"/>
                </a:lnTo>
                <a:lnTo>
                  <a:pt x="209954" y="5531358"/>
                </a:lnTo>
                <a:lnTo>
                  <a:pt x="209954" y="1524848"/>
                </a:lnTo>
                <a:lnTo>
                  <a:pt x="1327918" y="1524848"/>
                </a:lnTo>
                <a:close/>
                <a:moveTo>
                  <a:pt x="1327918" y="1516652"/>
                </a:moveTo>
                <a:lnTo>
                  <a:pt x="209269" y="1516651"/>
                </a:lnTo>
                <a:lnTo>
                  <a:pt x="0" y="1152128"/>
                </a:lnTo>
                <a:lnTo>
                  <a:pt x="0" y="0"/>
                </a:lnTo>
                <a:lnTo>
                  <a:pt x="1094540" y="0"/>
                </a:lnTo>
                <a:lnTo>
                  <a:pt x="1094540" y="1152128"/>
                </a:lnTo>
                <a:lnTo>
                  <a:pt x="1327918" y="151665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206093" tIns="103046" rIns="206093" bIns="103046" numCol="1" spcCol="0" rtlCol="0" anchor="t" anchorCtr="0" compatLnSpc="1">
            <a:prstTxWarp prst="textNoShape">
              <a:avLst/>
            </a:prstTxWarp>
          </a:bodyPr>
          <a:lstStyle/>
          <a:p>
            <a:pPr defTabSz="2060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Flowchart: Merge 50"/>
          <p:cNvSpPr/>
          <p:nvPr/>
        </p:nvSpPr>
        <p:spPr bwMode="auto">
          <a:xfrm rot="16200000">
            <a:off x="8743489" y="-3950"/>
            <a:ext cx="1697180" cy="9427593"/>
          </a:xfrm>
          <a:custGeom>
            <a:avLst/>
            <a:gdLst>
              <a:gd name="connsiteX0" fmla="*/ 1327918 w 1327918"/>
              <a:gd name="connsiteY0" fmla="*/ 1524848 h 5539550"/>
              <a:gd name="connsiteX1" fmla="*/ 1327918 w 1327918"/>
              <a:gd name="connsiteY1" fmla="*/ 5531358 h 5539550"/>
              <a:gd name="connsiteX2" fmla="*/ 1327918 w 1327918"/>
              <a:gd name="connsiteY2" fmla="*/ 5539551 h 5539550"/>
              <a:gd name="connsiteX3" fmla="*/ 1320147 w 1327918"/>
              <a:gd name="connsiteY3" fmla="*/ 5539551 h 5539550"/>
              <a:gd name="connsiteX4" fmla="*/ 793040 w 1327918"/>
              <a:gd name="connsiteY4" fmla="*/ 4833013 h 5539550"/>
              <a:gd name="connsiteX5" fmla="*/ 217725 w 1327918"/>
              <a:gd name="connsiteY5" fmla="*/ 5539551 h 5539550"/>
              <a:gd name="connsiteX6" fmla="*/ 209954 w 1327918"/>
              <a:gd name="connsiteY6" fmla="*/ 5539551 h 5539550"/>
              <a:gd name="connsiteX7" fmla="*/ 209954 w 1327918"/>
              <a:gd name="connsiteY7" fmla="*/ 5531358 h 5539550"/>
              <a:gd name="connsiteX8" fmla="*/ 209954 w 1327918"/>
              <a:gd name="connsiteY8" fmla="*/ 1524848 h 5539550"/>
              <a:gd name="connsiteX9" fmla="*/ 1327918 w 1327918"/>
              <a:gd name="connsiteY9" fmla="*/ 1524848 h 5539550"/>
              <a:gd name="connsiteX10" fmla="*/ 1327918 w 1327918"/>
              <a:gd name="connsiteY10" fmla="*/ 1516652 h 5539550"/>
              <a:gd name="connsiteX11" fmla="*/ 209269 w 1327918"/>
              <a:gd name="connsiteY11" fmla="*/ 1516651 h 5539550"/>
              <a:gd name="connsiteX12" fmla="*/ 0 w 1327918"/>
              <a:gd name="connsiteY12" fmla="*/ 1152128 h 5539550"/>
              <a:gd name="connsiteX13" fmla="*/ 0 w 1327918"/>
              <a:gd name="connsiteY13" fmla="*/ 0 h 5539550"/>
              <a:gd name="connsiteX14" fmla="*/ 1094540 w 1327918"/>
              <a:gd name="connsiteY14" fmla="*/ 0 h 5539550"/>
              <a:gd name="connsiteX15" fmla="*/ 1094540 w 1327918"/>
              <a:gd name="connsiteY15" fmla="*/ 1152128 h 5539550"/>
              <a:gd name="connsiteX16" fmla="*/ 1327918 w 1327918"/>
              <a:gd name="connsiteY16" fmla="*/ 1516652 h 553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7918" h="5539550">
                <a:moveTo>
                  <a:pt x="1327918" y="1524848"/>
                </a:moveTo>
                <a:lnTo>
                  <a:pt x="1327918" y="5531358"/>
                </a:lnTo>
                <a:lnTo>
                  <a:pt x="1327918" y="5539551"/>
                </a:lnTo>
                <a:lnTo>
                  <a:pt x="1320147" y="5539551"/>
                </a:lnTo>
                <a:lnTo>
                  <a:pt x="793040" y="4833013"/>
                </a:lnTo>
                <a:lnTo>
                  <a:pt x="217725" y="5539551"/>
                </a:lnTo>
                <a:lnTo>
                  <a:pt x="209954" y="5539551"/>
                </a:lnTo>
                <a:lnTo>
                  <a:pt x="209954" y="5531358"/>
                </a:lnTo>
                <a:lnTo>
                  <a:pt x="209954" y="1524848"/>
                </a:lnTo>
                <a:lnTo>
                  <a:pt x="1327918" y="1524848"/>
                </a:lnTo>
                <a:close/>
                <a:moveTo>
                  <a:pt x="1327918" y="1516652"/>
                </a:moveTo>
                <a:lnTo>
                  <a:pt x="209269" y="1516651"/>
                </a:lnTo>
                <a:lnTo>
                  <a:pt x="0" y="1152128"/>
                </a:lnTo>
                <a:lnTo>
                  <a:pt x="0" y="0"/>
                </a:lnTo>
                <a:lnTo>
                  <a:pt x="1094540" y="0"/>
                </a:lnTo>
                <a:lnTo>
                  <a:pt x="1094540" y="1152128"/>
                </a:lnTo>
                <a:lnTo>
                  <a:pt x="1327918" y="1516652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206093" tIns="103046" rIns="206093" bIns="103046" numCol="1" spcCol="0" rtlCol="0" anchor="t" anchorCtr="0" compatLnSpc="1">
            <a:prstTxWarp prst="textNoShape">
              <a:avLst/>
            </a:prstTxWarp>
          </a:bodyPr>
          <a:lstStyle/>
          <a:p>
            <a:pPr defTabSz="2060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3217" y="4032466"/>
            <a:ext cx="5542303" cy="1354380"/>
          </a:xfrm>
          <a:prstGeom prst="rect">
            <a:avLst/>
          </a:prstGeom>
        </p:spPr>
        <p:txBody>
          <a:bodyPr wrap="square" lIns="206093" tIns="103046" rIns="206093" bIns="103046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83" dirty="0">
                <a:solidFill>
                  <a:prstClr val="white"/>
                </a:solidFill>
                <a:latin typeface="Arial" charset="0"/>
              </a:rPr>
              <a:t>Support Universal confirmation in 2019/2020 Standards MT Release support</a:t>
            </a:r>
            <a:endParaRPr lang="en-GB" sz="2483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78998" y="5707057"/>
            <a:ext cx="5542303" cy="972288"/>
          </a:xfrm>
          <a:prstGeom prst="rect">
            <a:avLst/>
          </a:prstGeom>
        </p:spPr>
        <p:txBody>
          <a:bodyPr wrap="square" lIns="206093" tIns="103046" rIns="206093" bIns="103046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83" dirty="0">
                <a:solidFill>
                  <a:prstClr val="white"/>
                </a:solidFill>
                <a:latin typeface="Arial" charset="0"/>
              </a:rPr>
              <a:t>Support at least one of the automated channels (MT 199s/APIs)</a:t>
            </a:r>
            <a:endParaRPr lang="en-GB" sz="2483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4" name="Flowchart: Merge 50"/>
          <p:cNvSpPr/>
          <p:nvPr/>
        </p:nvSpPr>
        <p:spPr bwMode="auto">
          <a:xfrm rot="16200000">
            <a:off x="8743489" y="4466413"/>
            <a:ext cx="1697180" cy="9427593"/>
          </a:xfrm>
          <a:custGeom>
            <a:avLst/>
            <a:gdLst>
              <a:gd name="connsiteX0" fmla="*/ 1327918 w 1327918"/>
              <a:gd name="connsiteY0" fmla="*/ 1524848 h 5539550"/>
              <a:gd name="connsiteX1" fmla="*/ 1327918 w 1327918"/>
              <a:gd name="connsiteY1" fmla="*/ 5531358 h 5539550"/>
              <a:gd name="connsiteX2" fmla="*/ 1327918 w 1327918"/>
              <a:gd name="connsiteY2" fmla="*/ 5539551 h 5539550"/>
              <a:gd name="connsiteX3" fmla="*/ 1320147 w 1327918"/>
              <a:gd name="connsiteY3" fmla="*/ 5539551 h 5539550"/>
              <a:gd name="connsiteX4" fmla="*/ 793040 w 1327918"/>
              <a:gd name="connsiteY4" fmla="*/ 4833013 h 5539550"/>
              <a:gd name="connsiteX5" fmla="*/ 217725 w 1327918"/>
              <a:gd name="connsiteY5" fmla="*/ 5539551 h 5539550"/>
              <a:gd name="connsiteX6" fmla="*/ 209954 w 1327918"/>
              <a:gd name="connsiteY6" fmla="*/ 5539551 h 5539550"/>
              <a:gd name="connsiteX7" fmla="*/ 209954 w 1327918"/>
              <a:gd name="connsiteY7" fmla="*/ 5531358 h 5539550"/>
              <a:gd name="connsiteX8" fmla="*/ 209954 w 1327918"/>
              <a:gd name="connsiteY8" fmla="*/ 1524848 h 5539550"/>
              <a:gd name="connsiteX9" fmla="*/ 1327918 w 1327918"/>
              <a:gd name="connsiteY9" fmla="*/ 1524848 h 5539550"/>
              <a:gd name="connsiteX10" fmla="*/ 1327918 w 1327918"/>
              <a:gd name="connsiteY10" fmla="*/ 1516652 h 5539550"/>
              <a:gd name="connsiteX11" fmla="*/ 209269 w 1327918"/>
              <a:gd name="connsiteY11" fmla="*/ 1516651 h 5539550"/>
              <a:gd name="connsiteX12" fmla="*/ 0 w 1327918"/>
              <a:gd name="connsiteY12" fmla="*/ 1152128 h 5539550"/>
              <a:gd name="connsiteX13" fmla="*/ 0 w 1327918"/>
              <a:gd name="connsiteY13" fmla="*/ 0 h 5539550"/>
              <a:gd name="connsiteX14" fmla="*/ 1094540 w 1327918"/>
              <a:gd name="connsiteY14" fmla="*/ 0 h 5539550"/>
              <a:gd name="connsiteX15" fmla="*/ 1094540 w 1327918"/>
              <a:gd name="connsiteY15" fmla="*/ 1152128 h 5539550"/>
              <a:gd name="connsiteX16" fmla="*/ 1327918 w 1327918"/>
              <a:gd name="connsiteY16" fmla="*/ 1516652 h 553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7918" h="5539550">
                <a:moveTo>
                  <a:pt x="1327918" y="1524848"/>
                </a:moveTo>
                <a:lnTo>
                  <a:pt x="1327918" y="5531358"/>
                </a:lnTo>
                <a:lnTo>
                  <a:pt x="1327918" y="5539551"/>
                </a:lnTo>
                <a:lnTo>
                  <a:pt x="1320147" y="5539551"/>
                </a:lnTo>
                <a:lnTo>
                  <a:pt x="793040" y="4833013"/>
                </a:lnTo>
                <a:lnTo>
                  <a:pt x="217725" y="5539551"/>
                </a:lnTo>
                <a:lnTo>
                  <a:pt x="209954" y="5539551"/>
                </a:lnTo>
                <a:lnTo>
                  <a:pt x="209954" y="5531358"/>
                </a:lnTo>
                <a:lnTo>
                  <a:pt x="209954" y="1524848"/>
                </a:lnTo>
                <a:lnTo>
                  <a:pt x="1327918" y="1524848"/>
                </a:lnTo>
                <a:close/>
                <a:moveTo>
                  <a:pt x="1327918" y="1516652"/>
                </a:moveTo>
                <a:lnTo>
                  <a:pt x="209269" y="1516651"/>
                </a:lnTo>
                <a:lnTo>
                  <a:pt x="0" y="1152128"/>
                </a:lnTo>
                <a:lnTo>
                  <a:pt x="0" y="0"/>
                </a:lnTo>
                <a:lnTo>
                  <a:pt x="1094540" y="0"/>
                </a:lnTo>
                <a:lnTo>
                  <a:pt x="1094540" y="1152128"/>
                </a:lnTo>
                <a:lnTo>
                  <a:pt x="1327918" y="151665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206093" tIns="103046" rIns="206093" bIns="103046" numCol="1" spcCol="0" rtlCol="0" anchor="t" anchorCtr="0" compatLnSpc="1">
            <a:prstTxWarp prst="textNoShape">
              <a:avLst/>
            </a:prstTxWarp>
          </a:bodyPr>
          <a:lstStyle/>
          <a:p>
            <a:pPr defTabSz="2060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8998" y="8502830"/>
            <a:ext cx="5542303" cy="1354380"/>
          </a:xfrm>
          <a:prstGeom prst="rect">
            <a:avLst/>
          </a:prstGeom>
        </p:spPr>
        <p:txBody>
          <a:bodyPr wrap="square" lIns="206093" tIns="103046" rIns="206093" bIns="103046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83" dirty="0">
                <a:solidFill>
                  <a:prstClr val="white"/>
                </a:solidFill>
                <a:latin typeface="Arial" charset="0"/>
              </a:rPr>
              <a:t>Validate the application readiness through proper testing (self/with SWIFT)</a:t>
            </a:r>
          </a:p>
        </p:txBody>
      </p:sp>
      <p:pic>
        <p:nvPicPr>
          <p:cNvPr id="16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4186363"/>
            <a:ext cx="4636139" cy="59233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 b="7955"/>
          <a:stretch/>
        </p:blipFill>
        <p:spPr bwMode="auto">
          <a:xfrm>
            <a:off x="14570344" y="2841674"/>
            <a:ext cx="4458568" cy="199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5" descr="\\planet2.swift.com@SSL\DavWWWRoot\sites\ws1\GPU Working Space\Vendor and Integration\GPI Vendor Team (Internal)\190306 - Universal Confirmation\Universal confirmation attestations\CBA_IBAS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392" y="2920868"/>
            <a:ext cx="1950972" cy="14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6" descr="C:\Users\gsabharw\AppData\Local\Temp\wz7dca\PPI_logo\cmyk\logo_blau_cmyk_ppi_Ansich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390" y="8845958"/>
            <a:ext cx="1596976" cy="11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7" descr="\\planet2.swift.com@SSL\DavWWWRoot\sites\ws1\GPU Working Space\Vendor and Integration\GPI Vendor Team (Internal)\190306 - Universal Confirmation\Universal confirmation attestations\TCS_Bancs\TCS-BaNCS_sponsorLarg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523" y="10827135"/>
            <a:ext cx="4260210" cy="12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\\planet2.swift.com@SSL\DavWWWRoot\sites\ws1\GPU Working Space\Vendor and Integration\GPI Vendor Team (Internal)\190306 - Universal Confirmation\Universal confirmation attestations\FIS_XCT\WEB - FIS Logo Green 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103" y="5322586"/>
            <a:ext cx="2031550" cy="9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\\planet2.swift.com@SSL\DavWWWRoot\sites\ws1\GPU Working Space\Vendor and Integration\GPI Vendor Team (Internal)\190306 - Universal Confirmation\Universal confirmation attestations\Finastra_PAyFTS\FINASTRA_LOGO_RG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199" y="7279168"/>
            <a:ext cx="2352858" cy="11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865" y="5498493"/>
            <a:ext cx="2525526" cy="111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031" y="7205754"/>
            <a:ext cx="3849694" cy="6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\\dropbox.swift.com@SSL\DavWWWRoot\dropbox\gsabharw\Pictures\th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429" y="10977837"/>
            <a:ext cx="4088898" cy="9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9933" y="10827135"/>
            <a:ext cx="9265048" cy="1041924"/>
          </a:xfrm>
          <a:prstGeom prst="rect">
            <a:avLst/>
          </a:prstGeom>
          <a:noFill/>
        </p:spPr>
        <p:txBody>
          <a:bodyPr wrap="square" lIns="206156" tIns="103078" rIns="206156" bIns="103078" rtlCol="0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418" b="1" dirty="0">
                <a:solidFill>
                  <a:srgbClr val="00B0F0"/>
                </a:solidFill>
                <a:latin typeface="Arial" charset="0"/>
              </a:rPr>
              <a:t>WHAT ABOUT YOU?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9933" y="2330497"/>
            <a:ext cx="11231368" cy="1180743"/>
          </a:xfrm>
          <a:prstGeom prst="rect">
            <a:avLst/>
          </a:prstGeom>
          <a:noFill/>
        </p:spPr>
        <p:txBody>
          <a:bodyPr wrap="square" lIns="206156" tIns="103078" rIns="206156" bIns="103078" rtlCol="0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320" b="1" dirty="0">
                <a:solidFill>
                  <a:srgbClr val="766C62"/>
                </a:solidFill>
                <a:latin typeface="Arial" charset="0"/>
              </a:rPr>
              <a:t>Self-Attestation Program</a:t>
            </a:r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149" y="10451969"/>
            <a:ext cx="1800000" cy="1800000"/>
          </a:xfrm>
          <a:prstGeom prst="rect">
            <a:avLst/>
          </a:prstGeom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226" y="9095949"/>
            <a:ext cx="3874804" cy="85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14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760524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SWIFT invites you to join us and take </a:t>
            </a:r>
            <a:br>
              <a:rPr lang="en-GB" dirty="0" smtClean="0"/>
            </a:br>
            <a:r>
              <a:rPr lang="en-GB" dirty="0" smtClean="0"/>
              <a:t>the next steps to transform cross-border payment space </a:t>
            </a:r>
            <a:endParaRPr lang="en-GB" dirty="0"/>
          </a:p>
        </p:txBody>
      </p:sp>
      <p:sp>
        <p:nvSpPr>
          <p:cNvPr id="75" name="Trapezoid 74"/>
          <p:cNvSpPr/>
          <p:nvPr/>
        </p:nvSpPr>
        <p:spPr bwMode="auto">
          <a:xfrm>
            <a:off x="4228106" y="5883526"/>
            <a:ext cx="15461119" cy="481964"/>
          </a:xfrm>
          <a:prstGeom prst="trapezoid">
            <a:avLst>
              <a:gd name="adj" fmla="val 435955"/>
            </a:avLst>
          </a:prstGeom>
          <a:solidFill>
            <a:srgbClr val="C0C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6156" tIns="103078" rIns="206156" bIns="1030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0612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63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977209" y="8971881"/>
            <a:ext cx="21943535" cy="2196238"/>
          </a:xfrm>
          <a:prstGeom prst="rect">
            <a:avLst/>
          </a:prstGeom>
          <a:solidFill>
            <a:srgbClr val="CD7F3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6156" tIns="103078" rIns="206156" bIns="1030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515" dirty="0">
                <a:solidFill>
                  <a:prstClr val="white"/>
                </a:solidFill>
                <a:latin typeface="Arial" charset="0"/>
              </a:rPr>
              <a:t>Basic </a:t>
            </a:r>
            <a:r>
              <a:rPr lang="en-GB" sz="4515" dirty="0" smtClean="0">
                <a:solidFill>
                  <a:prstClr val="white"/>
                </a:solidFill>
                <a:latin typeface="Arial" charset="0"/>
              </a:rPr>
              <a:t>Service: </a:t>
            </a:r>
            <a:r>
              <a:rPr lang="en-GB" sz="4515" dirty="0">
                <a:solidFill>
                  <a:prstClr val="white"/>
                </a:solidFill>
                <a:latin typeface="Arial" charset="0"/>
              </a:rPr>
              <a:t>Universal confirmations </a:t>
            </a:r>
          </a:p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515" dirty="0" smtClean="0">
                <a:solidFill>
                  <a:prstClr val="white"/>
                </a:solidFill>
                <a:latin typeface="Arial" charset="0"/>
              </a:rPr>
              <a:t>Standard release 2020</a:t>
            </a:r>
          </a:p>
          <a:p>
            <a:pPr lvl="0"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160" dirty="0">
                <a:solidFill>
                  <a:prstClr val="white"/>
                </a:solidFill>
                <a:latin typeface="Arial" charset="0"/>
              </a:rPr>
              <a:t>(Mandatory confirmations for all MT 103s</a:t>
            </a:r>
            <a:r>
              <a:rPr lang="en-GB" sz="3160" dirty="0" smtClean="0">
                <a:solidFill>
                  <a:prstClr val="white"/>
                </a:solidFill>
                <a:latin typeface="Arial" charset="0"/>
              </a:rPr>
              <a:t>)</a:t>
            </a:r>
            <a:endParaRPr lang="en-GB" sz="316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4228106" y="6447207"/>
            <a:ext cx="15461119" cy="2037053"/>
          </a:xfrm>
          <a:prstGeom prst="rect">
            <a:avLst/>
          </a:prstGeom>
          <a:solidFill>
            <a:srgbClr val="C0C0C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6156" tIns="103078" rIns="206156" bIns="1030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515" dirty="0">
                <a:solidFill>
                  <a:prstClr val="black"/>
                </a:solidFill>
                <a:latin typeface="Arial" charset="0"/>
              </a:rPr>
              <a:t>Standard </a:t>
            </a:r>
            <a:r>
              <a:rPr lang="en-GB" sz="4515" dirty="0" err="1">
                <a:solidFill>
                  <a:prstClr val="black"/>
                </a:solidFill>
                <a:latin typeface="Arial" charset="0"/>
              </a:rPr>
              <a:t>gpi</a:t>
            </a:r>
            <a:r>
              <a:rPr lang="en-GB" sz="4515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GB" sz="4515" dirty="0" smtClean="0">
                <a:solidFill>
                  <a:prstClr val="black"/>
                </a:solidFill>
                <a:latin typeface="Arial" charset="0"/>
              </a:rPr>
              <a:t>services</a:t>
            </a:r>
            <a:endParaRPr lang="en-GB" sz="3160" dirty="0">
              <a:solidFill>
                <a:prstClr val="black"/>
              </a:solidFill>
              <a:latin typeface="Arial" charset="0"/>
            </a:endParaRPr>
          </a:p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160" dirty="0">
                <a:solidFill>
                  <a:prstClr val="black"/>
                </a:solidFill>
                <a:latin typeface="Arial" charset="0"/>
              </a:rPr>
              <a:t>(gpi Customer Credit Transfer, Cover and Stop&amp; Recall) 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6341188" y="4185984"/>
            <a:ext cx="11378127" cy="1697543"/>
          </a:xfrm>
          <a:prstGeom prst="rect">
            <a:avLst/>
          </a:prstGeom>
          <a:solidFill>
            <a:srgbClr val="FFCC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6156" tIns="103078" rIns="206156" bIns="1030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515" dirty="0">
                <a:solidFill>
                  <a:prstClr val="black"/>
                </a:solidFill>
                <a:latin typeface="Arial" charset="0"/>
              </a:rPr>
              <a:t>Additional gpi services (opt –in</a:t>
            </a:r>
            <a:r>
              <a:rPr lang="en-GB" sz="4515" dirty="0" smtClean="0">
                <a:solidFill>
                  <a:prstClr val="black"/>
                </a:solidFill>
                <a:latin typeface="Arial" charset="0"/>
              </a:rPr>
              <a:t>)</a:t>
            </a:r>
          </a:p>
          <a:p>
            <a:pPr lvl="0"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160" dirty="0">
                <a:solidFill>
                  <a:prstClr val="black"/>
                </a:solidFill>
                <a:latin typeface="Arial" charset="0"/>
              </a:rPr>
              <a:t>(Instant payments, </a:t>
            </a:r>
            <a:r>
              <a:rPr lang="en-GB" sz="3160" dirty="0" err="1">
                <a:solidFill>
                  <a:prstClr val="black"/>
                </a:solidFill>
                <a:latin typeface="Arial" charset="0"/>
              </a:rPr>
              <a:t>gpi</a:t>
            </a:r>
            <a:r>
              <a:rPr lang="en-GB" sz="3160" dirty="0">
                <a:solidFill>
                  <a:prstClr val="black"/>
                </a:solidFill>
                <a:latin typeface="Arial" charset="0"/>
              </a:rPr>
              <a:t> for corporates, Friction reduction </a:t>
            </a:r>
            <a:r>
              <a:rPr lang="en-GB" sz="3160" dirty="0" smtClean="0">
                <a:solidFill>
                  <a:prstClr val="black"/>
                </a:solidFill>
                <a:latin typeface="Arial" charset="0"/>
              </a:rPr>
              <a:t>)</a:t>
            </a:r>
            <a:endParaRPr lang="en-GB" sz="316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" name="Trapezoid 80"/>
          <p:cNvSpPr/>
          <p:nvPr/>
        </p:nvSpPr>
        <p:spPr bwMode="auto">
          <a:xfrm>
            <a:off x="6341185" y="3445356"/>
            <a:ext cx="11378129" cy="740627"/>
          </a:xfrm>
          <a:prstGeom prst="trapezoid">
            <a:avLst>
              <a:gd name="adj" fmla="val 759233"/>
            </a:avLst>
          </a:prstGeom>
          <a:solidFill>
            <a:srgbClr val="FFCC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6156" tIns="103078" rIns="206156" bIns="1030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0612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63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6" name="Trapezoid 95"/>
          <p:cNvSpPr/>
          <p:nvPr/>
        </p:nvSpPr>
        <p:spPr bwMode="auto">
          <a:xfrm>
            <a:off x="977210" y="8445907"/>
            <a:ext cx="21898766" cy="509318"/>
          </a:xfrm>
          <a:prstGeom prst="trapezoid">
            <a:avLst>
              <a:gd name="adj" fmla="val 626994"/>
            </a:avLst>
          </a:prstGeom>
          <a:solidFill>
            <a:srgbClr val="CD7F3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6156" tIns="103078" rIns="206156" bIns="1030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0612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63" dirty="0">
              <a:solidFill>
                <a:prstClr val="white"/>
              </a:solidFill>
              <a:latin typeface="Arial" charset="0"/>
            </a:endParaRPr>
          </a:p>
        </p:txBody>
      </p:sp>
      <p:cxnSp>
        <p:nvCxnSpPr>
          <p:cNvPr id="83" name="Elbow Connector 82"/>
          <p:cNvCxnSpPr/>
          <p:nvPr/>
        </p:nvCxnSpPr>
        <p:spPr bwMode="auto">
          <a:xfrm rot="5400000" flipH="1" flipV="1">
            <a:off x="2232227" y="9002881"/>
            <a:ext cx="2677062" cy="131469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562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3" grpId="0" animBg="1"/>
      <p:bldP spid="79" grpId="0" animBg="1"/>
      <p:bldP spid="80" grpId="0" animBg="1"/>
      <p:bldP spid="81" grpId="0" animBg="1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Capture me to get the presentation and be part of relevant communications</a:t>
            </a:r>
            <a:endParaRPr lang="en-GB" dirty="0"/>
          </a:p>
        </p:txBody>
      </p:sp>
      <p:pic>
        <p:nvPicPr>
          <p:cNvPr id="9" name="Picture 3" descr="\\dropbox.swift.com@SSL\DavWWWRoot\dropbox\gsabharw\Downloads\qr-co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07" y="2751080"/>
            <a:ext cx="8215431" cy="82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983984" y="11119030"/>
            <a:ext cx="4417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u="sng" dirty="0">
                <a:solidFill>
                  <a:prstClr val="black"/>
                </a:solidFill>
                <a:latin typeface="Arial" charset="0"/>
                <a:hlinkClick r:id="rId3"/>
              </a:rPr>
              <a:t>https://www.swift.com/ufap</a:t>
            </a:r>
            <a:endParaRPr lang="en-GB" sz="2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white"/>
                </a:solidFill>
                <a:latin typeface="Arial" charset="0"/>
              </a:rPr>
              <a:t>23 - 26 September</a:t>
            </a:r>
            <a:endParaRPr lang="en-GB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prstClr val="white"/>
                </a:solidFill>
                <a:latin typeface="Arial" charset="0"/>
              </a:rPr>
              <a:t>Sibos 2019 London</a:t>
            </a:r>
            <a:endParaRPr lang="en-GB" sz="20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fld id="{8DA00C02-322F-4832-801E-85B9B04D3271}" type="slidenum">
              <a:rPr lang="en-GB" smtClean="0">
                <a:solidFill>
                  <a:prstClr val="white"/>
                </a:solidFill>
                <a:latin typeface="Arial" charset="0"/>
              </a:rPr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53193" y="519551"/>
            <a:ext cx="19424512" cy="1046938"/>
          </a:xfrm>
          <a:prstGeom prst="rect">
            <a:avLst/>
          </a:prstGeom>
        </p:spPr>
        <p:txBody>
          <a:bodyPr lIns="206156" tIns="103078" rIns="206156" bIns="103078"/>
          <a:lstStyle>
            <a:lvl1pPr marL="0" marR="0" indent="0" algn="l" defTabSz="914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5pPr>
            <a:lvl6pPr marL="53969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6pPr>
            <a:lvl7pPr marL="1079377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7pPr>
            <a:lvl8pPr marL="1619068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8pPr>
            <a:lvl9pPr marL="2158756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defTabSz="2063443"/>
            <a:r>
              <a:rPr lang="en-US" sz="4063" dirty="0">
                <a:solidFill>
                  <a:schemeClr val="tx1"/>
                </a:solidFill>
              </a:rPr>
              <a:t>Join below sessions to learn more on </a:t>
            </a:r>
            <a:r>
              <a:rPr lang="en-US" sz="4063" dirty="0" smtClean="0">
                <a:solidFill>
                  <a:schemeClr val="tx1"/>
                </a:solidFill>
              </a:rPr>
              <a:t>SWIFT </a:t>
            </a:r>
            <a:r>
              <a:rPr lang="en-US" sz="4063" dirty="0" err="1" smtClean="0">
                <a:solidFill>
                  <a:schemeClr val="tx1"/>
                </a:solidFill>
              </a:rPr>
              <a:t>gpi</a:t>
            </a:r>
            <a:endParaRPr lang="en-US" sz="4063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164486" y="1644172"/>
          <a:ext cx="23813219" cy="10416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51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168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264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303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06017">
                <a:tc>
                  <a:txBody>
                    <a:bodyPr/>
                    <a:lstStyle/>
                    <a:p>
                      <a:r>
                        <a:rPr lang="en-GB" sz="2500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243819" marR="243819" marT="91451" marB="9145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b="1" dirty="0" smtClean="0">
                          <a:solidFill>
                            <a:schemeClr val="bg1"/>
                          </a:solidFill>
                        </a:rPr>
                        <a:t>Monday</a:t>
                      </a:r>
                      <a:endParaRPr lang="en-GB" sz="2700" b="1" dirty="0">
                        <a:solidFill>
                          <a:schemeClr val="bg1"/>
                        </a:solidFill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b="1" smtClean="0">
                          <a:solidFill>
                            <a:schemeClr val="bg1"/>
                          </a:solidFill>
                        </a:rPr>
                        <a:t>Tuesday</a:t>
                      </a:r>
                      <a:endParaRPr lang="en-GB" sz="2700" b="1">
                        <a:solidFill>
                          <a:schemeClr val="bg1"/>
                        </a:solidFill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b="1" smtClean="0">
                          <a:solidFill>
                            <a:schemeClr val="bg1"/>
                          </a:solidFill>
                        </a:rPr>
                        <a:t>Wednesday</a:t>
                      </a:r>
                      <a:endParaRPr lang="en-GB" sz="2700" b="1">
                        <a:solidFill>
                          <a:schemeClr val="bg1"/>
                        </a:solidFill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b="1" dirty="0" smtClean="0">
                          <a:solidFill>
                            <a:schemeClr val="bg1"/>
                          </a:solidFill>
                        </a:rPr>
                        <a:t>Thursday</a:t>
                      </a:r>
                      <a:endParaRPr lang="en-GB" sz="2700" b="1" dirty="0">
                        <a:solidFill>
                          <a:schemeClr val="bg1"/>
                        </a:solidFill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5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Morning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43819" marR="243819" marT="91451" marB="91451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800" b="0" dirty="0" smtClean="0">
                          <a:solidFill>
                            <a:schemeClr val="bg1"/>
                          </a:solidFill>
                        </a:rPr>
                        <a:t>10:00 – 10:45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bg1"/>
                          </a:solidFill>
                        </a:rPr>
                        <a:t>CON:</a:t>
                      </a:r>
                      <a:r>
                        <a:rPr lang="en-GB" sz="18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SWIFT gpi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– Your guide to the new era of global payments 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09:15 – 10:45</a:t>
                      </a: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CON:</a:t>
                      </a:r>
                      <a:r>
                        <a:rPr lang="en-GB" sz="18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SWIFT gpi revealing the roadmap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b="1" i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08:45 – 09:15</a:t>
                      </a:r>
                      <a:b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THEAT: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SWIFT gpi payments in the capital markets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b="1" i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10:00 – 10:45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SWIFT gpi -SWIFT gpi - Creating value for corporates</a:t>
                      </a:r>
                      <a:endParaRPr lang="fr-BE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08:45 – 09:15</a:t>
                      </a:r>
                      <a:br>
                        <a:rPr lang="en-GB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THEAT</a:t>
                      </a:r>
                      <a:r>
                        <a:rPr lang="en-GB" sz="18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SWIFT gpi cross-border payments collection – a dream come true for every global corporate</a:t>
                      </a:r>
                      <a:endParaRPr lang="fr-BE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09:15 – 09:45</a:t>
                      </a:r>
                      <a:endParaRPr lang="en-US" sz="1800" b="0" i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KNOW: </a:t>
                      </a:r>
                      <a:r>
                        <a:rPr lang="en-US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Simplifying your SWIFT gpi onboarding journey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10:00 – 10:45</a:t>
                      </a:r>
                      <a:endParaRPr lang="en-US" sz="1800" b="0" i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CON: </a:t>
                      </a:r>
                      <a:r>
                        <a:rPr lang="en-US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Delivering a customer-first payments experience</a:t>
                      </a:r>
                    </a:p>
                    <a:p>
                      <a:endParaRPr lang="en-GB" sz="1800" b="1" i="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1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Lunch-time</a:t>
                      </a:r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243819" marR="243819" marT="91451" marB="9145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dirty="0" smtClean="0">
                          <a:solidFill>
                            <a:schemeClr val="bg1"/>
                          </a:solidFill>
                        </a:rPr>
                        <a:t>13:00 – 13:45</a:t>
                      </a:r>
                      <a:br>
                        <a:rPr lang="fr-BE" sz="1800" b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BE" sz="1800" b="0" dirty="0" smtClean="0">
                          <a:solidFill>
                            <a:schemeClr val="bg1"/>
                          </a:solidFill>
                        </a:rPr>
                        <a:t>CON: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What will the world look like when all payments are confirmed? Get ready for 2020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dirty="0" smtClean="0">
                          <a:solidFill>
                            <a:schemeClr val="bg1"/>
                          </a:solidFill>
                        </a:rPr>
                        <a:t>13:00 – 13:30: 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THEAT: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gpi Observer Analytics solution: a must-have for your </a:t>
                      </a:r>
                      <a:r>
                        <a:rPr lang="en-US" sz="18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endParaRPr lang="fr-BE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13:15 – 13: 45:</a:t>
                      </a:r>
                      <a:b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THEAT: 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SWIFT gpi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pre-validation: Letting payments fly </a:t>
                      </a:r>
                    </a:p>
                    <a:p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12:15 – 12:45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THEAT: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SWIFT gpi meets ISO 20022: Reducing friction further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12:15 - 13:00</a:t>
                      </a:r>
                      <a:br>
                        <a:rPr lang="fr-BE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MAIN: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Ecosystems are blooming – What does it mean for payments?</a:t>
                      </a: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2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Afternoon</a:t>
                      </a:r>
                    </a:p>
                  </a:txBody>
                  <a:tcPr marL="243819" marR="243819" marT="91451" marB="9145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13:45 – 14:15: 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KNOW: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Unparalleled actionable insights to </a:t>
                      </a:r>
                      <a:r>
                        <a:rPr lang="en-US" sz="18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optimise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your gpi payments with gpi Observer Analytics</a:t>
                      </a:r>
                      <a:endParaRPr lang="fr-BE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14:00- 14:30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THEAT: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Basic Tracker: Unlocking payment confirmations for all 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14:45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– 15:15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KNOW: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Top tips for a smooth gpi onboarding 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15:15 – 16:00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MAIN: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Pulp friction – where are we on the roads towards frictionless payments?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16:15 – 16:45</a:t>
                      </a:r>
                      <a:b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THEAT: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SWIFT gpi instant payments making instant cross-border payments a reality</a:t>
                      </a: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79708" rtl="0" eaLnBrk="1" latinLnBrk="0" hangingPunct="1"/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14:00 – 14:30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THEAT: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SWIFT gpi case resolution: exceptions and investigations made simple 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14:45 – 15:15</a:t>
                      </a:r>
                      <a:r>
                        <a:rPr lang="fr-BE" sz="1800" b="0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fr-BE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BE" sz="1800" b="0" baseline="0" dirty="0" smtClean="0">
                          <a:solidFill>
                            <a:schemeClr val="bg1"/>
                          </a:solidFill>
                        </a:rPr>
                        <a:t>KNOW: </a:t>
                      </a:r>
                      <a:r>
                        <a:rPr lang="fr-BE" sz="1800" b="1" baseline="0" dirty="0" err="1" smtClean="0">
                          <a:solidFill>
                            <a:schemeClr val="bg1"/>
                          </a:solidFill>
                        </a:rPr>
                        <a:t>Integrating</a:t>
                      </a:r>
                      <a:r>
                        <a:rPr lang="fr-BE" sz="1800" b="1" baseline="0" dirty="0" smtClean="0">
                          <a:solidFill>
                            <a:schemeClr val="bg1"/>
                          </a:solidFill>
                        </a:rPr>
                        <a:t> gpi </a:t>
                      </a:r>
                      <a:r>
                        <a:rPr lang="fr-BE" sz="1800" b="1" baseline="0" dirty="0" err="1" smtClean="0">
                          <a:solidFill>
                            <a:schemeClr val="bg1"/>
                          </a:solidFill>
                        </a:rPr>
                        <a:t>tracking</a:t>
                      </a:r>
                      <a:r>
                        <a:rPr lang="fr-BE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BE" sz="1800" b="1" baseline="0" dirty="0" err="1" smtClean="0">
                          <a:solidFill>
                            <a:schemeClr val="bg1"/>
                          </a:solidFill>
                        </a:rPr>
                        <a:t>into</a:t>
                      </a:r>
                      <a:r>
                        <a:rPr lang="fr-BE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BE" sz="1800" b="1" baseline="0" dirty="0" err="1" smtClean="0">
                          <a:solidFill>
                            <a:schemeClr val="bg1"/>
                          </a:solidFill>
                        </a:rPr>
                        <a:t>your</a:t>
                      </a:r>
                      <a:r>
                        <a:rPr lang="fr-BE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BE" sz="1800" b="1" baseline="0" dirty="0" err="1" smtClean="0">
                          <a:solidFill>
                            <a:schemeClr val="bg1"/>
                          </a:solidFill>
                        </a:rPr>
                        <a:t>customer</a:t>
                      </a:r>
                      <a:r>
                        <a:rPr lang="fr-BE" sz="1800" b="1" baseline="0" dirty="0" smtClean="0">
                          <a:solidFill>
                            <a:schemeClr val="bg1"/>
                          </a:solidFill>
                        </a:rPr>
                        <a:t> portal 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15:15 – 16:00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MAIN: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Banks and instant payments – where is the sweet spot?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16:30 – 17:00</a:t>
                      </a:r>
                      <a:b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KNOW: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Getting ready for the mandatory payment credit confirmations</a:t>
                      </a: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13:15 – 13:45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THEAT: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SWIFT gpi inbound tracking: Serving supplier needs</a:t>
                      </a:r>
                      <a:endParaRPr lang="fr-BE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14:00 – 14:45 </a:t>
                      </a:r>
                      <a:br>
                        <a:rPr lang="fr-BE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CON: </a:t>
                      </a:r>
                      <a:r>
                        <a:rPr lang="fr-B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SWIFT gpi – </a:t>
                      </a:r>
                      <a:r>
                        <a:rPr lang="fr-BE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looking</a:t>
                      </a:r>
                      <a:r>
                        <a:rPr lang="fr-B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into</a:t>
                      </a:r>
                      <a:r>
                        <a:rPr lang="fr-B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the future 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15:45</a:t>
                      </a: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– 16:15</a:t>
                      </a: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THEAT: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SWIFT gpi link: Linking SWIFT gpi with trade platforms – the results</a:t>
                      </a: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16:30 – 17:00</a:t>
                      </a:r>
                    </a:p>
                    <a:p>
                      <a:pPr marL="0" marR="0" lvl="0" indent="0" algn="l" defTabSz="10797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KNOW: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SWIFT gpi pay and trace: Multi-bank tracking embedded in corporate treasury dashboards</a:t>
                      </a:r>
                      <a:endParaRPr lang="en-US" sz="18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243819" marR="243819" marT="91451" marB="9145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  <a:latin typeface="Arial" charset="0"/>
              </a:rPr>
              <a:t>Pass by the SWIFT stand </a:t>
            </a:r>
            <a:r>
              <a:rPr lang="en-GB" dirty="0" smtClean="0">
                <a:solidFill>
                  <a:prstClr val="white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prstClr val="white"/>
                </a:solidFill>
                <a:latin typeface="Arial" charset="0"/>
              </a:rPr>
            </a:br>
            <a:r>
              <a:rPr lang="en-GB" dirty="0" smtClean="0">
                <a:solidFill>
                  <a:prstClr val="white"/>
                </a:solidFill>
                <a:latin typeface="Arial" charset="0"/>
              </a:rPr>
              <a:t>for </a:t>
            </a:r>
            <a:r>
              <a:rPr lang="en-GB" dirty="0">
                <a:solidFill>
                  <a:prstClr val="white"/>
                </a:solidFill>
                <a:latin typeface="Arial" charset="0"/>
              </a:rPr>
              <a:t>a demo on the Basic </a:t>
            </a:r>
            <a:r>
              <a:rPr lang="en-GB" dirty="0" smtClean="0">
                <a:solidFill>
                  <a:prstClr val="white"/>
                </a:solidFill>
                <a:latin typeface="Arial" charset="0"/>
              </a:rPr>
              <a:t>Tracker</a:t>
            </a:r>
            <a:endParaRPr lang="en-GB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2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7325894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63" b="1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12561" r="7664" b="3490"/>
          <a:stretch/>
        </p:blipFill>
        <p:spPr>
          <a:xfrm>
            <a:off x="7598986" y="1338734"/>
            <a:ext cx="8455402" cy="10411350"/>
          </a:xfrm>
          <a:prstGeom prst="rect">
            <a:avLst/>
          </a:prstGeom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385" y="7972894"/>
            <a:ext cx="3777190" cy="377719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9290775" y="12165766"/>
            <a:ext cx="5038631" cy="694392"/>
          </a:xfrm>
          <a:prstGeom prst="rect">
            <a:avLst/>
          </a:prstGeom>
        </p:spPr>
        <p:txBody>
          <a:bodyPr wrap="none" lIns="206093" tIns="103046" rIns="206093" bIns="103046">
            <a:sp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16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www.swift.com/confirm </a:t>
            </a:r>
          </a:p>
        </p:txBody>
      </p:sp>
    </p:spTree>
    <p:extLst>
      <p:ext uri="{BB962C8B-B14F-4D97-AF65-F5344CB8AC3E}">
        <p14:creationId xmlns:p14="http://schemas.microsoft.com/office/powerpoint/2010/main" val="4686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10888" y="2127623"/>
            <a:ext cx="7352151" cy="9247275"/>
            <a:chOff x="3265459" y="2146042"/>
            <a:chExt cx="7352523" cy="9247743"/>
          </a:xfrm>
        </p:grpSpPr>
        <p:sp>
          <p:nvSpPr>
            <p:cNvPr id="5" name="TextBox 4"/>
            <p:cNvSpPr txBox="1"/>
            <p:nvPr/>
          </p:nvSpPr>
          <p:spPr>
            <a:xfrm>
              <a:off x="5393093" y="2146042"/>
              <a:ext cx="4428039" cy="9247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6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9491" b="0" i="0" u="none" strike="noStrike" kern="1200" cap="none" spc="0" normalizeH="0" baseline="0" noProof="0" dirty="0">
                  <a:ln>
                    <a:noFill/>
                  </a:ln>
                  <a:solidFill>
                    <a:srgbClr val="7DC242"/>
                  </a:solidFill>
                  <a:effectLst/>
                  <a:uLnTx/>
                  <a:uFillTx/>
                  <a:latin typeface="Arial Regular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265459" y="3134831"/>
              <a:ext cx="7352523" cy="6811602"/>
              <a:chOff x="3433665" y="3247054"/>
              <a:chExt cx="6848669" cy="6344816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937518" y="3247054"/>
                <a:ext cx="6344816" cy="63448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egular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3433665" y="7968343"/>
                <a:ext cx="1642188" cy="1586204"/>
              </a:xfrm>
              <a:custGeom>
                <a:avLst/>
                <a:gdLst>
                  <a:gd name="connsiteX0" fmla="*/ 1063690 w 1642188"/>
                  <a:gd name="connsiteY0" fmla="*/ 0 h 1586204"/>
                  <a:gd name="connsiteX1" fmla="*/ 0 w 1642188"/>
                  <a:gd name="connsiteY1" fmla="*/ 1586204 h 1586204"/>
                  <a:gd name="connsiteX2" fmla="*/ 1642188 w 1642188"/>
                  <a:gd name="connsiteY2" fmla="*/ 709126 h 1586204"/>
                  <a:gd name="connsiteX3" fmla="*/ 1063690 w 1642188"/>
                  <a:gd name="connsiteY3" fmla="*/ 0 h 158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2188" h="1586204">
                    <a:moveTo>
                      <a:pt x="1063690" y="0"/>
                    </a:moveTo>
                    <a:lnTo>
                      <a:pt x="0" y="1586204"/>
                    </a:lnTo>
                    <a:lnTo>
                      <a:pt x="1642188" y="709126"/>
                    </a:lnTo>
                    <a:lnTo>
                      <a:pt x="10636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1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egular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58" t="21738" r="31473" b="37253"/>
            <a:stretch/>
          </p:blipFill>
          <p:spPr>
            <a:xfrm>
              <a:off x="5211234" y="3262970"/>
              <a:ext cx="4460034" cy="651276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065556" y="5346116"/>
            <a:ext cx="8153194" cy="2215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6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egular"/>
                <a:ea typeface="+mn-ea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069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9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9464512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766C62"/>
                </a:solidFill>
                <a:latin typeface="Arial" charset="0"/>
              </a:rPr>
              <a:t>23 - 26 September</a:t>
            </a:r>
            <a:endParaRPr lang="en-GB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fld id="{8DA00C02-322F-4832-801E-85B9B04D3271}" type="slidenum">
              <a:rPr lang="en-GB">
                <a:solidFill>
                  <a:srgbClr val="766C62"/>
                </a:solidFill>
                <a:latin typeface="Arial" charset="0"/>
              </a:rPr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The cross-border payments landscape is being reshaped </a:t>
            </a:r>
            <a:r>
              <a:rPr lang="en-GB" dirty="0">
                <a:solidFill>
                  <a:schemeClr val="tx1"/>
                </a:solidFill>
              </a:rPr>
              <a:t>by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changing </a:t>
            </a:r>
            <a:r>
              <a:rPr lang="en-GB" dirty="0">
                <a:solidFill>
                  <a:schemeClr val="tx1"/>
                </a:solidFill>
              </a:rPr>
              <a:t>customer expectations, technology, competition and regulation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43230" y="6009871"/>
            <a:ext cx="6991158" cy="4120771"/>
          </a:xfrm>
          <a:prstGeom prst="rect">
            <a:avLst/>
          </a:prstGeom>
        </p:spPr>
        <p:txBody>
          <a:bodyPr lIns="206093" tIns="103046" rIns="206093" bIns="103046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6735" indent="-25118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̶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744174" indent="-21556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3pPr>
            <a:lvl4pPr marL="1212799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4pPr>
            <a:lvl5pPr marL="150042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5pPr>
            <a:lvl6pPr marL="2024454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6pPr>
            <a:lvl7pPr marL="2564309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7pPr>
            <a:lvl8pPr marL="3104164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8pPr>
            <a:lvl9pPr marL="3644017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defTabSz="2064075"/>
            <a:r>
              <a:rPr lang="en-US" sz="4000" b="0" kern="0" dirty="0">
                <a:solidFill>
                  <a:srgbClr val="009BBB"/>
                </a:solidFill>
                <a:latin typeface="Arial"/>
              </a:rPr>
              <a:t>Customers’ expectations are changing rapidly </a:t>
            </a:r>
            <a:r>
              <a:rPr lang="en-US" sz="4000" b="0" kern="0" dirty="0">
                <a:solidFill>
                  <a:srgbClr val="766C62"/>
                </a:solidFill>
                <a:latin typeface="Arial"/>
              </a:rPr>
              <a:t>due to new digital norms mandating immediate </a:t>
            </a:r>
            <a:r>
              <a:rPr lang="en-US" sz="4000" b="0" kern="0" dirty="0" smtClean="0">
                <a:solidFill>
                  <a:srgbClr val="766C62"/>
                </a:solidFill>
                <a:latin typeface="Arial"/>
              </a:rPr>
              <a:t>access to  </a:t>
            </a:r>
            <a:r>
              <a:rPr lang="en-US" sz="4000" b="0" kern="0" dirty="0">
                <a:solidFill>
                  <a:srgbClr val="766C62"/>
                </a:solidFill>
                <a:latin typeface="Arial"/>
              </a:rPr>
              <a:t>accurate data </a:t>
            </a:r>
          </a:p>
          <a:p>
            <a:pPr defTabSz="2064075"/>
            <a:endParaRPr lang="en-GB" sz="4000" b="0" kern="0" dirty="0">
              <a:solidFill>
                <a:srgbClr val="766C62"/>
              </a:solidFill>
              <a:latin typeface="Arial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8616812" y="6009871"/>
            <a:ext cx="6991158" cy="4120771"/>
          </a:xfrm>
          <a:prstGeom prst="rect">
            <a:avLst/>
          </a:prstGeom>
        </p:spPr>
        <p:txBody>
          <a:bodyPr lIns="206093" tIns="103046" rIns="206093" bIns="103046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6735" indent="-25118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̶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744174" indent="-21556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3pPr>
            <a:lvl4pPr marL="1212799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4pPr>
            <a:lvl5pPr marL="150042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5pPr>
            <a:lvl6pPr marL="2024454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6pPr>
            <a:lvl7pPr marL="2564309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7pPr>
            <a:lvl8pPr marL="3104164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8pPr>
            <a:lvl9pPr marL="3644017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defTabSz="2064075"/>
            <a:r>
              <a:rPr lang="en-US" sz="4000" b="0" kern="0">
                <a:solidFill>
                  <a:srgbClr val="693695"/>
                </a:solidFill>
                <a:latin typeface="Arial"/>
              </a:rPr>
              <a:t>New payment providers are challenging incumbents</a:t>
            </a:r>
            <a:r>
              <a:rPr lang="en-US" sz="4000" b="0" kern="0">
                <a:solidFill>
                  <a:srgbClr val="766C62"/>
                </a:solidFill>
                <a:latin typeface="Arial"/>
              </a:rPr>
              <a:t> using technology to disrupt traditional models, putting pressure on costs</a:t>
            </a:r>
            <a:endParaRPr lang="en-US" sz="4000" b="0" kern="0" dirty="0">
              <a:solidFill>
                <a:srgbClr val="766C62"/>
              </a:solidFill>
              <a:latin typeface="Arial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16705423" y="6009871"/>
            <a:ext cx="6989422" cy="4120771"/>
          </a:xfrm>
          <a:prstGeom prst="rect">
            <a:avLst/>
          </a:prstGeom>
        </p:spPr>
        <p:txBody>
          <a:bodyPr lIns="206093" tIns="103046" rIns="206093" bIns="103046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6735" indent="-25118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̶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744174" indent="-21556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3pPr>
            <a:lvl4pPr marL="1212799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4pPr>
            <a:lvl5pPr marL="150042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 baseline="0">
                <a:solidFill>
                  <a:schemeClr val="tx2"/>
                </a:solidFill>
                <a:latin typeface="+mn-lt"/>
              </a:defRPr>
            </a:lvl5pPr>
            <a:lvl6pPr marL="2024454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6pPr>
            <a:lvl7pPr marL="2564309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7pPr>
            <a:lvl8pPr marL="3104164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8pPr>
            <a:lvl9pPr marL="3644017" indent="-26992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defTabSz="2064075"/>
            <a:r>
              <a:rPr lang="en-US" sz="4000" b="0" kern="0">
                <a:solidFill>
                  <a:srgbClr val="DB5D25"/>
                </a:solidFill>
                <a:latin typeface="Arial"/>
              </a:rPr>
              <a:t>Regulation </a:t>
            </a:r>
            <a:r>
              <a:rPr lang="en-US" sz="4000" b="0" kern="0">
                <a:solidFill>
                  <a:srgbClr val="766C62"/>
                </a:solidFill>
                <a:latin typeface="Arial"/>
              </a:rPr>
              <a:t>is increasingly </a:t>
            </a:r>
            <a:r>
              <a:rPr lang="en-US" sz="4000" b="0" kern="0">
                <a:solidFill>
                  <a:srgbClr val="DB5D25"/>
                </a:solidFill>
                <a:latin typeface="Arial"/>
              </a:rPr>
              <a:t>protecting end-customers </a:t>
            </a:r>
            <a:r>
              <a:rPr lang="en-US" sz="4000" b="0" kern="0">
                <a:solidFill>
                  <a:srgbClr val="766C62"/>
                </a:solidFill>
                <a:latin typeface="Arial"/>
              </a:rPr>
              <a:t>and focusing on </a:t>
            </a:r>
            <a:r>
              <a:rPr lang="en-US" sz="4000" b="0" kern="0">
                <a:solidFill>
                  <a:srgbClr val="DB5D25"/>
                </a:solidFill>
                <a:latin typeface="Arial"/>
              </a:rPr>
              <a:t>market reform</a:t>
            </a:r>
            <a:r>
              <a:rPr lang="en-US" sz="4000" b="0" kern="0">
                <a:solidFill>
                  <a:srgbClr val="766C62"/>
                </a:solidFill>
                <a:latin typeface="Arial"/>
              </a:rPr>
              <a:t>, fostering more competition and increased requirements related to liquidity &amp; risk management</a:t>
            </a:r>
            <a:endParaRPr lang="en-US" sz="4000" b="0" kern="0" dirty="0">
              <a:solidFill>
                <a:srgbClr val="766C62"/>
              </a:solidFill>
              <a:latin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1C5829-BEFF-4DD2-9503-EB63D80102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4979" y="4730422"/>
            <a:ext cx="1573186" cy="1215198"/>
            <a:chOff x="1356" y="489"/>
            <a:chExt cx="426" cy="329"/>
          </a:xfrm>
          <a:solidFill>
            <a:srgbClr val="009BBB"/>
          </a:solidFill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D59CE4B-5FC7-45D9-8110-89BDD27BA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9" y="559"/>
              <a:ext cx="364" cy="205"/>
            </a:xfrm>
            <a:custGeom>
              <a:avLst/>
              <a:gdLst>
                <a:gd name="T0" fmla="*/ 212 w 246"/>
                <a:gd name="T1" fmla="*/ 139 h 139"/>
                <a:gd name="T2" fmla="*/ 32 w 246"/>
                <a:gd name="T3" fmla="*/ 139 h 139"/>
                <a:gd name="T4" fmla="*/ 27 w 246"/>
                <a:gd name="T5" fmla="*/ 134 h 139"/>
                <a:gd name="T6" fmla="*/ 1 w 246"/>
                <a:gd name="T7" fmla="*/ 32 h 139"/>
                <a:gd name="T8" fmla="*/ 4 w 246"/>
                <a:gd name="T9" fmla="*/ 25 h 139"/>
                <a:gd name="T10" fmla="*/ 11 w 246"/>
                <a:gd name="T11" fmla="*/ 26 h 139"/>
                <a:gd name="T12" fmla="*/ 56 w 246"/>
                <a:gd name="T13" fmla="*/ 70 h 139"/>
                <a:gd name="T14" fmla="*/ 118 w 246"/>
                <a:gd name="T15" fmla="*/ 3 h 139"/>
                <a:gd name="T16" fmla="*/ 127 w 246"/>
                <a:gd name="T17" fmla="*/ 3 h 139"/>
                <a:gd name="T18" fmla="*/ 189 w 246"/>
                <a:gd name="T19" fmla="*/ 70 h 139"/>
                <a:gd name="T20" fmla="*/ 235 w 246"/>
                <a:gd name="T21" fmla="*/ 26 h 139"/>
                <a:gd name="T22" fmla="*/ 242 w 246"/>
                <a:gd name="T23" fmla="*/ 25 h 139"/>
                <a:gd name="T24" fmla="*/ 245 w 246"/>
                <a:gd name="T25" fmla="*/ 32 h 139"/>
                <a:gd name="T26" fmla="*/ 218 w 246"/>
                <a:gd name="T27" fmla="*/ 134 h 139"/>
                <a:gd name="T28" fmla="*/ 212 w 246"/>
                <a:gd name="T29" fmla="*/ 139 h 139"/>
                <a:gd name="T30" fmla="*/ 37 w 246"/>
                <a:gd name="T31" fmla="*/ 127 h 139"/>
                <a:gd name="T32" fmla="*/ 208 w 246"/>
                <a:gd name="T33" fmla="*/ 127 h 139"/>
                <a:gd name="T34" fmla="*/ 228 w 246"/>
                <a:gd name="T35" fmla="*/ 49 h 139"/>
                <a:gd name="T36" fmla="*/ 193 w 246"/>
                <a:gd name="T37" fmla="*/ 83 h 139"/>
                <a:gd name="T38" fmla="*/ 188 w 246"/>
                <a:gd name="T39" fmla="*/ 85 h 139"/>
                <a:gd name="T40" fmla="*/ 184 w 246"/>
                <a:gd name="T41" fmla="*/ 83 h 139"/>
                <a:gd name="T42" fmla="*/ 122 w 246"/>
                <a:gd name="T43" fmla="*/ 16 h 139"/>
                <a:gd name="T44" fmla="*/ 61 w 246"/>
                <a:gd name="T45" fmla="*/ 83 h 139"/>
                <a:gd name="T46" fmla="*/ 57 w 246"/>
                <a:gd name="T47" fmla="*/ 85 h 139"/>
                <a:gd name="T48" fmla="*/ 52 w 246"/>
                <a:gd name="T49" fmla="*/ 83 h 139"/>
                <a:gd name="T50" fmla="*/ 18 w 246"/>
                <a:gd name="T51" fmla="*/ 49 h 139"/>
                <a:gd name="T52" fmla="*/ 37 w 246"/>
                <a:gd name="T53" fmla="*/ 12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139">
                  <a:moveTo>
                    <a:pt x="212" y="139"/>
                  </a:moveTo>
                  <a:cubicBezTo>
                    <a:pt x="32" y="139"/>
                    <a:pt x="32" y="139"/>
                    <a:pt x="32" y="139"/>
                  </a:cubicBezTo>
                  <a:cubicBezTo>
                    <a:pt x="30" y="139"/>
                    <a:pt x="27" y="137"/>
                    <a:pt x="27" y="13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29"/>
                    <a:pt x="1" y="26"/>
                    <a:pt x="4" y="25"/>
                  </a:cubicBezTo>
                  <a:cubicBezTo>
                    <a:pt x="6" y="24"/>
                    <a:pt x="9" y="24"/>
                    <a:pt x="11" y="26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20" y="0"/>
                    <a:pt x="125" y="0"/>
                    <a:pt x="127" y="3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7" y="24"/>
                    <a:pt x="240" y="24"/>
                    <a:pt x="242" y="25"/>
                  </a:cubicBezTo>
                  <a:cubicBezTo>
                    <a:pt x="244" y="27"/>
                    <a:pt x="246" y="29"/>
                    <a:pt x="245" y="32"/>
                  </a:cubicBezTo>
                  <a:cubicBezTo>
                    <a:pt x="218" y="134"/>
                    <a:pt x="218" y="134"/>
                    <a:pt x="218" y="134"/>
                  </a:cubicBezTo>
                  <a:cubicBezTo>
                    <a:pt x="218" y="137"/>
                    <a:pt x="215" y="139"/>
                    <a:pt x="212" y="139"/>
                  </a:cubicBezTo>
                  <a:close/>
                  <a:moveTo>
                    <a:pt x="37" y="127"/>
                  </a:moveTo>
                  <a:cubicBezTo>
                    <a:pt x="208" y="127"/>
                    <a:pt x="208" y="127"/>
                    <a:pt x="208" y="127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1" y="84"/>
                    <a:pt x="190" y="85"/>
                    <a:pt x="188" y="85"/>
                  </a:cubicBezTo>
                  <a:cubicBezTo>
                    <a:pt x="187" y="85"/>
                    <a:pt x="185" y="84"/>
                    <a:pt x="184" y="83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0" y="84"/>
                    <a:pt x="58" y="85"/>
                    <a:pt x="57" y="85"/>
                  </a:cubicBezTo>
                  <a:cubicBezTo>
                    <a:pt x="55" y="85"/>
                    <a:pt x="53" y="84"/>
                    <a:pt x="52" y="83"/>
                  </a:cubicBezTo>
                  <a:cubicBezTo>
                    <a:pt x="18" y="49"/>
                    <a:pt x="18" y="49"/>
                    <a:pt x="18" y="49"/>
                  </a:cubicBezTo>
                  <a:lnTo>
                    <a:pt x="37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4A484A4C-4954-4868-A596-BCA73F573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" y="489"/>
              <a:ext cx="89" cy="89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1" y="12"/>
                    <a:pt x="12" y="20"/>
                    <a:pt x="12" y="30"/>
                  </a:cubicBezTo>
                  <a:cubicBezTo>
                    <a:pt x="12" y="40"/>
                    <a:pt x="21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2EE31C07-231B-493C-AA93-2969CD99F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6" y="542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8" y="11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74793B93-6CB1-4B89-9E5F-4564E172C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1" y="542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8" y="11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5D791AEE-E2A3-4E44-8A8B-9C45B81684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2" y="747"/>
              <a:ext cx="355" cy="71"/>
            </a:xfrm>
            <a:custGeom>
              <a:avLst/>
              <a:gdLst>
                <a:gd name="T0" fmla="*/ 216 w 240"/>
                <a:gd name="T1" fmla="*/ 48 h 48"/>
                <a:gd name="T2" fmla="*/ 24 w 240"/>
                <a:gd name="T3" fmla="*/ 48 h 48"/>
                <a:gd name="T4" fmla="*/ 0 w 240"/>
                <a:gd name="T5" fmla="*/ 24 h 48"/>
                <a:gd name="T6" fmla="*/ 24 w 240"/>
                <a:gd name="T7" fmla="*/ 0 h 48"/>
                <a:gd name="T8" fmla="*/ 216 w 240"/>
                <a:gd name="T9" fmla="*/ 0 h 48"/>
                <a:gd name="T10" fmla="*/ 240 w 240"/>
                <a:gd name="T11" fmla="*/ 24 h 48"/>
                <a:gd name="T12" fmla="*/ 216 w 240"/>
                <a:gd name="T13" fmla="*/ 48 h 48"/>
                <a:gd name="T14" fmla="*/ 24 w 240"/>
                <a:gd name="T15" fmla="*/ 12 h 48"/>
                <a:gd name="T16" fmla="*/ 12 w 240"/>
                <a:gd name="T17" fmla="*/ 24 h 48"/>
                <a:gd name="T18" fmla="*/ 24 w 240"/>
                <a:gd name="T19" fmla="*/ 36 h 48"/>
                <a:gd name="T20" fmla="*/ 216 w 240"/>
                <a:gd name="T21" fmla="*/ 36 h 48"/>
                <a:gd name="T22" fmla="*/ 228 w 240"/>
                <a:gd name="T23" fmla="*/ 24 h 48"/>
                <a:gd name="T24" fmla="*/ 216 w 240"/>
                <a:gd name="T25" fmla="*/ 12 h 48"/>
                <a:gd name="T26" fmla="*/ 24 w 240"/>
                <a:gd name="T27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0" h="48">
                  <a:moveTo>
                    <a:pt x="21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9" y="48"/>
                    <a:pt x="0" y="36"/>
                    <a:pt x="0" y="24"/>
                  </a:cubicBezTo>
                  <a:cubicBezTo>
                    <a:pt x="0" y="12"/>
                    <a:pt x="9" y="0"/>
                    <a:pt x="24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32" y="0"/>
                    <a:pt x="240" y="12"/>
                    <a:pt x="240" y="24"/>
                  </a:cubicBezTo>
                  <a:cubicBezTo>
                    <a:pt x="240" y="36"/>
                    <a:pt x="232" y="48"/>
                    <a:pt x="216" y="48"/>
                  </a:cubicBezTo>
                  <a:close/>
                  <a:moveTo>
                    <a:pt x="24" y="12"/>
                  </a:moveTo>
                  <a:cubicBezTo>
                    <a:pt x="16" y="12"/>
                    <a:pt x="12" y="18"/>
                    <a:pt x="12" y="24"/>
                  </a:cubicBezTo>
                  <a:cubicBezTo>
                    <a:pt x="12" y="29"/>
                    <a:pt x="16" y="36"/>
                    <a:pt x="24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25" y="36"/>
                    <a:pt x="228" y="29"/>
                    <a:pt x="228" y="24"/>
                  </a:cubicBezTo>
                  <a:cubicBezTo>
                    <a:pt x="228" y="18"/>
                    <a:pt x="225" y="12"/>
                    <a:pt x="216" y="12"/>
                  </a:cubicBez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7" name="Group 68">
            <a:extLst>
              <a:ext uri="{FF2B5EF4-FFF2-40B4-BE49-F238E27FC236}">
                <a16:creationId xmlns="" xmlns:a16="http://schemas.microsoft.com/office/drawing/2014/main" id="{7276BEFE-EAE0-4E9F-A12E-DFFA72756B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71434" y="4730422"/>
            <a:ext cx="1166476" cy="1215198"/>
            <a:chOff x="6548" y="440"/>
            <a:chExt cx="409" cy="426"/>
          </a:xfrm>
          <a:solidFill>
            <a:schemeClr val="accent1"/>
          </a:solidFill>
        </p:grpSpPr>
        <p:sp>
          <p:nvSpPr>
            <p:cNvPr id="18" name="Freeform 69">
              <a:extLst>
                <a:ext uri="{FF2B5EF4-FFF2-40B4-BE49-F238E27FC236}">
                  <a16:creationId xmlns="" xmlns:a16="http://schemas.microsoft.com/office/drawing/2014/main" id="{67ED823C-012E-4895-BFEB-4348457D3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8" y="440"/>
              <a:ext cx="409" cy="426"/>
            </a:xfrm>
            <a:custGeom>
              <a:avLst/>
              <a:gdLst>
                <a:gd name="T0" fmla="*/ 210 w 277"/>
                <a:gd name="T1" fmla="*/ 288 h 288"/>
                <a:gd name="T2" fmla="*/ 90 w 277"/>
                <a:gd name="T3" fmla="*/ 288 h 288"/>
                <a:gd name="T4" fmla="*/ 60 w 277"/>
                <a:gd name="T5" fmla="*/ 258 h 288"/>
                <a:gd name="T6" fmla="*/ 60 w 277"/>
                <a:gd name="T7" fmla="*/ 203 h 288"/>
                <a:gd name="T8" fmla="*/ 0 w 277"/>
                <a:gd name="T9" fmla="*/ 102 h 288"/>
                <a:gd name="T10" fmla="*/ 12 w 277"/>
                <a:gd name="T11" fmla="*/ 69 h 288"/>
                <a:gd name="T12" fmla="*/ 37 w 277"/>
                <a:gd name="T13" fmla="*/ 60 h 288"/>
                <a:gd name="T14" fmla="*/ 60 w 277"/>
                <a:gd name="T15" fmla="*/ 71 h 288"/>
                <a:gd name="T16" fmla="*/ 60 w 277"/>
                <a:gd name="T17" fmla="*/ 54 h 288"/>
                <a:gd name="T18" fmla="*/ 114 w 277"/>
                <a:gd name="T19" fmla="*/ 0 h 288"/>
                <a:gd name="T20" fmla="*/ 195 w 277"/>
                <a:gd name="T21" fmla="*/ 0 h 288"/>
                <a:gd name="T22" fmla="*/ 254 w 277"/>
                <a:gd name="T23" fmla="*/ 26 h 288"/>
                <a:gd name="T24" fmla="*/ 274 w 277"/>
                <a:gd name="T25" fmla="*/ 88 h 288"/>
                <a:gd name="T26" fmla="*/ 240 w 277"/>
                <a:gd name="T27" fmla="*/ 178 h 288"/>
                <a:gd name="T28" fmla="*/ 240 w 277"/>
                <a:gd name="T29" fmla="*/ 258 h 288"/>
                <a:gd name="T30" fmla="*/ 210 w 277"/>
                <a:gd name="T31" fmla="*/ 288 h 288"/>
                <a:gd name="T32" fmla="*/ 34 w 277"/>
                <a:gd name="T33" fmla="*/ 72 h 288"/>
                <a:gd name="T34" fmla="*/ 20 w 277"/>
                <a:gd name="T35" fmla="*/ 77 h 288"/>
                <a:gd name="T36" fmla="*/ 12 w 277"/>
                <a:gd name="T37" fmla="*/ 102 h 288"/>
                <a:gd name="T38" fmla="*/ 67 w 277"/>
                <a:gd name="T39" fmla="*/ 193 h 288"/>
                <a:gd name="T40" fmla="*/ 72 w 277"/>
                <a:gd name="T41" fmla="*/ 199 h 288"/>
                <a:gd name="T42" fmla="*/ 72 w 277"/>
                <a:gd name="T43" fmla="*/ 258 h 288"/>
                <a:gd name="T44" fmla="*/ 90 w 277"/>
                <a:gd name="T45" fmla="*/ 276 h 288"/>
                <a:gd name="T46" fmla="*/ 210 w 277"/>
                <a:gd name="T47" fmla="*/ 276 h 288"/>
                <a:gd name="T48" fmla="*/ 228 w 277"/>
                <a:gd name="T49" fmla="*/ 258 h 288"/>
                <a:gd name="T50" fmla="*/ 228 w 277"/>
                <a:gd name="T51" fmla="*/ 175 h 288"/>
                <a:gd name="T52" fmla="*/ 231 w 277"/>
                <a:gd name="T53" fmla="*/ 170 h 288"/>
                <a:gd name="T54" fmla="*/ 263 w 277"/>
                <a:gd name="T55" fmla="*/ 87 h 288"/>
                <a:gd name="T56" fmla="*/ 245 w 277"/>
                <a:gd name="T57" fmla="*/ 35 h 288"/>
                <a:gd name="T58" fmla="*/ 195 w 277"/>
                <a:gd name="T59" fmla="*/ 12 h 288"/>
                <a:gd name="T60" fmla="*/ 114 w 277"/>
                <a:gd name="T61" fmla="*/ 12 h 288"/>
                <a:gd name="T62" fmla="*/ 72 w 277"/>
                <a:gd name="T63" fmla="*/ 54 h 288"/>
                <a:gd name="T64" fmla="*/ 72 w 277"/>
                <a:gd name="T65" fmla="*/ 102 h 288"/>
                <a:gd name="T66" fmla="*/ 114 w 277"/>
                <a:gd name="T67" fmla="*/ 132 h 288"/>
                <a:gd name="T68" fmla="*/ 198 w 277"/>
                <a:gd name="T69" fmla="*/ 132 h 288"/>
                <a:gd name="T70" fmla="*/ 228 w 277"/>
                <a:gd name="T71" fmla="*/ 90 h 288"/>
                <a:gd name="T72" fmla="*/ 234 w 277"/>
                <a:gd name="T73" fmla="*/ 84 h 288"/>
                <a:gd name="T74" fmla="*/ 240 w 277"/>
                <a:gd name="T75" fmla="*/ 90 h 288"/>
                <a:gd name="T76" fmla="*/ 198 w 277"/>
                <a:gd name="T77" fmla="*/ 144 h 288"/>
                <a:gd name="T78" fmla="*/ 114 w 277"/>
                <a:gd name="T79" fmla="*/ 144 h 288"/>
                <a:gd name="T80" fmla="*/ 60 w 277"/>
                <a:gd name="T81" fmla="*/ 105 h 288"/>
                <a:gd name="T82" fmla="*/ 60 w 277"/>
                <a:gd name="T83" fmla="*/ 104 h 288"/>
                <a:gd name="T84" fmla="*/ 36 w 277"/>
                <a:gd name="T85" fmla="*/ 72 h 288"/>
                <a:gd name="T86" fmla="*/ 34 w 277"/>
                <a:gd name="T87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88">
                  <a:moveTo>
                    <a:pt x="210" y="288"/>
                  </a:moveTo>
                  <a:cubicBezTo>
                    <a:pt x="90" y="288"/>
                    <a:pt x="90" y="288"/>
                    <a:pt x="90" y="288"/>
                  </a:cubicBezTo>
                  <a:cubicBezTo>
                    <a:pt x="73" y="288"/>
                    <a:pt x="60" y="275"/>
                    <a:pt x="60" y="258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45" y="199"/>
                    <a:pt x="0" y="178"/>
                    <a:pt x="0" y="102"/>
                  </a:cubicBezTo>
                  <a:cubicBezTo>
                    <a:pt x="0" y="88"/>
                    <a:pt x="4" y="76"/>
                    <a:pt x="12" y="69"/>
                  </a:cubicBezTo>
                  <a:cubicBezTo>
                    <a:pt x="18" y="63"/>
                    <a:pt x="27" y="60"/>
                    <a:pt x="37" y="60"/>
                  </a:cubicBezTo>
                  <a:cubicBezTo>
                    <a:pt x="46" y="61"/>
                    <a:pt x="54" y="65"/>
                    <a:pt x="60" y="71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24"/>
                    <a:pt x="84" y="0"/>
                    <a:pt x="114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217" y="0"/>
                    <a:pt x="239" y="10"/>
                    <a:pt x="254" y="26"/>
                  </a:cubicBezTo>
                  <a:cubicBezTo>
                    <a:pt x="269" y="43"/>
                    <a:pt x="277" y="66"/>
                    <a:pt x="274" y="88"/>
                  </a:cubicBezTo>
                  <a:cubicBezTo>
                    <a:pt x="269" y="149"/>
                    <a:pt x="248" y="172"/>
                    <a:pt x="240" y="178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75"/>
                    <a:pt x="227" y="288"/>
                    <a:pt x="210" y="288"/>
                  </a:cubicBezTo>
                  <a:close/>
                  <a:moveTo>
                    <a:pt x="34" y="72"/>
                  </a:moveTo>
                  <a:cubicBezTo>
                    <a:pt x="29" y="72"/>
                    <a:pt x="24" y="74"/>
                    <a:pt x="20" y="77"/>
                  </a:cubicBezTo>
                  <a:cubicBezTo>
                    <a:pt x="15" y="82"/>
                    <a:pt x="12" y="91"/>
                    <a:pt x="12" y="102"/>
                  </a:cubicBezTo>
                  <a:cubicBezTo>
                    <a:pt x="12" y="182"/>
                    <a:pt x="65" y="192"/>
                    <a:pt x="67" y="193"/>
                  </a:cubicBezTo>
                  <a:cubicBezTo>
                    <a:pt x="70" y="193"/>
                    <a:pt x="72" y="196"/>
                    <a:pt x="72" y="199"/>
                  </a:cubicBezTo>
                  <a:cubicBezTo>
                    <a:pt x="72" y="258"/>
                    <a:pt x="72" y="258"/>
                    <a:pt x="72" y="258"/>
                  </a:cubicBezTo>
                  <a:cubicBezTo>
                    <a:pt x="72" y="268"/>
                    <a:pt x="80" y="276"/>
                    <a:pt x="90" y="276"/>
                  </a:cubicBezTo>
                  <a:cubicBezTo>
                    <a:pt x="210" y="276"/>
                    <a:pt x="210" y="276"/>
                    <a:pt x="210" y="276"/>
                  </a:cubicBezTo>
                  <a:cubicBezTo>
                    <a:pt x="220" y="276"/>
                    <a:pt x="228" y="268"/>
                    <a:pt x="228" y="258"/>
                  </a:cubicBezTo>
                  <a:cubicBezTo>
                    <a:pt x="228" y="175"/>
                    <a:pt x="228" y="175"/>
                    <a:pt x="228" y="175"/>
                  </a:cubicBezTo>
                  <a:cubicBezTo>
                    <a:pt x="228" y="173"/>
                    <a:pt x="229" y="171"/>
                    <a:pt x="231" y="170"/>
                  </a:cubicBezTo>
                  <a:cubicBezTo>
                    <a:pt x="231" y="170"/>
                    <a:pt x="256" y="154"/>
                    <a:pt x="263" y="87"/>
                  </a:cubicBezTo>
                  <a:cubicBezTo>
                    <a:pt x="264" y="68"/>
                    <a:pt x="258" y="49"/>
                    <a:pt x="245" y="35"/>
                  </a:cubicBezTo>
                  <a:cubicBezTo>
                    <a:pt x="232" y="20"/>
                    <a:pt x="214" y="12"/>
                    <a:pt x="195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91" y="12"/>
                    <a:pt x="72" y="31"/>
                    <a:pt x="72" y="54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2" y="122"/>
                    <a:pt x="86" y="132"/>
                    <a:pt x="114" y="132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213" y="132"/>
                    <a:pt x="228" y="127"/>
                    <a:pt x="228" y="90"/>
                  </a:cubicBezTo>
                  <a:cubicBezTo>
                    <a:pt x="228" y="87"/>
                    <a:pt x="230" y="84"/>
                    <a:pt x="234" y="84"/>
                  </a:cubicBezTo>
                  <a:cubicBezTo>
                    <a:pt x="237" y="84"/>
                    <a:pt x="240" y="87"/>
                    <a:pt x="240" y="90"/>
                  </a:cubicBezTo>
                  <a:cubicBezTo>
                    <a:pt x="240" y="104"/>
                    <a:pt x="240" y="144"/>
                    <a:pt x="198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81" y="144"/>
                    <a:pt x="62" y="130"/>
                    <a:pt x="60" y="105"/>
                  </a:cubicBezTo>
                  <a:cubicBezTo>
                    <a:pt x="60" y="105"/>
                    <a:pt x="60" y="105"/>
                    <a:pt x="60" y="104"/>
                  </a:cubicBezTo>
                  <a:cubicBezTo>
                    <a:pt x="60" y="89"/>
                    <a:pt x="53" y="73"/>
                    <a:pt x="36" y="72"/>
                  </a:cubicBezTo>
                  <a:cubicBezTo>
                    <a:pt x="36" y="72"/>
                    <a:pt x="35" y="72"/>
                    <a:pt x="3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70">
              <a:extLst>
                <a:ext uri="{FF2B5EF4-FFF2-40B4-BE49-F238E27FC236}">
                  <a16:creationId xmlns="" xmlns:a16="http://schemas.microsoft.com/office/drawing/2014/main" id="{08BEB1A2-18B9-48CD-AE09-2777283B17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6" y="724"/>
              <a:ext cx="160" cy="107"/>
            </a:xfrm>
            <a:custGeom>
              <a:avLst/>
              <a:gdLst>
                <a:gd name="T0" fmla="*/ 102 w 108"/>
                <a:gd name="T1" fmla="*/ 72 h 72"/>
                <a:gd name="T2" fmla="*/ 6 w 108"/>
                <a:gd name="T3" fmla="*/ 72 h 72"/>
                <a:gd name="T4" fmla="*/ 0 w 108"/>
                <a:gd name="T5" fmla="*/ 66 h 72"/>
                <a:gd name="T6" fmla="*/ 0 w 108"/>
                <a:gd name="T7" fmla="*/ 6 h 72"/>
                <a:gd name="T8" fmla="*/ 6 w 108"/>
                <a:gd name="T9" fmla="*/ 0 h 72"/>
                <a:gd name="T10" fmla="*/ 102 w 108"/>
                <a:gd name="T11" fmla="*/ 0 h 72"/>
                <a:gd name="T12" fmla="*/ 108 w 108"/>
                <a:gd name="T13" fmla="*/ 6 h 72"/>
                <a:gd name="T14" fmla="*/ 108 w 108"/>
                <a:gd name="T15" fmla="*/ 66 h 72"/>
                <a:gd name="T16" fmla="*/ 102 w 108"/>
                <a:gd name="T17" fmla="*/ 72 h 72"/>
                <a:gd name="T18" fmla="*/ 12 w 108"/>
                <a:gd name="T19" fmla="*/ 60 h 72"/>
                <a:gd name="T20" fmla="*/ 96 w 108"/>
                <a:gd name="T21" fmla="*/ 60 h 72"/>
                <a:gd name="T22" fmla="*/ 96 w 108"/>
                <a:gd name="T23" fmla="*/ 12 h 72"/>
                <a:gd name="T24" fmla="*/ 12 w 108"/>
                <a:gd name="T25" fmla="*/ 12 h 72"/>
                <a:gd name="T26" fmla="*/ 12 w 10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72">
                  <a:moveTo>
                    <a:pt x="10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5" y="0"/>
                    <a:pt x="108" y="3"/>
                    <a:pt x="108" y="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70"/>
                    <a:pt x="105" y="72"/>
                    <a:pt x="102" y="72"/>
                  </a:cubicBezTo>
                  <a:close/>
                  <a:moveTo>
                    <a:pt x="12" y="60"/>
                  </a:moveTo>
                  <a:cubicBezTo>
                    <a:pt x="96" y="60"/>
                    <a:pt x="96" y="60"/>
                    <a:pt x="96" y="60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2709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0" name="Group 265">
            <a:extLst>
              <a:ext uri="{FF2B5EF4-FFF2-40B4-BE49-F238E27FC236}">
                <a16:creationId xmlns="" xmlns:a16="http://schemas.microsoft.com/office/drawing/2014/main" id="{D6F40FAD-DAAD-4855-9C4D-47EE89AE43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103832" y="4730422"/>
            <a:ext cx="1029579" cy="1215198"/>
            <a:chOff x="6573" y="2997"/>
            <a:chExt cx="361" cy="426"/>
          </a:xfrm>
          <a:solidFill>
            <a:schemeClr val="accent4"/>
          </a:solidFill>
        </p:grpSpPr>
        <p:sp>
          <p:nvSpPr>
            <p:cNvPr id="21" name="Freeform 266">
              <a:extLst>
                <a:ext uri="{FF2B5EF4-FFF2-40B4-BE49-F238E27FC236}">
                  <a16:creationId xmlns="" xmlns:a16="http://schemas.microsoft.com/office/drawing/2014/main" id="{42E51D48-3DD7-406D-909D-35EBB4D8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" y="2997"/>
              <a:ext cx="302" cy="391"/>
            </a:xfrm>
            <a:custGeom>
              <a:avLst/>
              <a:gdLst>
                <a:gd name="T0" fmla="*/ 114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1 h 264"/>
                <a:gd name="T14" fmla="*/ 203 w 204"/>
                <a:gd name="T15" fmla="*/ 61 h 264"/>
                <a:gd name="T16" fmla="*/ 204 w 204"/>
                <a:gd name="T17" fmla="*/ 66 h 264"/>
                <a:gd name="T18" fmla="*/ 204 w 204"/>
                <a:gd name="T19" fmla="*/ 78 h 264"/>
                <a:gd name="T20" fmla="*/ 198 w 204"/>
                <a:gd name="T21" fmla="*/ 84 h 264"/>
                <a:gd name="T22" fmla="*/ 192 w 204"/>
                <a:gd name="T23" fmla="*/ 78 h 264"/>
                <a:gd name="T24" fmla="*/ 192 w 204"/>
                <a:gd name="T25" fmla="*/ 68 h 264"/>
                <a:gd name="T26" fmla="*/ 136 w 204"/>
                <a:gd name="T27" fmla="*/ 12 h 264"/>
                <a:gd name="T28" fmla="*/ 12 w 204"/>
                <a:gd name="T29" fmla="*/ 12 h 264"/>
                <a:gd name="T30" fmla="*/ 12 w 204"/>
                <a:gd name="T31" fmla="*/ 252 h 264"/>
                <a:gd name="T32" fmla="*/ 114 w 204"/>
                <a:gd name="T33" fmla="*/ 252 h 264"/>
                <a:gd name="T34" fmla="*/ 120 w 204"/>
                <a:gd name="T35" fmla="*/ 258 h 264"/>
                <a:gd name="T36" fmla="*/ 114 w 204"/>
                <a:gd name="T3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4" h="264">
                  <a:moveTo>
                    <a:pt x="114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1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0"/>
                    <a:pt x="143" y="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4" y="63"/>
                    <a:pt x="204" y="64"/>
                    <a:pt x="204" y="66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204" y="81"/>
                    <a:pt x="202" y="84"/>
                    <a:pt x="198" y="84"/>
                  </a:cubicBezTo>
                  <a:cubicBezTo>
                    <a:pt x="195" y="84"/>
                    <a:pt x="192" y="81"/>
                    <a:pt x="192" y="78"/>
                  </a:cubicBezTo>
                  <a:cubicBezTo>
                    <a:pt x="192" y="68"/>
                    <a:pt x="192" y="68"/>
                    <a:pt x="192" y="68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14" y="252"/>
                    <a:pt x="114" y="252"/>
                    <a:pt x="114" y="252"/>
                  </a:cubicBezTo>
                  <a:cubicBezTo>
                    <a:pt x="118" y="252"/>
                    <a:pt x="120" y="254"/>
                    <a:pt x="120" y="258"/>
                  </a:cubicBezTo>
                  <a:cubicBezTo>
                    <a:pt x="120" y="261"/>
                    <a:pt x="118" y="264"/>
                    <a:pt x="114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267">
              <a:extLst>
                <a:ext uri="{FF2B5EF4-FFF2-40B4-BE49-F238E27FC236}">
                  <a16:creationId xmlns="" xmlns:a16="http://schemas.microsoft.com/office/drawing/2014/main" id="{D73E6390-15C2-4373-A637-29D025575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" y="2997"/>
              <a:ext cx="107" cy="106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2"/>
                    <a:pt x="72" y="66"/>
                  </a:cubicBezTo>
                  <a:cubicBezTo>
                    <a:pt x="72" y="69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268">
              <a:extLst>
                <a:ext uri="{FF2B5EF4-FFF2-40B4-BE49-F238E27FC236}">
                  <a16:creationId xmlns="" xmlns:a16="http://schemas.microsoft.com/office/drawing/2014/main" id="{DFFFA583-C2BA-44A5-9846-B80BFB471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" y="3299"/>
              <a:ext cx="124" cy="124"/>
            </a:xfrm>
            <a:custGeom>
              <a:avLst/>
              <a:gdLst>
                <a:gd name="T0" fmla="*/ 78 w 84"/>
                <a:gd name="T1" fmla="*/ 84 h 84"/>
                <a:gd name="T2" fmla="*/ 75 w 84"/>
                <a:gd name="T3" fmla="*/ 82 h 84"/>
                <a:gd name="T4" fmla="*/ 42 w 84"/>
                <a:gd name="T5" fmla="*/ 55 h 84"/>
                <a:gd name="T6" fmla="*/ 10 w 84"/>
                <a:gd name="T7" fmla="*/ 82 h 84"/>
                <a:gd name="T8" fmla="*/ 4 w 84"/>
                <a:gd name="T9" fmla="*/ 83 h 84"/>
                <a:gd name="T10" fmla="*/ 0 w 84"/>
                <a:gd name="T11" fmla="*/ 78 h 84"/>
                <a:gd name="T12" fmla="*/ 0 w 84"/>
                <a:gd name="T13" fmla="*/ 0 h 84"/>
                <a:gd name="T14" fmla="*/ 12 w 84"/>
                <a:gd name="T15" fmla="*/ 0 h 84"/>
                <a:gd name="T16" fmla="*/ 12 w 84"/>
                <a:gd name="T17" fmla="*/ 65 h 84"/>
                <a:gd name="T18" fmla="*/ 39 w 84"/>
                <a:gd name="T19" fmla="*/ 43 h 84"/>
                <a:gd name="T20" fmla="*/ 46 w 84"/>
                <a:gd name="T21" fmla="*/ 43 h 84"/>
                <a:gd name="T22" fmla="*/ 72 w 84"/>
                <a:gd name="T23" fmla="*/ 65 h 84"/>
                <a:gd name="T24" fmla="*/ 72 w 84"/>
                <a:gd name="T25" fmla="*/ 0 h 84"/>
                <a:gd name="T26" fmla="*/ 84 w 84"/>
                <a:gd name="T27" fmla="*/ 0 h 84"/>
                <a:gd name="T28" fmla="*/ 84 w 84"/>
                <a:gd name="T29" fmla="*/ 78 h 84"/>
                <a:gd name="T30" fmla="*/ 81 w 84"/>
                <a:gd name="T31" fmla="*/ 83 h 84"/>
                <a:gd name="T32" fmla="*/ 78 w 84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84">
                  <a:moveTo>
                    <a:pt x="78" y="84"/>
                  </a:moveTo>
                  <a:cubicBezTo>
                    <a:pt x="77" y="84"/>
                    <a:pt x="76" y="83"/>
                    <a:pt x="75" y="82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8" y="84"/>
                    <a:pt x="6" y="84"/>
                    <a:pt x="4" y="83"/>
                  </a:cubicBezTo>
                  <a:cubicBezTo>
                    <a:pt x="2" y="82"/>
                    <a:pt x="0" y="80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41"/>
                    <a:pt x="44" y="41"/>
                    <a:pt x="46" y="43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80"/>
                    <a:pt x="83" y="82"/>
                    <a:pt x="81" y="83"/>
                  </a:cubicBezTo>
                  <a:cubicBezTo>
                    <a:pt x="80" y="83"/>
                    <a:pt x="79" y="84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269">
              <a:extLst>
                <a:ext uri="{FF2B5EF4-FFF2-40B4-BE49-F238E27FC236}">
                  <a16:creationId xmlns="" xmlns:a16="http://schemas.microsoft.com/office/drawing/2014/main" id="{4AF87A3B-4EEC-412B-878A-EBA528FB6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3" y="3210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3612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270">
              <a:extLst>
                <a:ext uri="{FF2B5EF4-FFF2-40B4-BE49-F238E27FC236}">
                  <a16:creationId xmlns="" xmlns:a16="http://schemas.microsoft.com/office/drawing/2014/main" id="{507D01CA-DDE3-4AF8-BA22-8566542B9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4" y="3157"/>
              <a:ext cx="170" cy="177"/>
            </a:xfrm>
            <a:custGeom>
              <a:avLst/>
              <a:gdLst>
                <a:gd name="T0" fmla="*/ 57 w 115"/>
                <a:gd name="T1" fmla="*/ 120 h 120"/>
                <a:gd name="T2" fmla="*/ 31 w 115"/>
                <a:gd name="T3" fmla="*/ 105 h 120"/>
                <a:gd name="T4" fmla="*/ 31 w 115"/>
                <a:gd name="T5" fmla="*/ 105 h 120"/>
                <a:gd name="T6" fmla="*/ 5 w 115"/>
                <a:gd name="T7" fmla="*/ 90 h 120"/>
                <a:gd name="T8" fmla="*/ 6 w 115"/>
                <a:gd name="T9" fmla="*/ 60 h 120"/>
                <a:gd name="T10" fmla="*/ 5 w 115"/>
                <a:gd name="T11" fmla="*/ 30 h 120"/>
                <a:gd name="T12" fmla="*/ 31 w 115"/>
                <a:gd name="T13" fmla="*/ 15 h 120"/>
                <a:gd name="T14" fmla="*/ 31 w 115"/>
                <a:gd name="T15" fmla="*/ 15 h 120"/>
                <a:gd name="T16" fmla="*/ 57 w 115"/>
                <a:gd name="T17" fmla="*/ 0 h 120"/>
                <a:gd name="T18" fmla="*/ 83 w 115"/>
                <a:gd name="T19" fmla="*/ 15 h 120"/>
                <a:gd name="T20" fmla="*/ 109 w 115"/>
                <a:gd name="T21" fmla="*/ 30 h 120"/>
                <a:gd name="T22" fmla="*/ 109 w 115"/>
                <a:gd name="T23" fmla="*/ 60 h 120"/>
                <a:gd name="T24" fmla="*/ 109 w 115"/>
                <a:gd name="T25" fmla="*/ 90 h 120"/>
                <a:gd name="T26" fmla="*/ 84 w 115"/>
                <a:gd name="T27" fmla="*/ 105 h 120"/>
                <a:gd name="T28" fmla="*/ 83 w 115"/>
                <a:gd name="T29" fmla="*/ 105 h 120"/>
                <a:gd name="T30" fmla="*/ 57 w 115"/>
                <a:gd name="T31" fmla="*/ 120 h 120"/>
                <a:gd name="T32" fmla="*/ 35 w 115"/>
                <a:gd name="T33" fmla="*/ 92 h 120"/>
                <a:gd name="T34" fmla="*/ 41 w 115"/>
                <a:gd name="T35" fmla="*/ 96 h 120"/>
                <a:gd name="T36" fmla="*/ 57 w 115"/>
                <a:gd name="T37" fmla="*/ 108 h 120"/>
                <a:gd name="T38" fmla="*/ 74 w 115"/>
                <a:gd name="T39" fmla="*/ 96 h 120"/>
                <a:gd name="T40" fmla="*/ 81 w 115"/>
                <a:gd name="T41" fmla="*/ 92 h 120"/>
                <a:gd name="T42" fmla="*/ 99 w 115"/>
                <a:gd name="T43" fmla="*/ 84 h 120"/>
                <a:gd name="T44" fmla="*/ 97 w 115"/>
                <a:gd name="T45" fmla="*/ 63 h 120"/>
                <a:gd name="T46" fmla="*/ 97 w 115"/>
                <a:gd name="T47" fmla="*/ 56 h 120"/>
                <a:gd name="T48" fmla="*/ 99 w 115"/>
                <a:gd name="T49" fmla="*/ 36 h 120"/>
                <a:gd name="T50" fmla="*/ 81 w 115"/>
                <a:gd name="T51" fmla="*/ 27 h 120"/>
                <a:gd name="T52" fmla="*/ 74 w 115"/>
                <a:gd name="T53" fmla="*/ 23 h 120"/>
                <a:gd name="T54" fmla="*/ 57 w 115"/>
                <a:gd name="T55" fmla="*/ 12 h 120"/>
                <a:gd name="T56" fmla="*/ 41 w 115"/>
                <a:gd name="T57" fmla="*/ 23 h 120"/>
                <a:gd name="T58" fmla="*/ 34 w 115"/>
                <a:gd name="T59" fmla="*/ 27 h 120"/>
                <a:gd name="T60" fmla="*/ 16 w 115"/>
                <a:gd name="T61" fmla="*/ 36 h 120"/>
                <a:gd name="T62" fmla="*/ 17 w 115"/>
                <a:gd name="T63" fmla="*/ 56 h 120"/>
                <a:gd name="T64" fmla="*/ 17 w 115"/>
                <a:gd name="T65" fmla="*/ 63 h 120"/>
                <a:gd name="T66" fmla="*/ 16 w 115"/>
                <a:gd name="T67" fmla="*/ 84 h 120"/>
                <a:gd name="T68" fmla="*/ 34 w 115"/>
                <a:gd name="T69" fmla="*/ 92 h 120"/>
                <a:gd name="T70" fmla="*/ 35 w 115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" h="120">
                  <a:moveTo>
                    <a:pt x="57" y="120"/>
                  </a:moveTo>
                  <a:cubicBezTo>
                    <a:pt x="47" y="120"/>
                    <a:pt x="37" y="114"/>
                    <a:pt x="31" y="105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21" y="105"/>
                    <a:pt x="11" y="99"/>
                    <a:pt x="5" y="90"/>
                  </a:cubicBezTo>
                  <a:cubicBezTo>
                    <a:pt x="0" y="80"/>
                    <a:pt x="0" y="69"/>
                    <a:pt x="6" y="60"/>
                  </a:cubicBezTo>
                  <a:cubicBezTo>
                    <a:pt x="0" y="50"/>
                    <a:pt x="0" y="39"/>
                    <a:pt x="5" y="30"/>
                  </a:cubicBezTo>
                  <a:cubicBezTo>
                    <a:pt x="11" y="20"/>
                    <a:pt x="2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7" y="5"/>
                    <a:pt x="47" y="0"/>
                    <a:pt x="57" y="0"/>
                  </a:cubicBezTo>
                  <a:cubicBezTo>
                    <a:pt x="68" y="0"/>
                    <a:pt x="78" y="5"/>
                    <a:pt x="83" y="15"/>
                  </a:cubicBezTo>
                  <a:cubicBezTo>
                    <a:pt x="94" y="15"/>
                    <a:pt x="104" y="20"/>
                    <a:pt x="109" y="30"/>
                  </a:cubicBezTo>
                  <a:cubicBezTo>
                    <a:pt x="115" y="39"/>
                    <a:pt x="115" y="50"/>
                    <a:pt x="109" y="60"/>
                  </a:cubicBezTo>
                  <a:cubicBezTo>
                    <a:pt x="115" y="69"/>
                    <a:pt x="115" y="80"/>
                    <a:pt x="109" y="90"/>
                  </a:cubicBezTo>
                  <a:cubicBezTo>
                    <a:pt x="104" y="99"/>
                    <a:pt x="94" y="105"/>
                    <a:pt x="84" y="105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78" y="114"/>
                    <a:pt x="68" y="120"/>
                    <a:pt x="57" y="120"/>
                  </a:cubicBezTo>
                  <a:close/>
                  <a:moveTo>
                    <a:pt x="35" y="92"/>
                  </a:moveTo>
                  <a:cubicBezTo>
                    <a:pt x="38" y="92"/>
                    <a:pt x="40" y="94"/>
                    <a:pt x="41" y="96"/>
                  </a:cubicBezTo>
                  <a:cubicBezTo>
                    <a:pt x="43" y="103"/>
                    <a:pt x="50" y="108"/>
                    <a:pt x="57" y="108"/>
                  </a:cubicBezTo>
                  <a:cubicBezTo>
                    <a:pt x="65" y="108"/>
                    <a:pt x="71" y="103"/>
                    <a:pt x="74" y="96"/>
                  </a:cubicBezTo>
                  <a:cubicBezTo>
                    <a:pt x="75" y="94"/>
                    <a:pt x="78" y="92"/>
                    <a:pt x="81" y="92"/>
                  </a:cubicBezTo>
                  <a:cubicBezTo>
                    <a:pt x="88" y="94"/>
                    <a:pt x="95" y="90"/>
                    <a:pt x="99" y="84"/>
                  </a:cubicBezTo>
                  <a:cubicBezTo>
                    <a:pt x="103" y="77"/>
                    <a:pt x="102" y="69"/>
                    <a:pt x="97" y="63"/>
                  </a:cubicBezTo>
                  <a:cubicBezTo>
                    <a:pt x="96" y="61"/>
                    <a:pt x="96" y="58"/>
                    <a:pt x="97" y="56"/>
                  </a:cubicBezTo>
                  <a:cubicBezTo>
                    <a:pt x="102" y="50"/>
                    <a:pt x="103" y="42"/>
                    <a:pt x="99" y="36"/>
                  </a:cubicBezTo>
                  <a:cubicBezTo>
                    <a:pt x="95" y="29"/>
                    <a:pt x="88" y="26"/>
                    <a:pt x="81" y="27"/>
                  </a:cubicBezTo>
                  <a:cubicBezTo>
                    <a:pt x="78" y="27"/>
                    <a:pt x="75" y="26"/>
                    <a:pt x="74" y="23"/>
                  </a:cubicBezTo>
                  <a:cubicBezTo>
                    <a:pt x="71" y="16"/>
                    <a:pt x="65" y="12"/>
                    <a:pt x="57" y="12"/>
                  </a:cubicBezTo>
                  <a:cubicBezTo>
                    <a:pt x="50" y="12"/>
                    <a:pt x="43" y="16"/>
                    <a:pt x="41" y="23"/>
                  </a:cubicBezTo>
                  <a:cubicBezTo>
                    <a:pt x="40" y="26"/>
                    <a:pt x="37" y="27"/>
                    <a:pt x="34" y="27"/>
                  </a:cubicBezTo>
                  <a:cubicBezTo>
                    <a:pt x="27" y="26"/>
                    <a:pt x="20" y="29"/>
                    <a:pt x="16" y="36"/>
                  </a:cubicBezTo>
                  <a:cubicBezTo>
                    <a:pt x="12" y="42"/>
                    <a:pt x="13" y="50"/>
                    <a:pt x="17" y="56"/>
                  </a:cubicBezTo>
                  <a:cubicBezTo>
                    <a:pt x="19" y="58"/>
                    <a:pt x="19" y="61"/>
                    <a:pt x="17" y="63"/>
                  </a:cubicBezTo>
                  <a:cubicBezTo>
                    <a:pt x="13" y="69"/>
                    <a:pt x="12" y="77"/>
                    <a:pt x="16" y="84"/>
                  </a:cubicBezTo>
                  <a:cubicBezTo>
                    <a:pt x="20" y="90"/>
                    <a:pt x="27" y="94"/>
                    <a:pt x="34" y="92"/>
                  </a:cubicBezTo>
                  <a:cubicBezTo>
                    <a:pt x="35" y="92"/>
                    <a:pt x="35" y="92"/>
                    <a:pt x="35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1825639"/>
              <a:endParaRPr lang="en-AU" sz="3612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9" name="Date Placeholder 3"/>
          <p:cNvSpPr txBox="1">
            <a:spLocks/>
          </p:cNvSpPr>
          <p:nvPr/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177278" rtl="0" eaLnBrk="1" latinLnBrk="0" hangingPunct="1">
              <a:defRPr lang="en-GB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707173"/>
                </a:solidFill>
                <a:latin typeface="Helvetica-Light"/>
              </a:rPr>
              <a:t>Sibos 2019 London</a:t>
            </a:r>
            <a:endParaRPr lang="en-US" dirty="0">
              <a:solidFill>
                <a:srgbClr val="707173"/>
              </a:solidFill>
              <a:latin typeface="Helvetica-Light"/>
            </a:endParaRPr>
          </a:p>
        </p:txBody>
      </p:sp>
    </p:spTree>
    <p:extLst>
      <p:ext uri="{BB962C8B-B14F-4D97-AF65-F5344CB8AC3E}">
        <p14:creationId xmlns:p14="http://schemas.microsoft.com/office/powerpoint/2010/main" val="23729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7697181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766C62"/>
                </a:solidFill>
                <a:latin typeface="Arial" charset="0"/>
              </a:rPr>
              <a:t>23 - 26 September</a:t>
            </a:r>
            <a:endParaRPr lang="en-GB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fld id="{8DA00C02-322F-4832-801E-85B9B04D3271}" type="slidenum">
              <a:rPr lang="en-GB">
                <a:solidFill>
                  <a:srgbClr val="766C62"/>
                </a:solidFill>
                <a:latin typeface="Arial" charset="0"/>
              </a:rPr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>
                <a:solidFill>
                  <a:schemeClr val="tx1"/>
                </a:solidFill>
              </a:rPr>
              <a:t>SWIFT gpi has </a:t>
            </a:r>
            <a:r>
              <a:rPr lang="en-US" dirty="0">
                <a:solidFill>
                  <a:schemeClr val="tx1"/>
                </a:solidFill>
              </a:rPr>
              <a:t>been tackling the challenges in cross-border payments since its inception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Date Placeholder 3"/>
          <p:cNvSpPr txBox="1">
            <a:spLocks/>
          </p:cNvSpPr>
          <p:nvPr/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177278" rtl="0" eaLnBrk="1" latinLnBrk="0" hangingPunct="1">
              <a:defRPr lang="en-GB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707173"/>
                </a:solidFill>
                <a:latin typeface="Helvetica-Light"/>
              </a:rPr>
              <a:t>Sibos 2019 London</a:t>
            </a:r>
            <a:endParaRPr lang="en-US" dirty="0">
              <a:solidFill>
                <a:srgbClr val="707173"/>
              </a:solidFill>
              <a:latin typeface="Helvetica-Ligh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FBDE6298-9576-2140-8985-642FDD3AEC43}"/>
              </a:ext>
            </a:extLst>
          </p:cNvPr>
          <p:cNvGrpSpPr/>
          <p:nvPr/>
        </p:nvGrpSpPr>
        <p:grpSpPr>
          <a:xfrm>
            <a:off x="898563" y="4030059"/>
            <a:ext cx="22588463" cy="5657470"/>
            <a:chOff x="396223" y="1447800"/>
            <a:chExt cx="10008905" cy="2391680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F3DA6833-F1BB-5E4F-9701-BBDD602BB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825" y="2402814"/>
              <a:ext cx="1199853" cy="143666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08DBD4B5-7540-B94E-9A34-1DB831B5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2523" y="2465963"/>
              <a:ext cx="1152491" cy="137351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C19B1778-60DA-5541-B210-82AEFD90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5127" y="2339662"/>
              <a:ext cx="1247216" cy="149981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38F72659-0331-3348-B46A-51DBC9A7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223" y="2339662"/>
              <a:ext cx="1247216" cy="149981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7771F035-784B-744C-9FF9-C1746DE34D93}"/>
                </a:ext>
              </a:extLst>
            </p:cNvPr>
            <p:cNvSpPr/>
            <p:nvPr/>
          </p:nvSpPr>
          <p:spPr>
            <a:xfrm>
              <a:off x="1867232" y="3506706"/>
              <a:ext cx="606728" cy="247212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2"/>
                  </a:solidFill>
                </a:rPr>
                <a:t>Roche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DB96A108-ADF5-334A-A72F-950AF9672E0F}"/>
                </a:ext>
              </a:extLst>
            </p:cNvPr>
            <p:cNvSpPr/>
            <p:nvPr/>
          </p:nvSpPr>
          <p:spPr>
            <a:xfrm>
              <a:off x="4358876" y="3298527"/>
              <a:ext cx="727477" cy="455391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2"/>
                  </a:solidFill>
                </a:rPr>
                <a:t>General</a:t>
              </a:r>
              <a:br>
                <a:rPr lang="en-US" sz="3200" dirty="0">
                  <a:solidFill>
                    <a:schemeClr val="tx2"/>
                  </a:solidFill>
                </a:rPr>
              </a:br>
              <a:r>
                <a:rPr lang="en-US" sz="3200" dirty="0">
                  <a:solidFill>
                    <a:schemeClr val="tx2"/>
                  </a:solidFill>
                </a:rPr>
                <a:t>Electric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B0E8E462-76E7-D249-8EFE-041B26DA40B3}"/>
                </a:ext>
              </a:extLst>
            </p:cNvPr>
            <p:cNvSpPr/>
            <p:nvPr/>
          </p:nvSpPr>
          <p:spPr>
            <a:xfrm>
              <a:off x="7025258" y="3506706"/>
              <a:ext cx="684405" cy="247212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2"/>
                  </a:solidFill>
                </a:rPr>
                <a:t>Viacom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ED3C5A8F-75FE-704D-8163-524E7D3178CA}"/>
                </a:ext>
              </a:extLst>
            </p:cNvPr>
            <p:cNvSpPr/>
            <p:nvPr/>
          </p:nvSpPr>
          <p:spPr>
            <a:xfrm>
              <a:off x="9751330" y="3506706"/>
              <a:ext cx="576185" cy="247212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2"/>
                  </a:solidFill>
                </a:rPr>
                <a:t>Zoetis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EAA7AB8B-8A54-1347-87F8-86B9044E970E}"/>
                </a:ext>
              </a:extLst>
            </p:cNvPr>
            <p:cNvSpPr/>
            <p:nvPr/>
          </p:nvSpPr>
          <p:spPr bwMode="auto">
            <a:xfrm>
              <a:off x="3012525" y="1447800"/>
              <a:ext cx="2160000" cy="2391680"/>
            </a:xfrm>
            <a:prstGeom prst="rect">
              <a:avLst/>
            </a:prstGeom>
            <a:noFill/>
            <a:ln w="762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Transparency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3367C308-90A3-3849-B5FD-298944BDDCEE}"/>
                </a:ext>
              </a:extLst>
            </p:cNvPr>
            <p:cNvSpPr/>
            <p:nvPr/>
          </p:nvSpPr>
          <p:spPr bwMode="auto">
            <a:xfrm>
              <a:off x="5628827" y="1447800"/>
              <a:ext cx="2160000" cy="2391680"/>
            </a:xfrm>
            <a:prstGeom prst="rect">
              <a:avLst/>
            </a:prstGeom>
            <a:noFill/>
            <a:ln w="76200" cap="flat" cmpd="sng" algn="ctr">
              <a:solidFill>
                <a:srgbClr val="009D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Tracking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3F07582-0E11-C847-B7B0-F4957DF2A0DA}"/>
                </a:ext>
              </a:extLst>
            </p:cNvPr>
            <p:cNvSpPr/>
            <p:nvPr/>
          </p:nvSpPr>
          <p:spPr bwMode="auto">
            <a:xfrm>
              <a:off x="8245128" y="1447800"/>
              <a:ext cx="2160000" cy="2391680"/>
            </a:xfrm>
            <a:prstGeom prst="rect">
              <a:avLst/>
            </a:prstGeom>
            <a:noFill/>
            <a:ln w="76200" cap="flat" cmpd="sng" algn="ctr">
              <a:solidFill>
                <a:srgbClr val="98D1CB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Remittance </a:t>
              </a:r>
              <a:br>
                <a:rPr lang="en-US" sz="4400" dirty="0">
                  <a:solidFill>
                    <a:schemeClr val="tx2"/>
                  </a:solidFill>
                </a:rPr>
              </a:br>
              <a:r>
                <a:rPr lang="en-US" sz="4400" dirty="0">
                  <a:solidFill>
                    <a:schemeClr val="tx2"/>
                  </a:solidFill>
                </a:rPr>
                <a:t>information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FB56CDFB-3E05-1440-81B5-41BA47AB24A5}"/>
                </a:ext>
              </a:extLst>
            </p:cNvPr>
            <p:cNvSpPr/>
            <p:nvPr/>
          </p:nvSpPr>
          <p:spPr bwMode="auto">
            <a:xfrm>
              <a:off x="396223" y="1447800"/>
              <a:ext cx="2160000" cy="2391680"/>
            </a:xfrm>
            <a:prstGeom prst="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180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400" dirty="0">
                  <a:solidFill>
                    <a:schemeClr val="tx2"/>
                  </a:solidFill>
                </a:rPr>
                <a:t>Speed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5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204852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766C62"/>
                </a:solidFill>
                <a:latin typeface="Arial" charset="0"/>
              </a:rPr>
              <a:t>23 - 26 September</a:t>
            </a:r>
            <a:endParaRPr lang="en-GB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fld id="{8DA00C02-322F-4832-801E-85B9B04D3271}" type="slidenum">
              <a:rPr lang="en-GB" smtClean="0">
                <a:solidFill>
                  <a:srgbClr val="766C62"/>
                </a:solidFill>
                <a:latin typeface="Arial" charset="0"/>
              </a:rPr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SWIFT gpi traffic has doubled since last Sibos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177278" rtl="0" eaLnBrk="1" latinLnBrk="0" hangingPunct="1">
              <a:defRPr lang="en-GB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707173"/>
                </a:solidFill>
                <a:latin typeface="Helvetica-Light"/>
              </a:rPr>
              <a:t>Sibos 2019 London</a:t>
            </a:r>
            <a:endParaRPr lang="en-US" dirty="0">
              <a:solidFill>
                <a:srgbClr val="707173"/>
              </a:solidFill>
              <a:latin typeface="Helvetica-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55074" y="4770565"/>
            <a:ext cx="1485958" cy="4079100"/>
          </a:xfrm>
          <a:prstGeom prst="rect">
            <a:avLst/>
          </a:prstGeom>
          <a:solidFill>
            <a:srgbClr val="00ACD4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GB" sz="5400" b="1" dirty="0" smtClean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35226" y="4770565"/>
            <a:ext cx="1485958" cy="4079100"/>
          </a:xfrm>
          <a:prstGeom prst="rect">
            <a:avLst/>
          </a:prstGeom>
          <a:solidFill>
            <a:srgbClr val="00ACD4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GB" sz="5400" b="1" dirty="0" smtClean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397734" y="2731015"/>
            <a:ext cx="1485958" cy="6118649"/>
          </a:xfrm>
          <a:prstGeom prst="rect">
            <a:avLst/>
          </a:prstGeom>
          <a:solidFill>
            <a:srgbClr val="00ACD4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GB" sz="5400" b="1" dirty="0" smtClean="0">
              <a:solidFill>
                <a:schemeClr val="bg1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7" y="6734479"/>
            <a:ext cx="2596173" cy="211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8" y="2731015"/>
            <a:ext cx="2580272" cy="211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992849" y="9024506"/>
            <a:ext cx="40936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9DCC"/>
                </a:solidFill>
              </a:rPr>
              <a:t>cross-border MT103 sent as </a:t>
            </a:r>
            <a:r>
              <a:rPr lang="en-US" sz="5400" dirty="0" err="1">
                <a:solidFill>
                  <a:srgbClr val="009DCC"/>
                </a:solidFill>
              </a:rPr>
              <a:t>gpi</a:t>
            </a:r>
            <a:endParaRPr lang="en-GB" sz="5400" dirty="0">
              <a:solidFill>
                <a:srgbClr val="009DCC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9064" y="6810115"/>
            <a:ext cx="2606010" cy="1032354"/>
          </a:xfrm>
          <a:prstGeom prst="rect">
            <a:avLst/>
          </a:prstGeom>
        </p:spPr>
        <p:txBody>
          <a:bodyPr wrap="square" lIns="107970" tIns="53985" rIns="107970" bIns="53985">
            <a:spAutoFit/>
          </a:bodyPr>
          <a:lstStyle>
            <a:defPPr>
              <a:defRPr lang="en-US"/>
            </a:defPPr>
            <a:lvl1pPr marL="0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22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8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4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0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16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27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888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0" dirty="0" smtClean="0">
                <a:solidFill>
                  <a:srgbClr val="968E8A"/>
                </a:solidFill>
              </a:rPr>
              <a:t>30%</a:t>
            </a:r>
            <a:endParaRPr lang="en-GB" sz="3200" dirty="0">
              <a:solidFill>
                <a:srgbClr val="968E8A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02505" y="6810115"/>
            <a:ext cx="991097" cy="2039550"/>
          </a:xfrm>
          <a:prstGeom prst="rect">
            <a:avLst/>
          </a:prstGeom>
          <a:solidFill>
            <a:srgbClr val="968E8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GB" sz="5400" b="1" dirty="0" smtClean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997001" y="6810115"/>
            <a:ext cx="161998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68E8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997001" y="4779416"/>
            <a:ext cx="161998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CD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3649064" y="4779416"/>
            <a:ext cx="2606010" cy="1032354"/>
          </a:xfrm>
          <a:prstGeom prst="rect">
            <a:avLst/>
          </a:prstGeom>
        </p:spPr>
        <p:txBody>
          <a:bodyPr wrap="square" lIns="107970" tIns="53985" rIns="107970" bIns="53985">
            <a:spAutoFit/>
          </a:bodyPr>
          <a:lstStyle>
            <a:defPPr>
              <a:defRPr lang="en-US"/>
            </a:defPPr>
            <a:lvl1pPr marL="0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22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8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4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0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16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27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888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0" dirty="0" smtClean="0">
                <a:solidFill>
                  <a:srgbClr val="00ACD4"/>
                </a:solidFill>
              </a:rPr>
              <a:t>60+%</a:t>
            </a:r>
            <a:endParaRPr lang="en-GB" sz="3200" dirty="0">
              <a:solidFill>
                <a:srgbClr val="00ACD4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073001" y="9024506"/>
            <a:ext cx="4151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9DCC"/>
                </a:solidFill>
              </a:rPr>
              <a:t>live </a:t>
            </a:r>
            <a:r>
              <a:rPr lang="en-US" sz="5400" dirty="0" err="1">
                <a:solidFill>
                  <a:srgbClr val="009DCC"/>
                </a:solidFill>
              </a:rPr>
              <a:t>gpi</a:t>
            </a:r>
            <a:r>
              <a:rPr lang="en-US" sz="5400" dirty="0">
                <a:solidFill>
                  <a:srgbClr val="009DCC"/>
                </a:solidFill>
              </a:rPr>
              <a:t> country corridors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29216" y="6810115"/>
            <a:ext cx="2606010" cy="1032354"/>
          </a:xfrm>
          <a:prstGeom prst="rect">
            <a:avLst/>
          </a:prstGeom>
        </p:spPr>
        <p:txBody>
          <a:bodyPr wrap="square" lIns="107970" tIns="53985" rIns="107970" bIns="53985">
            <a:spAutoFit/>
          </a:bodyPr>
          <a:lstStyle>
            <a:defPPr>
              <a:defRPr lang="en-US"/>
            </a:defPPr>
            <a:lvl1pPr marL="0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22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8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4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0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16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27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888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0" dirty="0" smtClean="0">
                <a:solidFill>
                  <a:srgbClr val="968E8A"/>
                </a:solidFill>
              </a:rPr>
              <a:t>700</a:t>
            </a:r>
            <a:endParaRPr lang="en-GB" sz="3200" dirty="0">
              <a:solidFill>
                <a:srgbClr val="968E8A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582657" y="6810115"/>
            <a:ext cx="991097" cy="2039550"/>
          </a:xfrm>
          <a:prstGeom prst="rect">
            <a:avLst/>
          </a:prstGeom>
          <a:solidFill>
            <a:srgbClr val="968E8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GB" sz="5400" b="1" dirty="0" smtClean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95153" y="4779416"/>
            <a:ext cx="3540076" cy="1032354"/>
          </a:xfrm>
          <a:prstGeom prst="rect">
            <a:avLst/>
          </a:prstGeom>
        </p:spPr>
        <p:txBody>
          <a:bodyPr wrap="square" lIns="107970" tIns="53985" rIns="107970" bIns="53985">
            <a:spAutoFit/>
          </a:bodyPr>
          <a:lstStyle>
            <a:defPPr>
              <a:defRPr lang="en-US"/>
            </a:defPPr>
            <a:lvl1pPr marL="0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22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8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4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0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16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27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888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0" dirty="0" smtClean="0">
                <a:solidFill>
                  <a:srgbClr val="00ACD4"/>
                </a:solidFill>
              </a:rPr>
              <a:t>1,400+</a:t>
            </a:r>
            <a:endParaRPr lang="en-GB" sz="3200" dirty="0">
              <a:solidFill>
                <a:srgbClr val="00ACD4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35507" y="9024506"/>
            <a:ext cx="4412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9DCC"/>
                </a:solidFill>
              </a:rPr>
              <a:t>payments value sent as </a:t>
            </a:r>
            <a:r>
              <a:rPr lang="en-US" sz="5400" dirty="0" err="1">
                <a:solidFill>
                  <a:srgbClr val="009DCC"/>
                </a:solidFill>
              </a:rPr>
              <a:t>gpi</a:t>
            </a:r>
            <a:r>
              <a:rPr lang="en-US" sz="5400" dirty="0">
                <a:solidFill>
                  <a:srgbClr val="009DCC"/>
                </a:solidFill>
              </a:rPr>
              <a:t> every day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321710" y="6810115"/>
            <a:ext cx="3076024" cy="1032354"/>
          </a:xfrm>
          <a:prstGeom prst="rect">
            <a:avLst/>
          </a:prstGeom>
        </p:spPr>
        <p:txBody>
          <a:bodyPr wrap="square" lIns="107970" tIns="53985" rIns="107970" bIns="53985">
            <a:spAutoFit/>
          </a:bodyPr>
          <a:lstStyle>
            <a:defPPr>
              <a:defRPr lang="en-US"/>
            </a:defPPr>
            <a:lvl1pPr marL="0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22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8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4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0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16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27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888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0" dirty="0" smtClean="0">
                <a:solidFill>
                  <a:srgbClr val="968E8A"/>
                </a:solidFill>
              </a:rPr>
              <a:t>$100 </a:t>
            </a:r>
            <a:r>
              <a:rPr lang="en-US" sz="6000" dirty="0" err="1" smtClean="0">
                <a:solidFill>
                  <a:srgbClr val="968E8A"/>
                </a:solidFill>
              </a:rPr>
              <a:t>bn</a:t>
            </a:r>
            <a:endParaRPr lang="en-GB" sz="3200" dirty="0">
              <a:solidFill>
                <a:srgbClr val="968E8A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645165" y="6810115"/>
            <a:ext cx="991097" cy="2039550"/>
          </a:xfrm>
          <a:prstGeom prst="rect">
            <a:avLst/>
          </a:prstGeom>
          <a:solidFill>
            <a:srgbClr val="968E8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GB" sz="5400" b="1" dirty="0" smtClean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321710" y="2731015"/>
            <a:ext cx="3076024" cy="1032354"/>
          </a:xfrm>
          <a:prstGeom prst="rect">
            <a:avLst/>
          </a:prstGeom>
        </p:spPr>
        <p:txBody>
          <a:bodyPr wrap="square" lIns="107970" tIns="53985" rIns="107970" bIns="53985">
            <a:spAutoFit/>
          </a:bodyPr>
          <a:lstStyle>
            <a:defPPr>
              <a:defRPr lang="en-US"/>
            </a:defPPr>
            <a:lvl1pPr marL="0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22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8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44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0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165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27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888" algn="l" defTabSz="91372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0" dirty="0" smtClean="0">
                <a:solidFill>
                  <a:srgbClr val="00ACD4"/>
                </a:solidFill>
              </a:rPr>
              <a:t>$300 </a:t>
            </a:r>
            <a:r>
              <a:rPr lang="en-US" sz="6000" dirty="0" err="1" smtClean="0">
                <a:solidFill>
                  <a:srgbClr val="00ACD4"/>
                </a:solidFill>
              </a:rPr>
              <a:t>bn</a:t>
            </a:r>
            <a:endParaRPr lang="en-GB" sz="3200" dirty="0">
              <a:solidFill>
                <a:srgbClr val="00AC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35" grpId="0"/>
      <p:bldP spid="39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7836082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766C62"/>
                </a:solidFill>
                <a:latin typeface="Arial" charset="0"/>
              </a:rPr>
              <a:t>23 - 26 September</a:t>
            </a:r>
            <a:endParaRPr lang="en-GB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fld id="{8DA00C02-322F-4832-801E-85B9B04D3271}" type="slidenum">
              <a:rPr lang="en-GB">
                <a:solidFill>
                  <a:srgbClr val="766C62"/>
                </a:solidFill>
                <a:latin typeface="Arial" charset="0"/>
              </a:rPr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Making gpi FASTER – </a:t>
            </a:r>
            <a:r>
              <a:rPr lang="en-US" dirty="0" smtClean="0">
                <a:solidFill>
                  <a:schemeClr val="tx1"/>
                </a:solidFill>
              </a:rPr>
              <a:t>SWIFT </a:t>
            </a:r>
            <a:r>
              <a:rPr lang="en-US" dirty="0" err="1" smtClean="0">
                <a:solidFill>
                  <a:schemeClr val="tx1"/>
                </a:solidFill>
              </a:rPr>
              <a:t>gpi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already very fast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-141818" y="2229952"/>
            <a:ext cx="24382044" cy="5791267"/>
          </a:xfrm>
          <a:prstGeom prst="rect">
            <a:avLst/>
          </a:prstGeom>
          <a:solidFill>
            <a:srgbClr val="82C8E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6093" tIns="103046" rIns="206093" bIns="103046" numCol="1" rtlCol="0" anchor="t" anchorCtr="0" compatLnSpc="1">
            <a:prstTxWarp prst="textNoShape">
              <a:avLst/>
            </a:prstTxWarp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2" name="Chart 41"/>
          <p:cNvGraphicFramePr/>
          <p:nvPr>
            <p:extLst/>
          </p:nvPr>
        </p:nvGraphicFramePr>
        <p:xfrm>
          <a:off x="671632" y="1533263"/>
          <a:ext cx="21745821" cy="751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7929052" y="6155022"/>
            <a:ext cx="7202188" cy="2764895"/>
          </a:xfrm>
          <a:prstGeom prst="rect">
            <a:avLst/>
          </a:prstGeom>
          <a:noFill/>
        </p:spPr>
        <p:txBody>
          <a:bodyPr wrap="square" lIns="206093" tIns="103046" rIns="206093" bIns="103046" rtlCol="0">
            <a:spAutoFit/>
          </a:bodyPr>
          <a:lstStyle/>
          <a:p>
            <a:pPr defTabSz="20640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253" b="1" dirty="0">
                <a:solidFill>
                  <a:srgbClr val="DB5D25"/>
                </a:solidFill>
                <a:latin typeface="Arial" charset="0"/>
              </a:rPr>
              <a:t>96% </a:t>
            </a:r>
            <a:r>
              <a:rPr lang="en-GB" sz="9029" b="1" dirty="0">
                <a:solidFill>
                  <a:srgbClr val="DB5D25"/>
                </a:solidFill>
                <a:latin typeface="Arial" charset="0"/>
              </a:rPr>
              <a:t/>
            </a:r>
            <a:br>
              <a:rPr lang="en-GB" sz="9029" b="1" dirty="0">
                <a:solidFill>
                  <a:srgbClr val="DB5D25"/>
                </a:solidFill>
                <a:latin typeface="Arial" charset="0"/>
              </a:rPr>
            </a:br>
            <a:r>
              <a:rPr lang="en-GB" sz="4515" dirty="0">
                <a:solidFill>
                  <a:srgbClr val="DB5D25"/>
                </a:solidFill>
                <a:latin typeface="Arial" charset="0"/>
              </a:rPr>
              <a:t>within 24h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193617" y="2865388"/>
            <a:ext cx="7202188" cy="1347519"/>
          </a:xfrm>
          <a:prstGeom prst="rect">
            <a:avLst/>
          </a:prstGeom>
          <a:noFill/>
        </p:spPr>
        <p:txBody>
          <a:bodyPr wrap="square" lIns="206093" tIns="103046" rIns="206093" bIns="103046" rtlCol="0">
            <a:spAutoFit/>
          </a:bodyPr>
          <a:lstStyle/>
          <a:p>
            <a:pPr defTabSz="20640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223" b="1" dirty="0">
                <a:solidFill>
                  <a:srgbClr val="DB5D25"/>
                </a:solidFill>
                <a:latin typeface="Arial" charset="0"/>
              </a:rPr>
              <a:t>40% </a:t>
            </a:r>
            <a:r>
              <a:rPr lang="en-GB" sz="3160" b="1" dirty="0">
                <a:solidFill>
                  <a:srgbClr val="DB5D25"/>
                </a:solidFill>
                <a:latin typeface="Arial" charset="0"/>
              </a:rPr>
              <a:t/>
            </a:r>
            <a:br>
              <a:rPr lang="en-GB" sz="3160" b="1" dirty="0">
                <a:solidFill>
                  <a:srgbClr val="DB5D25"/>
                </a:solidFill>
                <a:latin typeface="Arial" charset="0"/>
              </a:rPr>
            </a:br>
            <a:r>
              <a:rPr lang="en-GB" sz="2032" dirty="0">
                <a:solidFill>
                  <a:srgbClr val="DB5D25"/>
                </a:solidFill>
                <a:latin typeface="Arial" charset="0"/>
              </a:rPr>
              <a:t>within 5 min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319937" y="4378623"/>
            <a:ext cx="7202188" cy="1736536"/>
          </a:xfrm>
          <a:prstGeom prst="rect">
            <a:avLst/>
          </a:prstGeom>
          <a:noFill/>
        </p:spPr>
        <p:txBody>
          <a:bodyPr wrap="square" lIns="206093" tIns="103046" rIns="206093" bIns="103046" rtlCol="0">
            <a:spAutoFit/>
          </a:bodyPr>
          <a:lstStyle/>
          <a:p>
            <a:pPr defTabSz="20640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932" b="1" dirty="0">
                <a:solidFill>
                  <a:srgbClr val="DB5D25"/>
                </a:solidFill>
                <a:latin typeface="Arial" charset="0"/>
              </a:rPr>
              <a:t>50% </a:t>
            </a:r>
            <a:r>
              <a:rPr lang="en-GB" sz="4515" b="1" dirty="0">
                <a:solidFill>
                  <a:srgbClr val="DB5D25"/>
                </a:solidFill>
                <a:latin typeface="Arial" charset="0"/>
              </a:rPr>
              <a:t/>
            </a:r>
            <a:br>
              <a:rPr lang="en-GB" sz="4515" b="1" dirty="0">
                <a:solidFill>
                  <a:srgbClr val="DB5D25"/>
                </a:solidFill>
                <a:latin typeface="Arial" charset="0"/>
              </a:rPr>
            </a:br>
            <a:r>
              <a:rPr lang="en-GB" sz="2483" dirty="0">
                <a:solidFill>
                  <a:srgbClr val="DB5D25"/>
                </a:solidFill>
                <a:latin typeface="Arial" charset="0"/>
              </a:rPr>
              <a:t>within 30 min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76083" y="9494800"/>
            <a:ext cx="17491535" cy="2431470"/>
          </a:xfrm>
          <a:prstGeom prst="rect">
            <a:avLst/>
          </a:prstGeom>
          <a:solidFill>
            <a:srgbClr val="009BBB"/>
          </a:solidFill>
        </p:spPr>
        <p:txBody>
          <a:bodyPr wrap="square" lIns="206093" tIns="103046" rIns="206093" bIns="103046" rtlCol="0">
            <a:spAutoFit/>
          </a:bodyPr>
          <a:lstStyle/>
          <a:p>
            <a:pPr algn="ctr" defTabSz="2064075" eaLnBrk="0" fontAlgn="base" hangingPunct="0">
              <a:spcBef>
                <a:spcPts val="2709"/>
              </a:spcBef>
              <a:spcAft>
                <a:spcPct val="0"/>
              </a:spcAft>
            </a:pPr>
            <a:r>
              <a:rPr lang="en-GB" sz="4515" dirty="0">
                <a:solidFill>
                  <a:prstClr val="white"/>
                </a:solidFill>
                <a:latin typeface="Arial" charset="0"/>
              </a:rPr>
              <a:t>Build on the successful pilot with the Australian real-time payment system (NPP), we have launched </a:t>
            </a:r>
            <a:br>
              <a:rPr lang="en-GB" sz="4515" dirty="0">
                <a:solidFill>
                  <a:prstClr val="white"/>
                </a:solidFill>
                <a:latin typeface="Arial" charset="0"/>
              </a:rPr>
            </a:br>
            <a:r>
              <a:rPr lang="en-GB" sz="5418" b="1" dirty="0" err="1">
                <a:solidFill>
                  <a:prstClr val="white"/>
                </a:solidFill>
                <a:latin typeface="Arial" charset="0"/>
              </a:rPr>
              <a:t>gpi</a:t>
            </a:r>
            <a:r>
              <a:rPr lang="en-GB" sz="5418" b="1" dirty="0">
                <a:solidFill>
                  <a:prstClr val="white"/>
                </a:solidFill>
                <a:latin typeface="Arial" charset="0"/>
              </a:rPr>
              <a:t> for instant international payments</a:t>
            </a: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676275" y="12696544"/>
            <a:ext cx="5689600" cy="351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2177278" rtl="0" eaLnBrk="1" latinLnBrk="0" hangingPunct="1">
              <a:defRPr lang="en-GB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707173"/>
                </a:solidFill>
                <a:latin typeface="Helvetica-Light"/>
              </a:rPr>
              <a:t>Sibos 2019 London</a:t>
            </a:r>
            <a:endParaRPr lang="en-US" dirty="0">
              <a:solidFill>
                <a:srgbClr val="707173"/>
              </a:solidFill>
              <a:latin typeface="Helvetica-Light"/>
            </a:endParaRPr>
          </a:p>
        </p:txBody>
      </p:sp>
    </p:spTree>
    <p:extLst>
      <p:ext uri="{BB962C8B-B14F-4D97-AF65-F5344CB8AC3E}">
        <p14:creationId xmlns:p14="http://schemas.microsoft.com/office/powerpoint/2010/main" val="37585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4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2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42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42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42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42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42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Graphic spid="42" grpId="0">
        <p:bldSub>
          <a:bldChart bld="categoryEl"/>
        </p:bldSub>
      </p:bldGraphic>
      <p:bldP spid="43" grpId="0"/>
      <p:bldP spid="44" grpId="0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6833174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766C62"/>
                </a:solidFill>
                <a:latin typeface="Arial" charset="0"/>
              </a:rPr>
              <a:t>23 - 26 September</a:t>
            </a:r>
            <a:endParaRPr lang="en-GB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fld id="{8DA00C02-322F-4832-801E-85B9B04D3271}" type="slidenum">
              <a:rPr lang="en-GB">
                <a:solidFill>
                  <a:srgbClr val="766C62"/>
                </a:solidFill>
                <a:latin typeface="Arial" charset="0"/>
              </a:rPr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Making </a:t>
            </a:r>
            <a:r>
              <a:rPr lang="en-US" dirty="0" smtClean="0">
                <a:solidFill>
                  <a:schemeClr val="tx1"/>
                </a:solidFill>
              </a:rPr>
              <a:t>SWIFT </a:t>
            </a:r>
            <a:r>
              <a:rPr lang="en-US" dirty="0" err="1" smtClean="0">
                <a:solidFill>
                  <a:schemeClr val="tx1"/>
                </a:solidFill>
              </a:rPr>
              <a:t>gpi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RICHER – building on the success of the core gpi service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6277" y="2839514"/>
            <a:ext cx="23020897" cy="9042304"/>
            <a:chOff x="628142" y="964789"/>
            <a:chExt cx="9780764" cy="3841755"/>
          </a:xfrm>
        </p:grpSpPr>
        <p:sp>
          <p:nvSpPr>
            <p:cNvPr id="31" name="Rectangle 30"/>
            <p:cNvSpPr/>
            <p:nvPr/>
          </p:nvSpPr>
          <p:spPr>
            <a:xfrm>
              <a:off x="4848787" y="2545180"/>
              <a:ext cx="2119478" cy="948588"/>
            </a:xfrm>
            <a:prstGeom prst="rect">
              <a:avLst/>
            </a:prstGeom>
          </p:spPr>
          <p:txBody>
            <a:bodyPr wrap="square" lIns="107970" tIns="53985" rIns="107970" bIns="53985">
              <a:spAutoFit/>
            </a:bodyPr>
            <a:lstStyle/>
            <a:p>
              <a:r>
                <a:rPr lang="en-US" sz="6600" b="1" dirty="0" smtClean="0">
                  <a:solidFill>
                    <a:srgbClr val="004A82"/>
                  </a:solidFill>
                </a:rPr>
                <a:t>25</a:t>
              </a:r>
            </a:p>
            <a:p>
              <a:pPr lvl="0"/>
              <a:r>
                <a:rPr lang="en-US" sz="3600" dirty="0">
                  <a:solidFill>
                    <a:srgbClr val="766C62"/>
                  </a:solidFill>
                </a:rPr>
                <a:t>bank portals have </a:t>
              </a:r>
              <a:r>
                <a:rPr lang="en-US" sz="3600" dirty="0" err="1">
                  <a:solidFill>
                    <a:srgbClr val="766C62"/>
                  </a:solidFill>
                </a:rPr>
                <a:t>gpi</a:t>
              </a:r>
              <a:r>
                <a:rPr lang="en-US" sz="3600" dirty="0">
                  <a:solidFill>
                    <a:srgbClr val="766C62"/>
                  </a:solidFill>
                </a:rPr>
                <a:t> tracking </a:t>
              </a:r>
              <a:r>
                <a:rPr lang="en-US" sz="3600" dirty="0" smtClean="0">
                  <a:solidFill>
                    <a:srgbClr val="766C62"/>
                  </a:solidFill>
                </a:rPr>
                <a:t>built-in</a:t>
              </a:r>
              <a:endParaRPr lang="en-US" sz="3600" dirty="0">
                <a:solidFill>
                  <a:srgbClr val="766C62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34876" y="2545180"/>
              <a:ext cx="1707607" cy="948588"/>
            </a:xfrm>
            <a:prstGeom prst="rect">
              <a:avLst/>
            </a:prstGeom>
          </p:spPr>
          <p:txBody>
            <a:bodyPr wrap="square" lIns="107970" tIns="53985" rIns="107970" bIns="53985">
              <a:spAutoFit/>
            </a:bodyPr>
            <a:lstStyle/>
            <a:p>
              <a:r>
                <a:rPr lang="en-US" sz="6600" b="1" dirty="0" smtClean="0">
                  <a:solidFill>
                    <a:srgbClr val="004A82"/>
                  </a:solidFill>
                </a:rPr>
                <a:t>50</a:t>
              </a:r>
            </a:p>
            <a:p>
              <a:pPr lvl="0"/>
              <a:r>
                <a:rPr lang="en-US" sz="3600" dirty="0">
                  <a:solidFill>
                    <a:srgbClr val="766C62"/>
                  </a:solidFill>
                </a:rPr>
                <a:t>participants in </a:t>
              </a:r>
              <a:r>
                <a:rPr lang="en-US" sz="3600" dirty="0" err="1">
                  <a:solidFill>
                    <a:srgbClr val="766C62"/>
                  </a:solidFill>
                </a:rPr>
                <a:t>gpi</a:t>
              </a:r>
              <a:r>
                <a:rPr lang="en-US" sz="3600" dirty="0">
                  <a:solidFill>
                    <a:srgbClr val="766C62"/>
                  </a:solidFill>
                </a:rPr>
                <a:t> for </a:t>
              </a:r>
              <a:r>
                <a:rPr lang="en-US" sz="3600" dirty="0" smtClean="0">
                  <a:solidFill>
                    <a:srgbClr val="766C62"/>
                  </a:solidFill>
                </a:rPr>
                <a:t>Corporates</a:t>
              </a:r>
              <a:endParaRPr lang="en-US" sz="3600" dirty="0">
                <a:solidFill>
                  <a:srgbClr val="766C62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51747" y="4093330"/>
              <a:ext cx="6730552" cy="713214"/>
            </a:xfrm>
            <a:prstGeom prst="rect">
              <a:avLst/>
            </a:prstGeom>
          </p:spPr>
          <p:txBody>
            <a:bodyPr wrap="square" lIns="107970" tIns="53985" rIns="107970" bIns="53985">
              <a:spAutoFit/>
            </a:bodyPr>
            <a:lstStyle/>
            <a:p>
              <a:r>
                <a:rPr lang="en-US" sz="6600" b="1" dirty="0" smtClean="0">
                  <a:solidFill>
                    <a:schemeClr val="accent2"/>
                  </a:solidFill>
                </a:rPr>
                <a:t>Further reduce frictions </a:t>
              </a:r>
            </a:p>
            <a:p>
              <a:r>
                <a:rPr lang="en-US" sz="3600" dirty="0" smtClean="0">
                  <a:solidFill>
                    <a:srgbClr val="766C62"/>
                  </a:solidFill>
                </a:rPr>
                <a:t>Portfolio evolution roadmap</a:t>
              </a:r>
              <a:endParaRPr lang="en-US" sz="3600" dirty="0">
                <a:solidFill>
                  <a:srgbClr val="766C6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73134" y="3263504"/>
              <a:ext cx="2209281" cy="10787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68288" indent="-268288">
                <a:spcAft>
                  <a:spcPts val="600"/>
                </a:spcAft>
                <a:buSzPct val="120000"/>
                <a:buFont typeface="+mj-lt"/>
                <a:buAutoNum type="arabicPeriod"/>
              </a:pPr>
              <a:r>
                <a:rPr lang="en-GB" sz="3600" dirty="0" smtClean="0">
                  <a:solidFill>
                    <a:srgbClr val="009DCC"/>
                  </a:solidFill>
                </a:rPr>
                <a:t>UBIQUITOUS</a:t>
              </a:r>
            </a:p>
            <a:p>
              <a:pPr marL="268288" indent="-268288">
                <a:spcAft>
                  <a:spcPts val="600"/>
                </a:spcAft>
                <a:buSzPct val="120000"/>
                <a:buFont typeface="+mj-lt"/>
                <a:buAutoNum type="arabicPeriod"/>
              </a:pPr>
              <a:r>
                <a:rPr lang="en-GB" sz="3600" dirty="0" smtClean="0">
                  <a:solidFill>
                    <a:srgbClr val="009DCC"/>
                  </a:solidFill>
                </a:rPr>
                <a:t>SIMPLE</a:t>
              </a:r>
            </a:p>
            <a:p>
              <a:pPr marL="268288" indent="-268288">
                <a:spcAft>
                  <a:spcPts val="600"/>
                </a:spcAft>
                <a:buSzPct val="120000"/>
                <a:buFont typeface="+mj-lt"/>
                <a:buAutoNum type="arabicPeriod"/>
              </a:pPr>
              <a:r>
                <a:rPr lang="en-GB" sz="3600" dirty="0" smtClean="0">
                  <a:solidFill>
                    <a:srgbClr val="009DCC"/>
                  </a:solidFill>
                </a:rPr>
                <a:t>FAST </a:t>
              </a:r>
            </a:p>
            <a:p>
              <a:pPr marL="268288" indent="-268288">
                <a:spcAft>
                  <a:spcPts val="600"/>
                </a:spcAft>
                <a:buSzPct val="120000"/>
                <a:buFont typeface="+mj-lt"/>
                <a:buAutoNum type="arabicPeriod"/>
              </a:pPr>
              <a:r>
                <a:rPr lang="en-GB" sz="3600" dirty="0" smtClean="0">
                  <a:solidFill>
                    <a:srgbClr val="009DCC"/>
                  </a:solidFill>
                </a:rPr>
                <a:t>COST-EFFICIENT</a:t>
              </a:r>
              <a:endParaRPr lang="en-GB" sz="3600" dirty="0">
                <a:solidFill>
                  <a:srgbClr val="009DCC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73134" y="964789"/>
              <a:ext cx="2435772" cy="1922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smtClean="0">
                  <a:solidFill>
                    <a:srgbClr val="009DCC"/>
                  </a:solidFill>
                </a:rPr>
                <a:t>“We are making cross-border payments as seamless as domestic payments”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8143" y="973065"/>
              <a:ext cx="2155162" cy="668026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r>
                <a:rPr lang="en-GB" sz="4400" b="1" dirty="0" smtClean="0">
                  <a:solidFill>
                    <a:prstClr val="white"/>
                  </a:solidFill>
                </a:rPr>
                <a:t>New live </a:t>
              </a:r>
              <a:br>
                <a:rPr lang="en-GB" sz="4400" b="1" dirty="0" smtClean="0">
                  <a:solidFill>
                    <a:prstClr val="white"/>
                  </a:solidFill>
                </a:rPr>
              </a:br>
              <a:r>
                <a:rPr lang="en-GB" sz="4400" b="1" dirty="0" err="1" smtClean="0">
                  <a:solidFill>
                    <a:prstClr val="white"/>
                  </a:solidFill>
                </a:rPr>
                <a:t>gpi</a:t>
              </a:r>
              <a:r>
                <a:rPr lang="en-GB" sz="4400" b="1" dirty="0" smtClean="0">
                  <a:solidFill>
                    <a:prstClr val="white"/>
                  </a:solidFill>
                </a:rPr>
                <a:t> services </a:t>
              </a:r>
              <a:endParaRPr lang="en-GB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8142" y="2517728"/>
              <a:ext cx="2155163" cy="668026"/>
            </a:xfrm>
            <a:prstGeom prst="rect">
              <a:avLst/>
            </a:prstGeom>
            <a:solidFill>
              <a:srgbClr val="004A82"/>
            </a:solidFill>
            <a:ln w="38100">
              <a:solidFill>
                <a:srgbClr val="004A82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r>
                <a:rPr lang="en-GB" sz="4400" b="1" dirty="0" err="1" smtClean="0">
                  <a:solidFill>
                    <a:prstClr val="white"/>
                  </a:solidFill>
                </a:rPr>
                <a:t>gpi</a:t>
              </a:r>
              <a:r>
                <a:rPr lang="en-GB" sz="4400" b="1" dirty="0" smtClean="0">
                  <a:solidFill>
                    <a:prstClr val="white"/>
                  </a:solidFill>
                </a:rPr>
                <a:t> for corporates launched</a:t>
              </a:r>
              <a:endParaRPr lang="en-GB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8142" y="4062391"/>
              <a:ext cx="2155163" cy="66802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txBody>
            <a:bodyPr wrap="square" tIns="108000" bIns="108000" rtlCol="0">
              <a:spAutoFit/>
            </a:bodyPr>
            <a:lstStyle/>
            <a:p>
              <a:r>
                <a:rPr lang="en-GB" sz="4400" b="1" dirty="0" err="1" smtClean="0">
                  <a:solidFill>
                    <a:prstClr val="white"/>
                  </a:solidFill>
                </a:rPr>
                <a:t>gpi</a:t>
              </a:r>
              <a:r>
                <a:rPr lang="en-GB" sz="4400" b="1" dirty="0" smtClean="0">
                  <a:solidFill>
                    <a:prstClr val="white"/>
                  </a:solidFill>
                </a:rPr>
                <a:t> service evolution</a:t>
              </a:r>
              <a:endParaRPr lang="en-GB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34876" y="974651"/>
              <a:ext cx="2297972" cy="941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rgbClr val="FFC000"/>
                  </a:solidFill>
                </a:rPr>
                <a:t>66+%  </a:t>
              </a:r>
            </a:p>
            <a:p>
              <a:r>
                <a:rPr lang="en-US" sz="3600" dirty="0">
                  <a:solidFill>
                    <a:srgbClr val="766C62"/>
                  </a:solidFill>
                </a:rPr>
                <a:t>SWIFT </a:t>
              </a:r>
              <a:r>
                <a:rPr lang="en-US" sz="3600" dirty="0" err="1" smtClean="0">
                  <a:solidFill>
                    <a:srgbClr val="766C62"/>
                  </a:solidFill>
                </a:rPr>
                <a:t>gpi</a:t>
              </a:r>
              <a:r>
                <a:rPr lang="en-US" sz="3600" dirty="0" smtClean="0">
                  <a:solidFill>
                    <a:srgbClr val="766C62"/>
                  </a:solidFill>
                </a:rPr>
                <a:t> cover payments</a:t>
              </a:r>
              <a:endParaRPr lang="en-GB" sz="3600" dirty="0">
                <a:solidFill>
                  <a:srgbClr val="766C62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49663" y="984255"/>
              <a:ext cx="2533376" cy="941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rgbClr val="FFC000"/>
                  </a:solidFill>
                </a:rPr>
                <a:t>12,000</a:t>
              </a:r>
              <a:r>
                <a:rPr lang="en-US" sz="6600" b="1" dirty="0" smtClean="0">
                  <a:solidFill>
                    <a:srgbClr val="FFC000"/>
                  </a:solidFill>
                </a:rPr>
                <a:t>+</a:t>
              </a:r>
              <a:endParaRPr lang="en-US" sz="6600" b="1" dirty="0">
                <a:solidFill>
                  <a:srgbClr val="FFC000"/>
                </a:solidFill>
              </a:endParaRPr>
            </a:p>
            <a:p>
              <a:r>
                <a:rPr lang="en-US" sz="3600" dirty="0" err="1">
                  <a:solidFill>
                    <a:srgbClr val="766C62"/>
                  </a:solidFill>
                </a:rPr>
                <a:t>gpi</a:t>
              </a:r>
              <a:r>
                <a:rPr lang="en-US" sz="3600" dirty="0">
                  <a:solidFill>
                    <a:srgbClr val="766C62"/>
                  </a:solidFill>
                </a:rPr>
                <a:t> stop &amp; recall requests since Jan’19</a:t>
              </a:r>
              <a:endParaRPr lang="en-GB" sz="3600" dirty="0">
                <a:solidFill>
                  <a:srgbClr val="766C62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2783305" y="973065"/>
              <a:ext cx="47051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037347" y="1227221"/>
              <a:ext cx="9144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2783305" y="4062391"/>
              <a:ext cx="47051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2783305" y="2517728"/>
              <a:ext cx="470516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4A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77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2759411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SWIFT </a:t>
            </a:r>
            <a:r>
              <a:rPr lang="en-US" dirty="0" err="1" smtClean="0"/>
              <a:t>gpi</a:t>
            </a:r>
            <a:r>
              <a:rPr lang="en-US" dirty="0" smtClean="0"/>
              <a:t> roadmap has innovative services aimed at reducing friction and transforming cross-border payment market</a:t>
            </a:r>
            <a:endParaRPr lang="en-GB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17492237" y="3848775"/>
            <a:ext cx="6261465" cy="686815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6093" tIns="103046" rIns="206093" bIns="103046" numCol="1" rtlCol="0" anchor="t" anchorCtr="0" compatLnSpc="1">
            <a:prstTxWarp prst="textNoShape">
              <a:avLst/>
            </a:prstTxWarp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09044" y="3893883"/>
            <a:ext cx="6261465" cy="686815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6093" tIns="103046" rIns="206093" bIns="103046" numCol="1" rtlCol="0" anchor="t" anchorCtr="0" compatLnSpc="1">
            <a:prstTxWarp prst="textNoShape">
              <a:avLst/>
            </a:prstTxWarp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12100505" y="8886218"/>
            <a:ext cx="4481020" cy="2176814"/>
            <a:chOff x="5200864" y="4455249"/>
            <a:chExt cx="1985111" cy="964338"/>
          </a:xfrm>
        </p:grpSpPr>
        <p:sp>
          <p:nvSpPr>
            <p:cNvPr id="112" name="Text Placeholder 15"/>
            <p:cNvSpPr txBox="1">
              <a:spLocks/>
            </p:cNvSpPr>
            <p:nvPr/>
          </p:nvSpPr>
          <p:spPr>
            <a:xfrm>
              <a:off x="5625069" y="4455249"/>
              <a:ext cx="1560906" cy="96433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anchor="t" anchorCtr="0"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26573" indent="-251107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̶"/>
                <a:defRPr sz="1400" baseline="0">
                  <a:solidFill>
                    <a:schemeClr val="tx2"/>
                  </a:solidFill>
                  <a:latin typeface="+mn-lt"/>
                </a:defRPr>
              </a:lvl2pPr>
              <a:lvl3pPr marL="743946" indent="-215501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1400">
                  <a:solidFill>
                    <a:schemeClr val="tx2"/>
                  </a:solidFill>
                  <a:latin typeface="+mn-lt"/>
                </a:defRPr>
              </a:lvl3pPr>
              <a:lvl4pPr marL="1212427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+mn-lt"/>
                </a:defRPr>
              </a:lvl4pPr>
              <a:lvl5pPr marL="148414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200">
                  <a:solidFill>
                    <a:schemeClr val="tx2"/>
                  </a:solidFill>
                  <a:latin typeface="+mn-lt"/>
                </a:defRPr>
              </a:lvl5pPr>
              <a:lvl6pPr marL="202383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6pPr>
              <a:lvl7pPr marL="256352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7pPr>
              <a:lvl8pPr marL="310321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8pPr>
              <a:lvl9pPr marL="3642899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defTabSz="2064075">
                <a:spcBef>
                  <a:spcPts val="0"/>
                </a:spcBef>
              </a:pPr>
              <a:r>
                <a:rPr lang="en-GB" sz="3612" b="0" kern="0" dirty="0">
                  <a:solidFill>
                    <a:srgbClr val="766C62"/>
                  </a:solidFill>
                  <a:latin typeface="Arial"/>
                </a:rPr>
                <a:t>Instant international</a:t>
              </a:r>
              <a:br>
                <a:rPr lang="en-GB" sz="3612" b="0" kern="0" dirty="0">
                  <a:solidFill>
                    <a:srgbClr val="766C62"/>
                  </a:solidFill>
                  <a:latin typeface="Arial"/>
                </a:rPr>
              </a:br>
              <a:r>
                <a:rPr lang="en-GB" sz="3612" b="0" kern="0" dirty="0">
                  <a:solidFill>
                    <a:srgbClr val="766C62"/>
                  </a:solidFill>
                  <a:latin typeface="Arial"/>
                </a:rPr>
                <a:t>payment</a:t>
              </a:r>
            </a:p>
            <a:p>
              <a:pPr defTabSz="2064075">
                <a:spcBef>
                  <a:spcPts val="0"/>
                </a:spcBef>
              </a:pPr>
              <a:r>
                <a:rPr lang="en-US" sz="2709" i="1" kern="0" dirty="0">
                  <a:solidFill>
                    <a:srgbClr val="00B050"/>
                  </a:solidFill>
                  <a:latin typeface="Arial"/>
                </a:rPr>
                <a:t>(live)</a:t>
              </a:r>
              <a:endParaRPr lang="en-GB" sz="2709" i="1" kern="0" dirty="0">
                <a:solidFill>
                  <a:srgbClr val="00B050"/>
                </a:solidFill>
                <a:latin typeface="Arial"/>
              </a:endParaRPr>
            </a:p>
          </p:txBody>
        </p:sp>
        <p:grpSp>
          <p:nvGrpSpPr>
            <p:cNvPr id="113" name="Group 86"/>
            <p:cNvGrpSpPr>
              <a:grpSpLocks noChangeAspect="1"/>
            </p:cNvGrpSpPr>
            <p:nvPr/>
          </p:nvGrpSpPr>
          <p:grpSpPr bwMode="auto">
            <a:xfrm>
              <a:off x="5200864" y="4479659"/>
              <a:ext cx="427918" cy="241498"/>
              <a:chOff x="849" y="2577"/>
              <a:chExt cx="505" cy="285"/>
            </a:xfrm>
            <a:solidFill>
              <a:srgbClr val="009BBB"/>
            </a:solidFill>
          </p:grpSpPr>
          <p:sp>
            <p:nvSpPr>
              <p:cNvPr id="114" name="Freeform 87"/>
              <p:cNvSpPr>
                <a:spLocks/>
              </p:cNvSpPr>
              <p:nvPr/>
            </p:nvSpPr>
            <p:spPr bwMode="auto">
              <a:xfrm>
                <a:off x="849" y="2577"/>
                <a:ext cx="236" cy="285"/>
              </a:xfrm>
              <a:custGeom>
                <a:avLst/>
                <a:gdLst>
                  <a:gd name="T0" fmla="*/ 92 w 236"/>
                  <a:gd name="T1" fmla="*/ 0 h 285"/>
                  <a:gd name="T2" fmla="*/ 0 w 236"/>
                  <a:gd name="T3" fmla="*/ 0 h 285"/>
                  <a:gd name="T4" fmla="*/ 0 w 236"/>
                  <a:gd name="T5" fmla="*/ 285 h 285"/>
                  <a:gd name="T6" fmla="*/ 92 w 236"/>
                  <a:gd name="T7" fmla="*/ 285 h 285"/>
                  <a:gd name="T8" fmla="*/ 236 w 236"/>
                  <a:gd name="T9" fmla="*/ 141 h 285"/>
                  <a:gd name="T10" fmla="*/ 92 w 236"/>
                  <a:gd name="T1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6" h="285">
                    <a:moveTo>
                      <a:pt x="92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92" y="285"/>
                    </a:lnTo>
                    <a:lnTo>
                      <a:pt x="236" y="141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5" name="Freeform 88"/>
              <p:cNvSpPr>
                <a:spLocks/>
              </p:cNvSpPr>
              <p:nvPr/>
            </p:nvSpPr>
            <p:spPr bwMode="auto">
              <a:xfrm>
                <a:off x="1120" y="2577"/>
                <a:ext cx="234" cy="285"/>
              </a:xfrm>
              <a:custGeom>
                <a:avLst/>
                <a:gdLst>
                  <a:gd name="T0" fmla="*/ 92 w 234"/>
                  <a:gd name="T1" fmla="*/ 0 h 285"/>
                  <a:gd name="T2" fmla="*/ 0 w 234"/>
                  <a:gd name="T3" fmla="*/ 0 h 285"/>
                  <a:gd name="T4" fmla="*/ 0 w 234"/>
                  <a:gd name="T5" fmla="*/ 285 h 285"/>
                  <a:gd name="T6" fmla="*/ 92 w 234"/>
                  <a:gd name="T7" fmla="*/ 285 h 285"/>
                  <a:gd name="T8" fmla="*/ 234 w 234"/>
                  <a:gd name="T9" fmla="*/ 141 h 285"/>
                  <a:gd name="T10" fmla="*/ 92 w 234"/>
                  <a:gd name="T1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285">
                    <a:moveTo>
                      <a:pt x="92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92" y="285"/>
                    </a:lnTo>
                    <a:lnTo>
                      <a:pt x="234" y="141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914954" y="3952415"/>
            <a:ext cx="5750813" cy="1446169"/>
            <a:chOff x="339217" y="2269563"/>
            <a:chExt cx="2547635" cy="640659"/>
          </a:xfrm>
        </p:grpSpPr>
        <p:sp>
          <p:nvSpPr>
            <p:cNvPr id="117" name="Text Placeholder 15"/>
            <p:cNvSpPr txBox="1">
              <a:spLocks/>
            </p:cNvSpPr>
            <p:nvPr/>
          </p:nvSpPr>
          <p:spPr>
            <a:xfrm>
              <a:off x="811933" y="2438378"/>
              <a:ext cx="2074919" cy="471844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anchor="t" anchorCtr="0"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26573" indent="-251107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̶"/>
                <a:defRPr sz="1400" baseline="0">
                  <a:solidFill>
                    <a:schemeClr val="tx2"/>
                  </a:solidFill>
                  <a:latin typeface="+mn-lt"/>
                </a:defRPr>
              </a:lvl2pPr>
              <a:lvl3pPr marL="743946" indent="-215501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1400">
                  <a:solidFill>
                    <a:schemeClr val="tx2"/>
                  </a:solidFill>
                  <a:latin typeface="+mn-lt"/>
                </a:defRPr>
              </a:lvl3pPr>
              <a:lvl4pPr marL="1212427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+mn-lt"/>
                </a:defRPr>
              </a:lvl4pPr>
              <a:lvl5pPr marL="148414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200">
                  <a:solidFill>
                    <a:schemeClr val="tx2"/>
                  </a:solidFill>
                  <a:latin typeface="+mn-lt"/>
                </a:defRPr>
              </a:lvl5pPr>
              <a:lvl6pPr marL="202383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6pPr>
              <a:lvl7pPr marL="256352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7pPr>
              <a:lvl8pPr marL="310321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8pPr>
              <a:lvl9pPr marL="3642899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defTabSz="2064075">
                <a:spcBef>
                  <a:spcPts val="0"/>
                </a:spcBef>
              </a:pPr>
              <a:r>
                <a:rPr lang="en-GB" sz="3612" b="0" kern="0" dirty="0">
                  <a:solidFill>
                    <a:srgbClr val="766C62"/>
                  </a:solidFill>
                  <a:latin typeface="Arial"/>
                </a:rPr>
                <a:t>Pay and trace</a:t>
              </a:r>
            </a:p>
            <a:p>
              <a:pPr defTabSz="2064075">
                <a:spcBef>
                  <a:spcPts val="0"/>
                </a:spcBef>
              </a:pPr>
              <a:r>
                <a:rPr lang="en-GB" sz="2709" i="1" kern="0" dirty="0">
                  <a:solidFill>
                    <a:srgbClr val="00B050"/>
                  </a:solidFill>
                  <a:latin typeface="Arial"/>
                </a:rPr>
                <a:t>(live) </a:t>
              </a:r>
            </a:p>
          </p:txBody>
        </p:sp>
        <p:grpSp>
          <p:nvGrpSpPr>
            <p:cNvPr id="118" name="Group 111"/>
            <p:cNvGrpSpPr>
              <a:grpSpLocks noChangeAspect="1"/>
            </p:cNvGrpSpPr>
            <p:nvPr/>
          </p:nvGrpSpPr>
          <p:grpSpPr bwMode="auto">
            <a:xfrm>
              <a:off x="339217" y="2269563"/>
              <a:ext cx="474663" cy="417817"/>
              <a:chOff x="4474" y="2429"/>
              <a:chExt cx="668" cy="588"/>
            </a:xfrm>
            <a:solidFill>
              <a:srgbClr val="009BBB"/>
            </a:solidFill>
          </p:grpSpPr>
          <p:sp>
            <p:nvSpPr>
              <p:cNvPr id="119" name="Freeform 112"/>
              <p:cNvSpPr>
                <a:spLocks noEditPoints="1"/>
              </p:cNvSpPr>
              <p:nvPr/>
            </p:nvSpPr>
            <p:spPr bwMode="auto">
              <a:xfrm>
                <a:off x="4838" y="2680"/>
                <a:ext cx="304" cy="337"/>
              </a:xfrm>
              <a:custGeom>
                <a:avLst/>
                <a:gdLst>
                  <a:gd name="T0" fmla="*/ 0 w 304"/>
                  <a:gd name="T1" fmla="*/ 0 h 337"/>
                  <a:gd name="T2" fmla="*/ 0 w 304"/>
                  <a:gd name="T3" fmla="*/ 337 h 337"/>
                  <a:gd name="T4" fmla="*/ 304 w 304"/>
                  <a:gd name="T5" fmla="*/ 337 h 337"/>
                  <a:gd name="T6" fmla="*/ 304 w 304"/>
                  <a:gd name="T7" fmla="*/ 0 h 337"/>
                  <a:gd name="T8" fmla="*/ 0 w 304"/>
                  <a:gd name="T9" fmla="*/ 0 h 337"/>
                  <a:gd name="T10" fmla="*/ 238 w 304"/>
                  <a:gd name="T11" fmla="*/ 66 h 337"/>
                  <a:gd name="T12" fmla="*/ 238 w 304"/>
                  <a:gd name="T13" fmla="*/ 141 h 337"/>
                  <a:gd name="T14" fmla="*/ 66 w 304"/>
                  <a:gd name="T15" fmla="*/ 141 h 337"/>
                  <a:gd name="T16" fmla="*/ 66 w 304"/>
                  <a:gd name="T17" fmla="*/ 66 h 337"/>
                  <a:gd name="T18" fmla="*/ 238 w 304"/>
                  <a:gd name="T19" fmla="*/ 66 h 337"/>
                  <a:gd name="T20" fmla="*/ 66 w 304"/>
                  <a:gd name="T21" fmla="*/ 271 h 337"/>
                  <a:gd name="T22" fmla="*/ 66 w 304"/>
                  <a:gd name="T23" fmla="*/ 207 h 337"/>
                  <a:gd name="T24" fmla="*/ 238 w 304"/>
                  <a:gd name="T25" fmla="*/ 207 h 337"/>
                  <a:gd name="T26" fmla="*/ 238 w 304"/>
                  <a:gd name="T27" fmla="*/ 271 h 337"/>
                  <a:gd name="T28" fmla="*/ 66 w 304"/>
                  <a:gd name="T29" fmla="*/ 271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4" h="337">
                    <a:moveTo>
                      <a:pt x="0" y="0"/>
                    </a:moveTo>
                    <a:lnTo>
                      <a:pt x="0" y="337"/>
                    </a:lnTo>
                    <a:lnTo>
                      <a:pt x="304" y="337"/>
                    </a:lnTo>
                    <a:lnTo>
                      <a:pt x="304" y="0"/>
                    </a:lnTo>
                    <a:lnTo>
                      <a:pt x="0" y="0"/>
                    </a:lnTo>
                    <a:close/>
                    <a:moveTo>
                      <a:pt x="238" y="66"/>
                    </a:moveTo>
                    <a:lnTo>
                      <a:pt x="238" y="141"/>
                    </a:lnTo>
                    <a:lnTo>
                      <a:pt x="66" y="141"/>
                    </a:lnTo>
                    <a:lnTo>
                      <a:pt x="66" y="66"/>
                    </a:lnTo>
                    <a:lnTo>
                      <a:pt x="238" y="66"/>
                    </a:lnTo>
                    <a:close/>
                    <a:moveTo>
                      <a:pt x="66" y="271"/>
                    </a:moveTo>
                    <a:lnTo>
                      <a:pt x="66" y="207"/>
                    </a:lnTo>
                    <a:lnTo>
                      <a:pt x="238" y="207"/>
                    </a:lnTo>
                    <a:lnTo>
                      <a:pt x="238" y="271"/>
                    </a:lnTo>
                    <a:lnTo>
                      <a:pt x="66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0" name="Freeform 113"/>
              <p:cNvSpPr>
                <a:spLocks/>
              </p:cNvSpPr>
              <p:nvPr/>
            </p:nvSpPr>
            <p:spPr bwMode="auto">
              <a:xfrm>
                <a:off x="4474" y="2429"/>
                <a:ext cx="307" cy="588"/>
              </a:xfrm>
              <a:custGeom>
                <a:avLst/>
                <a:gdLst>
                  <a:gd name="T0" fmla="*/ 0 w 307"/>
                  <a:gd name="T1" fmla="*/ 0 h 588"/>
                  <a:gd name="T2" fmla="*/ 0 w 307"/>
                  <a:gd name="T3" fmla="*/ 588 h 588"/>
                  <a:gd name="T4" fmla="*/ 182 w 307"/>
                  <a:gd name="T5" fmla="*/ 588 h 588"/>
                  <a:gd name="T6" fmla="*/ 182 w 307"/>
                  <a:gd name="T7" fmla="*/ 588 h 588"/>
                  <a:gd name="T8" fmla="*/ 215 w 307"/>
                  <a:gd name="T9" fmla="*/ 555 h 588"/>
                  <a:gd name="T10" fmla="*/ 182 w 307"/>
                  <a:gd name="T11" fmla="*/ 522 h 588"/>
                  <a:gd name="T12" fmla="*/ 182 w 307"/>
                  <a:gd name="T13" fmla="*/ 522 h 588"/>
                  <a:gd name="T14" fmla="*/ 66 w 307"/>
                  <a:gd name="T15" fmla="*/ 522 h 588"/>
                  <a:gd name="T16" fmla="*/ 66 w 307"/>
                  <a:gd name="T17" fmla="*/ 67 h 588"/>
                  <a:gd name="T18" fmla="*/ 241 w 307"/>
                  <a:gd name="T19" fmla="*/ 67 h 588"/>
                  <a:gd name="T20" fmla="*/ 241 w 307"/>
                  <a:gd name="T21" fmla="*/ 588 h 588"/>
                  <a:gd name="T22" fmla="*/ 307 w 307"/>
                  <a:gd name="T23" fmla="*/ 588 h 588"/>
                  <a:gd name="T24" fmla="*/ 307 w 307"/>
                  <a:gd name="T25" fmla="*/ 0 h 588"/>
                  <a:gd name="T26" fmla="*/ 0 w 307"/>
                  <a:gd name="T27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7" h="588">
                    <a:moveTo>
                      <a:pt x="0" y="0"/>
                    </a:moveTo>
                    <a:lnTo>
                      <a:pt x="0" y="588"/>
                    </a:lnTo>
                    <a:lnTo>
                      <a:pt x="182" y="588"/>
                    </a:lnTo>
                    <a:lnTo>
                      <a:pt x="182" y="588"/>
                    </a:lnTo>
                    <a:lnTo>
                      <a:pt x="215" y="555"/>
                    </a:lnTo>
                    <a:lnTo>
                      <a:pt x="182" y="522"/>
                    </a:lnTo>
                    <a:lnTo>
                      <a:pt x="182" y="522"/>
                    </a:lnTo>
                    <a:lnTo>
                      <a:pt x="66" y="522"/>
                    </a:lnTo>
                    <a:lnTo>
                      <a:pt x="66" y="67"/>
                    </a:lnTo>
                    <a:lnTo>
                      <a:pt x="241" y="67"/>
                    </a:lnTo>
                    <a:lnTo>
                      <a:pt x="241" y="588"/>
                    </a:lnTo>
                    <a:lnTo>
                      <a:pt x="307" y="588"/>
                    </a:lnTo>
                    <a:lnTo>
                      <a:pt x="30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8019714" y="8590300"/>
            <a:ext cx="4748245" cy="1499967"/>
            <a:chOff x="2975456" y="4324155"/>
            <a:chExt cx="2103493" cy="664492"/>
          </a:xfrm>
        </p:grpSpPr>
        <p:sp>
          <p:nvSpPr>
            <p:cNvPr id="122" name="Text Placeholder 15"/>
            <p:cNvSpPr txBox="1">
              <a:spLocks/>
            </p:cNvSpPr>
            <p:nvPr/>
          </p:nvSpPr>
          <p:spPr>
            <a:xfrm>
              <a:off x="3314949" y="4455249"/>
              <a:ext cx="1764000" cy="53339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anchor="t" anchorCtr="0"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26573" indent="-251107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̶"/>
                <a:defRPr sz="1400" baseline="0">
                  <a:solidFill>
                    <a:schemeClr val="tx2"/>
                  </a:solidFill>
                  <a:latin typeface="+mn-lt"/>
                </a:defRPr>
              </a:lvl2pPr>
              <a:lvl3pPr marL="743946" indent="-215501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1400">
                  <a:solidFill>
                    <a:schemeClr val="tx2"/>
                  </a:solidFill>
                  <a:latin typeface="+mn-lt"/>
                </a:defRPr>
              </a:lvl3pPr>
              <a:lvl4pPr marL="1212427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+mn-lt"/>
                </a:defRPr>
              </a:lvl4pPr>
              <a:lvl5pPr marL="148414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200">
                  <a:solidFill>
                    <a:schemeClr val="tx2"/>
                  </a:solidFill>
                  <a:latin typeface="+mn-lt"/>
                </a:defRPr>
              </a:lvl5pPr>
              <a:lvl6pPr marL="202383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6pPr>
              <a:lvl7pPr marL="256352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7pPr>
              <a:lvl8pPr marL="310321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8pPr>
              <a:lvl9pPr marL="3642899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defTabSz="2064075">
                <a:spcBef>
                  <a:spcPts val="0"/>
                </a:spcBef>
              </a:pPr>
              <a:r>
                <a:rPr lang="en-GB" sz="3612" b="0" kern="0" dirty="0">
                  <a:solidFill>
                    <a:srgbClr val="766C62"/>
                  </a:solidFill>
                  <a:latin typeface="Arial"/>
                </a:rPr>
                <a:t>Financial institution transfer</a:t>
              </a:r>
            </a:p>
          </p:txBody>
        </p:sp>
        <p:grpSp>
          <p:nvGrpSpPr>
            <p:cNvPr id="123" name="Group 21"/>
            <p:cNvGrpSpPr>
              <a:grpSpLocks noChangeAspect="1"/>
            </p:cNvGrpSpPr>
            <p:nvPr/>
          </p:nvGrpSpPr>
          <p:grpSpPr bwMode="auto">
            <a:xfrm>
              <a:off x="2975456" y="4324155"/>
              <a:ext cx="369556" cy="397002"/>
              <a:chOff x="719" y="390"/>
              <a:chExt cx="579" cy="622"/>
            </a:xfrm>
            <a:solidFill>
              <a:srgbClr val="009BBB"/>
            </a:solidFill>
          </p:grpSpPr>
          <p:sp>
            <p:nvSpPr>
              <p:cNvPr id="124" name="Freeform 22"/>
              <p:cNvSpPr>
                <a:spLocks/>
              </p:cNvSpPr>
              <p:nvPr/>
            </p:nvSpPr>
            <p:spPr bwMode="auto">
              <a:xfrm>
                <a:off x="719" y="667"/>
                <a:ext cx="579" cy="345"/>
              </a:xfrm>
              <a:custGeom>
                <a:avLst/>
                <a:gdLst>
                  <a:gd name="T0" fmla="*/ 546 w 579"/>
                  <a:gd name="T1" fmla="*/ 279 h 345"/>
                  <a:gd name="T2" fmla="*/ 546 w 579"/>
                  <a:gd name="T3" fmla="*/ 33 h 345"/>
                  <a:gd name="T4" fmla="*/ 546 w 579"/>
                  <a:gd name="T5" fmla="*/ 33 h 345"/>
                  <a:gd name="T6" fmla="*/ 513 w 579"/>
                  <a:gd name="T7" fmla="*/ 0 h 345"/>
                  <a:gd name="T8" fmla="*/ 480 w 579"/>
                  <a:gd name="T9" fmla="*/ 33 h 345"/>
                  <a:gd name="T10" fmla="*/ 480 w 579"/>
                  <a:gd name="T11" fmla="*/ 33 h 345"/>
                  <a:gd name="T12" fmla="*/ 480 w 579"/>
                  <a:gd name="T13" fmla="*/ 279 h 345"/>
                  <a:gd name="T14" fmla="*/ 400 w 579"/>
                  <a:gd name="T15" fmla="*/ 279 h 345"/>
                  <a:gd name="T16" fmla="*/ 400 w 579"/>
                  <a:gd name="T17" fmla="*/ 33 h 345"/>
                  <a:gd name="T18" fmla="*/ 400 w 579"/>
                  <a:gd name="T19" fmla="*/ 33 h 345"/>
                  <a:gd name="T20" fmla="*/ 366 w 579"/>
                  <a:gd name="T21" fmla="*/ 0 h 345"/>
                  <a:gd name="T22" fmla="*/ 333 w 579"/>
                  <a:gd name="T23" fmla="*/ 33 h 345"/>
                  <a:gd name="T24" fmla="*/ 333 w 579"/>
                  <a:gd name="T25" fmla="*/ 33 h 345"/>
                  <a:gd name="T26" fmla="*/ 333 w 579"/>
                  <a:gd name="T27" fmla="*/ 279 h 345"/>
                  <a:gd name="T28" fmla="*/ 251 w 579"/>
                  <a:gd name="T29" fmla="*/ 279 h 345"/>
                  <a:gd name="T30" fmla="*/ 251 w 579"/>
                  <a:gd name="T31" fmla="*/ 33 h 345"/>
                  <a:gd name="T32" fmla="*/ 251 w 579"/>
                  <a:gd name="T33" fmla="*/ 33 h 345"/>
                  <a:gd name="T34" fmla="*/ 218 w 579"/>
                  <a:gd name="T35" fmla="*/ 0 h 345"/>
                  <a:gd name="T36" fmla="*/ 185 w 579"/>
                  <a:gd name="T37" fmla="*/ 33 h 345"/>
                  <a:gd name="T38" fmla="*/ 185 w 579"/>
                  <a:gd name="T39" fmla="*/ 33 h 345"/>
                  <a:gd name="T40" fmla="*/ 185 w 579"/>
                  <a:gd name="T41" fmla="*/ 279 h 345"/>
                  <a:gd name="T42" fmla="*/ 104 w 579"/>
                  <a:gd name="T43" fmla="*/ 279 h 345"/>
                  <a:gd name="T44" fmla="*/ 104 w 579"/>
                  <a:gd name="T45" fmla="*/ 33 h 345"/>
                  <a:gd name="T46" fmla="*/ 104 w 579"/>
                  <a:gd name="T47" fmla="*/ 33 h 345"/>
                  <a:gd name="T48" fmla="*/ 71 w 579"/>
                  <a:gd name="T49" fmla="*/ 0 h 345"/>
                  <a:gd name="T50" fmla="*/ 38 w 579"/>
                  <a:gd name="T51" fmla="*/ 33 h 345"/>
                  <a:gd name="T52" fmla="*/ 38 w 579"/>
                  <a:gd name="T53" fmla="*/ 33 h 345"/>
                  <a:gd name="T54" fmla="*/ 38 w 579"/>
                  <a:gd name="T55" fmla="*/ 279 h 345"/>
                  <a:gd name="T56" fmla="*/ 0 w 579"/>
                  <a:gd name="T57" fmla="*/ 279 h 345"/>
                  <a:gd name="T58" fmla="*/ 0 w 579"/>
                  <a:gd name="T59" fmla="*/ 345 h 345"/>
                  <a:gd name="T60" fmla="*/ 579 w 579"/>
                  <a:gd name="T61" fmla="*/ 345 h 345"/>
                  <a:gd name="T62" fmla="*/ 579 w 579"/>
                  <a:gd name="T63" fmla="*/ 279 h 345"/>
                  <a:gd name="T64" fmla="*/ 546 w 579"/>
                  <a:gd name="T65" fmla="*/ 27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9" h="345">
                    <a:moveTo>
                      <a:pt x="546" y="279"/>
                    </a:moveTo>
                    <a:lnTo>
                      <a:pt x="546" y="33"/>
                    </a:lnTo>
                    <a:lnTo>
                      <a:pt x="546" y="33"/>
                    </a:lnTo>
                    <a:lnTo>
                      <a:pt x="513" y="0"/>
                    </a:lnTo>
                    <a:lnTo>
                      <a:pt x="480" y="33"/>
                    </a:lnTo>
                    <a:lnTo>
                      <a:pt x="480" y="33"/>
                    </a:lnTo>
                    <a:lnTo>
                      <a:pt x="480" y="279"/>
                    </a:lnTo>
                    <a:lnTo>
                      <a:pt x="400" y="279"/>
                    </a:lnTo>
                    <a:lnTo>
                      <a:pt x="400" y="33"/>
                    </a:lnTo>
                    <a:lnTo>
                      <a:pt x="400" y="33"/>
                    </a:lnTo>
                    <a:lnTo>
                      <a:pt x="366" y="0"/>
                    </a:lnTo>
                    <a:lnTo>
                      <a:pt x="333" y="33"/>
                    </a:lnTo>
                    <a:lnTo>
                      <a:pt x="333" y="33"/>
                    </a:lnTo>
                    <a:lnTo>
                      <a:pt x="333" y="279"/>
                    </a:lnTo>
                    <a:lnTo>
                      <a:pt x="251" y="279"/>
                    </a:lnTo>
                    <a:lnTo>
                      <a:pt x="251" y="33"/>
                    </a:lnTo>
                    <a:lnTo>
                      <a:pt x="251" y="33"/>
                    </a:lnTo>
                    <a:lnTo>
                      <a:pt x="218" y="0"/>
                    </a:lnTo>
                    <a:lnTo>
                      <a:pt x="185" y="33"/>
                    </a:lnTo>
                    <a:lnTo>
                      <a:pt x="185" y="33"/>
                    </a:lnTo>
                    <a:lnTo>
                      <a:pt x="185" y="279"/>
                    </a:lnTo>
                    <a:lnTo>
                      <a:pt x="104" y="279"/>
                    </a:lnTo>
                    <a:lnTo>
                      <a:pt x="104" y="33"/>
                    </a:lnTo>
                    <a:lnTo>
                      <a:pt x="104" y="33"/>
                    </a:lnTo>
                    <a:lnTo>
                      <a:pt x="71" y="0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279"/>
                    </a:lnTo>
                    <a:lnTo>
                      <a:pt x="0" y="279"/>
                    </a:lnTo>
                    <a:lnTo>
                      <a:pt x="0" y="345"/>
                    </a:lnTo>
                    <a:lnTo>
                      <a:pt x="579" y="345"/>
                    </a:lnTo>
                    <a:lnTo>
                      <a:pt x="579" y="279"/>
                    </a:lnTo>
                    <a:lnTo>
                      <a:pt x="546" y="2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5" name="Freeform 23"/>
              <p:cNvSpPr>
                <a:spLocks/>
              </p:cNvSpPr>
              <p:nvPr/>
            </p:nvSpPr>
            <p:spPr bwMode="auto">
              <a:xfrm>
                <a:off x="719" y="390"/>
                <a:ext cx="579" cy="246"/>
              </a:xfrm>
              <a:custGeom>
                <a:avLst/>
                <a:gdLst>
                  <a:gd name="T0" fmla="*/ 291 w 579"/>
                  <a:gd name="T1" fmla="*/ 0 h 246"/>
                  <a:gd name="T2" fmla="*/ 0 w 579"/>
                  <a:gd name="T3" fmla="*/ 192 h 246"/>
                  <a:gd name="T4" fmla="*/ 0 w 579"/>
                  <a:gd name="T5" fmla="*/ 246 h 246"/>
                  <a:gd name="T6" fmla="*/ 579 w 579"/>
                  <a:gd name="T7" fmla="*/ 246 h 246"/>
                  <a:gd name="T8" fmla="*/ 579 w 579"/>
                  <a:gd name="T9" fmla="*/ 192 h 246"/>
                  <a:gd name="T10" fmla="*/ 291 w 579"/>
                  <a:gd name="T1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9" h="246">
                    <a:moveTo>
                      <a:pt x="291" y="0"/>
                    </a:moveTo>
                    <a:lnTo>
                      <a:pt x="0" y="192"/>
                    </a:lnTo>
                    <a:lnTo>
                      <a:pt x="0" y="246"/>
                    </a:lnTo>
                    <a:lnTo>
                      <a:pt x="579" y="246"/>
                    </a:lnTo>
                    <a:lnTo>
                      <a:pt x="579" y="192"/>
                    </a:lnTo>
                    <a:lnTo>
                      <a:pt x="2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7682911" y="3818342"/>
            <a:ext cx="4766087" cy="745228"/>
            <a:chOff x="464537" y="4412261"/>
            <a:chExt cx="2111397" cy="330139"/>
          </a:xfrm>
        </p:grpSpPr>
        <p:sp>
          <p:nvSpPr>
            <p:cNvPr id="127" name="Text Placeholder 15"/>
            <p:cNvSpPr txBox="1">
              <a:spLocks/>
            </p:cNvSpPr>
            <p:nvPr/>
          </p:nvSpPr>
          <p:spPr>
            <a:xfrm>
              <a:off x="811934" y="4455249"/>
              <a:ext cx="1764000" cy="28715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anchor="t" anchorCtr="0"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26573" indent="-251107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̶"/>
                <a:defRPr sz="1400" baseline="0">
                  <a:solidFill>
                    <a:schemeClr val="tx2"/>
                  </a:solidFill>
                  <a:latin typeface="+mn-lt"/>
                </a:defRPr>
              </a:lvl2pPr>
              <a:lvl3pPr marL="743946" indent="-215501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1400">
                  <a:solidFill>
                    <a:schemeClr val="tx2"/>
                  </a:solidFill>
                  <a:latin typeface="+mn-lt"/>
                </a:defRPr>
              </a:lvl3pPr>
              <a:lvl4pPr marL="1212427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+mn-lt"/>
                </a:defRPr>
              </a:lvl4pPr>
              <a:lvl5pPr marL="148414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200">
                  <a:solidFill>
                    <a:schemeClr val="tx2"/>
                  </a:solidFill>
                  <a:latin typeface="+mn-lt"/>
                </a:defRPr>
              </a:lvl5pPr>
              <a:lvl6pPr marL="202383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6pPr>
              <a:lvl7pPr marL="256352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7pPr>
              <a:lvl8pPr marL="310321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8pPr>
              <a:lvl9pPr marL="3642899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defTabSz="2064075">
                <a:spcBef>
                  <a:spcPts val="0"/>
                </a:spcBef>
              </a:pPr>
              <a:r>
                <a:rPr lang="en-GB" sz="3612" b="0" kern="0" dirty="0">
                  <a:solidFill>
                    <a:srgbClr val="766C62"/>
                  </a:solidFill>
                  <a:latin typeface="Arial"/>
                </a:rPr>
                <a:t>Pre-validation </a:t>
              </a:r>
            </a:p>
          </p:txBody>
        </p:sp>
        <p:sp>
          <p:nvSpPr>
            <p:cNvPr id="128" name="Freeform 97"/>
            <p:cNvSpPr>
              <a:spLocks/>
            </p:cNvSpPr>
            <p:nvPr/>
          </p:nvSpPr>
          <p:spPr bwMode="auto">
            <a:xfrm>
              <a:off x="464537" y="4412261"/>
              <a:ext cx="375972" cy="308896"/>
            </a:xfrm>
            <a:custGeom>
              <a:avLst/>
              <a:gdLst>
                <a:gd name="T0" fmla="*/ 24 w 213"/>
                <a:gd name="T1" fmla="*/ 88 h 175"/>
                <a:gd name="T2" fmla="*/ 0 w 213"/>
                <a:gd name="T3" fmla="*/ 111 h 175"/>
                <a:gd name="T4" fmla="*/ 64 w 213"/>
                <a:gd name="T5" fmla="*/ 175 h 175"/>
                <a:gd name="T6" fmla="*/ 213 w 213"/>
                <a:gd name="T7" fmla="*/ 24 h 175"/>
                <a:gd name="T8" fmla="*/ 190 w 213"/>
                <a:gd name="T9" fmla="*/ 0 h 175"/>
                <a:gd name="T10" fmla="*/ 64 w 213"/>
                <a:gd name="T11" fmla="*/ 128 h 175"/>
                <a:gd name="T12" fmla="*/ 24 w 213"/>
                <a:gd name="T13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75">
                  <a:moveTo>
                    <a:pt x="24" y="88"/>
                  </a:moveTo>
                  <a:lnTo>
                    <a:pt x="0" y="111"/>
                  </a:lnTo>
                  <a:lnTo>
                    <a:pt x="64" y="175"/>
                  </a:lnTo>
                  <a:lnTo>
                    <a:pt x="213" y="24"/>
                  </a:lnTo>
                  <a:lnTo>
                    <a:pt x="190" y="0"/>
                  </a:lnTo>
                  <a:lnTo>
                    <a:pt x="64" y="128"/>
                  </a:lnTo>
                  <a:lnTo>
                    <a:pt x="24" y="88"/>
                  </a:lnTo>
                  <a:close/>
                </a:path>
              </a:pathLst>
            </a:custGeom>
            <a:solidFill>
              <a:srgbClr val="009BBB"/>
            </a:solidFill>
            <a:ln w="222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2231104" y="3725464"/>
            <a:ext cx="5162539" cy="955758"/>
            <a:chOff x="4512427" y="1820218"/>
            <a:chExt cx="2287026" cy="423405"/>
          </a:xfrm>
        </p:grpSpPr>
        <p:sp>
          <p:nvSpPr>
            <p:cNvPr id="130" name="Rectangle 129"/>
            <p:cNvSpPr/>
            <p:nvPr/>
          </p:nvSpPr>
          <p:spPr>
            <a:xfrm>
              <a:off x="5035453" y="1931009"/>
              <a:ext cx="1764000" cy="2871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>
              <a:spAutoFit/>
            </a:bodyPr>
            <a:lstStyle/>
            <a:p>
              <a:pPr defTabSz="2064075" fontAlgn="base">
                <a:spcAft>
                  <a:spcPct val="0"/>
                </a:spcAft>
              </a:pPr>
              <a:r>
                <a:rPr lang="en-GB" sz="3612" kern="0" dirty="0">
                  <a:solidFill>
                    <a:srgbClr val="766C62"/>
                  </a:solidFill>
                  <a:latin typeface="Arial"/>
                </a:rPr>
                <a:t>Case resolution</a:t>
              </a:r>
            </a:p>
          </p:txBody>
        </p:sp>
        <p:grpSp>
          <p:nvGrpSpPr>
            <p:cNvPr id="131" name="Group 96"/>
            <p:cNvGrpSpPr>
              <a:grpSpLocks noChangeAspect="1"/>
            </p:cNvGrpSpPr>
            <p:nvPr/>
          </p:nvGrpSpPr>
          <p:grpSpPr bwMode="auto">
            <a:xfrm>
              <a:off x="4512427" y="1820218"/>
              <a:ext cx="472853" cy="423405"/>
              <a:chOff x="2510" y="2446"/>
              <a:chExt cx="612" cy="548"/>
            </a:xfrm>
            <a:solidFill>
              <a:srgbClr val="009BBB"/>
            </a:solidFill>
          </p:grpSpPr>
          <p:sp>
            <p:nvSpPr>
              <p:cNvPr id="132" name="Freeform 97"/>
              <p:cNvSpPr>
                <a:spLocks/>
              </p:cNvSpPr>
              <p:nvPr/>
            </p:nvSpPr>
            <p:spPr bwMode="auto">
              <a:xfrm>
                <a:off x="2746" y="2632"/>
                <a:ext cx="213" cy="175"/>
              </a:xfrm>
              <a:custGeom>
                <a:avLst/>
                <a:gdLst>
                  <a:gd name="T0" fmla="*/ 24 w 213"/>
                  <a:gd name="T1" fmla="*/ 88 h 175"/>
                  <a:gd name="T2" fmla="*/ 0 w 213"/>
                  <a:gd name="T3" fmla="*/ 111 h 175"/>
                  <a:gd name="T4" fmla="*/ 64 w 213"/>
                  <a:gd name="T5" fmla="*/ 175 h 175"/>
                  <a:gd name="T6" fmla="*/ 213 w 213"/>
                  <a:gd name="T7" fmla="*/ 24 h 175"/>
                  <a:gd name="T8" fmla="*/ 190 w 213"/>
                  <a:gd name="T9" fmla="*/ 0 h 175"/>
                  <a:gd name="T10" fmla="*/ 64 w 213"/>
                  <a:gd name="T11" fmla="*/ 128 h 175"/>
                  <a:gd name="T12" fmla="*/ 24 w 213"/>
                  <a:gd name="T13" fmla="*/ 8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175">
                    <a:moveTo>
                      <a:pt x="24" y="88"/>
                    </a:moveTo>
                    <a:lnTo>
                      <a:pt x="0" y="111"/>
                    </a:lnTo>
                    <a:lnTo>
                      <a:pt x="64" y="175"/>
                    </a:lnTo>
                    <a:lnTo>
                      <a:pt x="213" y="24"/>
                    </a:lnTo>
                    <a:lnTo>
                      <a:pt x="190" y="0"/>
                    </a:lnTo>
                    <a:lnTo>
                      <a:pt x="64" y="128"/>
                    </a:lnTo>
                    <a:lnTo>
                      <a:pt x="24" y="88"/>
                    </a:lnTo>
                    <a:close/>
                  </a:path>
                </a:pathLst>
              </a:custGeom>
              <a:solidFill>
                <a:srgbClr val="6F2C82"/>
              </a:solidFill>
              <a:ln w="222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3" name="Freeform 98"/>
              <p:cNvSpPr>
                <a:spLocks/>
              </p:cNvSpPr>
              <p:nvPr/>
            </p:nvSpPr>
            <p:spPr bwMode="auto">
              <a:xfrm>
                <a:off x="2510" y="2446"/>
                <a:ext cx="612" cy="548"/>
              </a:xfrm>
              <a:custGeom>
                <a:avLst/>
                <a:gdLst>
                  <a:gd name="T0" fmla="*/ 142 w 259"/>
                  <a:gd name="T1" fmla="*/ 0 h 232"/>
                  <a:gd name="T2" fmla="*/ 26 w 259"/>
                  <a:gd name="T3" fmla="*/ 116 h 232"/>
                  <a:gd name="T4" fmla="*/ 38 w 259"/>
                  <a:gd name="T5" fmla="*/ 167 h 232"/>
                  <a:gd name="T6" fmla="*/ 0 w 259"/>
                  <a:gd name="T7" fmla="*/ 232 h 232"/>
                  <a:gd name="T8" fmla="*/ 110 w 259"/>
                  <a:gd name="T9" fmla="*/ 232 h 232"/>
                  <a:gd name="T10" fmla="*/ 110 w 259"/>
                  <a:gd name="T11" fmla="*/ 232 h 232"/>
                  <a:gd name="T12" fmla="*/ 110 w 259"/>
                  <a:gd name="T13" fmla="*/ 232 h 232"/>
                  <a:gd name="T14" fmla="*/ 124 w 259"/>
                  <a:gd name="T15" fmla="*/ 218 h 232"/>
                  <a:gd name="T16" fmla="*/ 110 w 259"/>
                  <a:gd name="T17" fmla="*/ 204 h 232"/>
                  <a:gd name="T18" fmla="*/ 110 w 259"/>
                  <a:gd name="T19" fmla="*/ 204 h 232"/>
                  <a:gd name="T20" fmla="*/ 110 w 259"/>
                  <a:gd name="T21" fmla="*/ 204 h 232"/>
                  <a:gd name="T22" fmla="*/ 49 w 259"/>
                  <a:gd name="T23" fmla="*/ 204 h 232"/>
                  <a:gd name="T24" fmla="*/ 70 w 259"/>
                  <a:gd name="T25" fmla="*/ 167 h 232"/>
                  <a:gd name="T26" fmla="*/ 66 w 259"/>
                  <a:gd name="T27" fmla="*/ 160 h 232"/>
                  <a:gd name="T28" fmla="*/ 54 w 259"/>
                  <a:gd name="T29" fmla="*/ 116 h 232"/>
                  <a:gd name="T30" fmla="*/ 142 w 259"/>
                  <a:gd name="T31" fmla="*/ 28 h 232"/>
                  <a:gd name="T32" fmla="*/ 231 w 259"/>
                  <a:gd name="T33" fmla="*/ 116 h 232"/>
                  <a:gd name="T34" fmla="*/ 142 w 259"/>
                  <a:gd name="T35" fmla="*/ 204 h 232"/>
                  <a:gd name="T36" fmla="*/ 142 w 259"/>
                  <a:gd name="T37" fmla="*/ 232 h 232"/>
                  <a:gd name="T38" fmla="*/ 259 w 259"/>
                  <a:gd name="T39" fmla="*/ 116 h 232"/>
                  <a:gd name="T40" fmla="*/ 142 w 259"/>
                  <a:gd name="T4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9" h="232">
                    <a:moveTo>
                      <a:pt x="142" y="0"/>
                    </a:moveTo>
                    <a:cubicBezTo>
                      <a:pt x="78" y="0"/>
                      <a:pt x="26" y="52"/>
                      <a:pt x="26" y="116"/>
                    </a:cubicBezTo>
                    <a:cubicBezTo>
                      <a:pt x="26" y="134"/>
                      <a:pt x="30" y="151"/>
                      <a:pt x="38" y="167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110" y="232"/>
                      <a:pt x="110" y="232"/>
                      <a:pt x="110" y="232"/>
                    </a:cubicBezTo>
                    <a:cubicBezTo>
                      <a:pt x="110" y="232"/>
                      <a:pt x="110" y="232"/>
                      <a:pt x="110" y="232"/>
                    </a:cubicBezTo>
                    <a:cubicBezTo>
                      <a:pt x="110" y="232"/>
                      <a:pt x="110" y="232"/>
                      <a:pt x="110" y="232"/>
                    </a:cubicBezTo>
                    <a:cubicBezTo>
                      <a:pt x="124" y="218"/>
                      <a:pt x="124" y="218"/>
                      <a:pt x="124" y="218"/>
                    </a:cubicBezTo>
                    <a:cubicBezTo>
                      <a:pt x="110" y="204"/>
                      <a:pt x="110" y="204"/>
                      <a:pt x="110" y="204"/>
                    </a:cubicBezTo>
                    <a:cubicBezTo>
                      <a:pt x="110" y="204"/>
                      <a:pt x="110" y="204"/>
                      <a:pt x="110" y="204"/>
                    </a:cubicBezTo>
                    <a:cubicBezTo>
                      <a:pt x="110" y="204"/>
                      <a:pt x="110" y="204"/>
                      <a:pt x="110" y="204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70" y="167"/>
                      <a:pt x="70" y="167"/>
                      <a:pt x="70" y="167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58" y="147"/>
                      <a:pt x="54" y="131"/>
                      <a:pt x="54" y="116"/>
                    </a:cubicBezTo>
                    <a:cubicBezTo>
                      <a:pt x="54" y="67"/>
                      <a:pt x="94" y="28"/>
                      <a:pt x="142" y="28"/>
                    </a:cubicBezTo>
                    <a:cubicBezTo>
                      <a:pt x="191" y="28"/>
                      <a:pt x="231" y="67"/>
                      <a:pt x="231" y="116"/>
                    </a:cubicBezTo>
                    <a:cubicBezTo>
                      <a:pt x="231" y="165"/>
                      <a:pt x="191" y="204"/>
                      <a:pt x="142" y="204"/>
                    </a:cubicBezTo>
                    <a:cubicBezTo>
                      <a:pt x="142" y="232"/>
                      <a:pt x="142" y="232"/>
                      <a:pt x="142" y="232"/>
                    </a:cubicBezTo>
                    <a:cubicBezTo>
                      <a:pt x="207" y="232"/>
                      <a:pt x="259" y="180"/>
                      <a:pt x="259" y="116"/>
                    </a:cubicBezTo>
                    <a:cubicBezTo>
                      <a:pt x="259" y="52"/>
                      <a:pt x="207" y="0"/>
                      <a:pt x="14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18710170" y="8652598"/>
            <a:ext cx="5294281" cy="881836"/>
            <a:chOff x="8222584" y="4351743"/>
            <a:chExt cx="2345389" cy="390657"/>
          </a:xfrm>
        </p:grpSpPr>
        <p:sp>
          <p:nvSpPr>
            <p:cNvPr id="135" name="Text Placeholder 15"/>
            <p:cNvSpPr txBox="1">
              <a:spLocks/>
            </p:cNvSpPr>
            <p:nvPr/>
          </p:nvSpPr>
          <p:spPr>
            <a:xfrm>
              <a:off x="8558513" y="4455249"/>
              <a:ext cx="2009460" cy="287151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anchor="t" anchorCtr="0"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26573" indent="-251107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̶"/>
                <a:defRPr sz="1400" baseline="0">
                  <a:solidFill>
                    <a:schemeClr val="tx2"/>
                  </a:solidFill>
                  <a:latin typeface="+mn-lt"/>
                </a:defRPr>
              </a:lvl2pPr>
              <a:lvl3pPr marL="743946" indent="-215501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1400">
                  <a:solidFill>
                    <a:schemeClr val="tx2"/>
                  </a:solidFill>
                  <a:latin typeface="+mn-lt"/>
                </a:defRPr>
              </a:lvl3pPr>
              <a:lvl4pPr marL="1212427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+mn-lt"/>
                </a:defRPr>
              </a:lvl4pPr>
              <a:lvl5pPr marL="148414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200">
                  <a:solidFill>
                    <a:schemeClr val="tx2"/>
                  </a:solidFill>
                  <a:latin typeface="+mn-lt"/>
                </a:defRPr>
              </a:lvl5pPr>
              <a:lvl6pPr marL="202383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6pPr>
              <a:lvl7pPr marL="256352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7pPr>
              <a:lvl8pPr marL="310321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8pPr>
              <a:lvl9pPr marL="3642899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defTabSz="2064075">
                <a:spcBef>
                  <a:spcPts val="0"/>
                </a:spcBef>
              </a:pPr>
              <a:r>
                <a:rPr lang="en-GB" sz="3612" b="0" kern="0" dirty="0">
                  <a:solidFill>
                    <a:srgbClr val="766C62"/>
                  </a:solidFill>
                  <a:latin typeface="Arial"/>
                </a:rPr>
                <a:t>Inbound tracking</a:t>
              </a:r>
            </a:p>
          </p:txBody>
        </p:sp>
        <p:grpSp>
          <p:nvGrpSpPr>
            <p:cNvPr id="136" name="Group 26"/>
            <p:cNvGrpSpPr>
              <a:grpSpLocks noChangeAspect="1"/>
            </p:cNvGrpSpPr>
            <p:nvPr/>
          </p:nvGrpSpPr>
          <p:grpSpPr bwMode="auto">
            <a:xfrm>
              <a:off x="8222584" y="4351743"/>
              <a:ext cx="359153" cy="369414"/>
              <a:chOff x="1573" y="410"/>
              <a:chExt cx="560" cy="576"/>
            </a:xfrm>
            <a:solidFill>
              <a:srgbClr val="009BBB"/>
            </a:solidFill>
          </p:grpSpPr>
          <p:sp>
            <p:nvSpPr>
              <p:cNvPr id="137" name="Freeform 27"/>
              <p:cNvSpPr>
                <a:spLocks/>
              </p:cNvSpPr>
              <p:nvPr/>
            </p:nvSpPr>
            <p:spPr bwMode="auto">
              <a:xfrm>
                <a:off x="1800" y="571"/>
                <a:ext cx="159" cy="179"/>
              </a:xfrm>
              <a:custGeom>
                <a:avLst/>
                <a:gdLst>
                  <a:gd name="T0" fmla="*/ 54 w 67"/>
                  <a:gd name="T1" fmla="*/ 22 h 76"/>
                  <a:gd name="T2" fmla="*/ 40 w 67"/>
                  <a:gd name="T3" fmla="*/ 14 h 76"/>
                  <a:gd name="T4" fmla="*/ 27 w 67"/>
                  <a:gd name="T5" fmla="*/ 23 h 76"/>
                  <a:gd name="T6" fmla="*/ 46 w 67"/>
                  <a:gd name="T7" fmla="*/ 23 h 76"/>
                  <a:gd name="T8" fmla="*/ 46 w 67"/>
                  <a:gd name="T9" fmla="*/ 34 h 76"/>
                  <a:gd name="T10" fmla="*/ 24 w 67"/>
                  <a:gd name="T11" fmla="*/ 34 h 76"/>
                  <a:gd name="T12" fmla="*/ 24 w 67"/>
                  <a:gd name="T13" fmla="*/ 38 h 76"/>
                  <a:gd name="T14" fmla="*/ 24 w 67"/>
                  <a:gd name="T15" fmla="*/ 41 h 76"/>
                  <a:gd name="T16" fmla="*/ 46 w 67"/>
                  <a:gd name="T17" fmla="*/ 41 h 76"/>
                  <a:gd name="T18" fmla="*/ 46 w 67"/>
                  <a:gd name="T19" fmla="*/ 52 h 76"/>
                  <a:gd name="T20" fmla="*/ 26 w 67"/>
                  <a:gd name="T21" fmla="*/ 52 h 76"/>
                  <a:gd name="T22" fmla="*/ 41 w 67"/>
                  <a:gd name="T23" fmla="*/ 62 h 76"/>
                  <a:gd name="T24" fmla="*/ 55 w 67"/>
                  <a:gd name="T25" fmla="*/ 53 h 76"/>
                  <a:gd name="T26" fmla="*/ 67 w 67"/>
                  <a:gd name="T27" fmla="*/ 62 h 76"/>
                  <a:gd name="T28" fmla="*/ 41 w 67"/>
                  <a:gd name="T29" fmla="*/ 76 h 76"/>
                  <a:gd name="T30" fmla="*/ 9 w 67"/>
                  <a:gd name="T31" fmla="*/ 52 h 76"/>
                  <a:gd name="T32" fmla="*/ 0 w 67"/>
                  <a:gd name="T33" fmla="*/ 52 h 76"/>
                  <a:gd name="T34" fmla="*/ 0 w 67"/>
                  <a:gd name="T35" fmla="*/ 41 h 76"/>
                  <a:gd name="T36" fmla="*/ 8 w 67"/>
                  <a:gd name="T37" fmla="*/ 41 h 76"/>
                  <a:gd name="T38" fmla="*/ 7 w 67"/>
                  <a:gd name="T39" fmla="*/ 38 h 76"/>
                  <a:gd name="T40" fmla="*/ 8 w 67"/>
                  <a:gd name="T41" fmla="*/ 34 h 76"/>
                  <a:gd name="T42" fmla="*/ 0 w 67"/>
                  <a:gd name="T43" fmla="*/ 34 h 76"/>
                  <a:gd name="T44" fmla="*/ 0 w 67"/>
                  <a:gd name="T45" fmla="*/ 23 h 76"/>
                  <a:gd name="T46" fmla="*/ 10 w 67"/>
                  <a:gd name="T47" fmla="*/ 23 h 76"/>
                  <a:gd name="T48" fmla="*/ 40 w 67"/>
                  <a:gd name="T49" fmla="*/ 0 h 76"/>
                  <a:gd name="T50" fmla="*/ 66 w 67"/>
                  <a:gd name="T51" fmla="*/ 13 h 76"/>
                  <a:gd name="T52" fmla="*/ 54 w 67"/>
                  <a:gd name="T53" fmla="*/ 2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" h="76">
                    <a:moveTo>
                      <a:pt x="54" y="22"/>
                    </a:moveTo>
                    <a:cubicBezTo>
                      <a:pt x="50" y="17"/>
                      <a:pt x="46" y="14"/>
                      <a:pt x="40" y="14"/>
                    </a:cubicBezTo>
                    <a:cubicBezTo>
                      <a:pt x="34" y="14"/>
                      <a:pt x="29" y="18"/>
                      <a:pt x="27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5"/>
                      <a:pt x="24" y="37"/>
                      <a:pt x="24" y="38"/>
                    </a:cubicBezTo>
                    <a:cubicBezTo>
                      <a:pt x="24" y="39"/>
                      <a:pt x="24" y="40"/>
                      <a:pt x="24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9" y="58"/>
                      <a:pt x="34" y="62"/>
                      <a:pt x="41" y="62"/>
                    </a:cubicBezTo>
                    <a:cubicBezTo>
                      <a:pt x="47" y="62"/>
                      <a:pt x="50" y="59"/>
                      <a:pt x="55" y="5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0" y="70"/>
                      <a:pt x="53" y="76"/>
                      <a:pt x="41" y="76"/>
                    </a:cubicBezTo>
                    <a:cubicBezTo>
                      <a:pt x="24" y="76"/>
                      <a:pt x="13" y="67"/>
                      <a:pt x="9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0"/>
                      <a:pt x="7" y="39"/>
                      <a:pt x="7" y="38"/>
                    </a:cubicBezTo>
                    <a:cubicBezTo>
                      <a:pt x="7" y="37"/>
                      <a:pt x="7" y="35"/>
                      <a:pt x="8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9"/>
                      <a:pt x="25" y="0"/>
                      <a:pt x="40" y="0"/>
                    </a:cubicBezTo>
                    <a:cubicBezTo>
                      <a:pt x="53" y="0"/>
                      <a:pt x="61" y="5"/>
                      <a:pt x="66" y="13"/>
                    </a:cubicBezTo>
                    <a:lnTo>
                      <a:pt x="54" y="22"/>
                    </a:lnTo>
                    <a:close/>
                  </a:path>
                </a:pathLst>
              </a:custGeom>
              <a:solidFill>
                <a:srgbClr val="6F2C82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8" name="Freeform 28"/>
              <p:cNvSpPr>
                <a:spLocks/>
              </p:cNvSpPr>
              <p:nvPr/>
            </p:nvSpPr>
            <p:spPr bwMode="auto">
              <a:xfrm>
                <a:off x="1573" y="410"/>
                <a:ext cx="560" cy="576"/>
              </a:xfrm>
              <a:custGeom>
                <a:avLst/>
                <a:gdLst>
                  <a:gd name="T0" fmla="*/ 236 w 237"/>
                  <a:gd name="T1" fmla="*/ 99 h 244"/>
                  <a:gd name="T2" fmla="*/ 201 w 237"/>
                  <a:gd name="T3" fmla="*/ 28 h 244"/>
                  <a:gd name="T4" fmla="*/ 127 w 237"/>
                  <a:gd name="T5" fmla="*/ 2 h 244"/>
                  <a:gd name="T6" fmla="*/ 56 w 237"/>
                  <a:gd name="T7" fmla="*/ 36 h 244"/>
                  <a:gd name="T8" fmla="*/ 37 w 237"/>
                  <a:gd name="T9" fmla="*/ 144 h 244"/>
                  <a:gd name="T10" fmla="*/ 59 w 237"/>
                  <a:gd name="T11" fmla="*/ 122 h 244"/>
                  <a:gd name="T12" fmla="*/ 76 w 237"/>
                  <a:gd name="T13" fmla="*/ 55 h 244"/>
                  <a:gd name="T14" fmla="*/ 128 w 237"/>
                  <a:gd name="T15" fmla="*/ 30 h 244"/>
                  <a:gd name="T16" fmla="*/ 183 w 237"/>
                  <a:gd name="T17" fmla="*/ 49 h 244"/>
                  <a:gd name="T18" fmla="*/ 208 w 237"/>
                  <a:gd name="T19" fmla="*/ 101 h 244"/>
                  <a:gd name="T20" fmla="*/ 189 w 237"/>
                  <a:gd name="T21" fmla="*/ 155 h 244"/>
                  <a:gd name="T22" fmla="*/ 82 w 237"/>
                  <a:gd name="T23" fmla="*/ 161 h 244"/>
                  <a:gd name="T24" fmla="*/ 72 w 237"/>
                  <a:gd name="T25" fmla="*/ 152 h 244"/>
                  <a:gd name="T26" fmla="*/ 0 w 237"/>
                  <a:gd name="T27" fmla="*/ 224 h 244"/>
                  <a:gd name="T28" fmla="*/ 0 w 237"/>
                  <a:gd name="T29" fmla="*/ 224 h 244"/>
                  <a:gd name="T30" fmla="*/ 0 w 237"/>
                  <a:gd name="T31" fmla="*/ 244 h 244"/>
                  <a:gd name="T32" fmla="*/ 20 w 237"/>
                  <a:gd name="T33" fmla="*/ 244 h 244"/>
                  <a:gd name="T34" fmla="*/ 20 w 237"/>
                  <a:gd name="T35" fmla="*/ 244 h 244"/>
                  <a:gd name="T36" fmla="*/ 74 w 237"/>
                  <a:gd name="T37" fmla="*/ 190 h 244"/>
                  <a:gd name="T38" fmla="*/ 209 w 237"/>
                  <a:gd name="T39" fmla="*/ 174 h 244"/>
                  <a:gd name="T40" fmla="*/ 236 w 237"/>
                  <a:gd name="T41" fmla="*/ 9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7" h="244">
                    <a:moveTo>
                      <a:pt x="236" y="99"/>
                    </a:moveTo>
                    <a:cubicBezTo>
                      <a:pt x="234" y="72"/>
                      <a:pt x="222" y="46"/>
                      <a:pt x="201" y="28"/>
                    </a:cubicBezTo>
                    <a:cubicBezTo>
                      <a:pt x="181" y="10"/>
                      <a:pt x="154" y="0"/>
                      <a:pt x="127" y="2"/>
                    </a:cubicBezTo>
                    <a:cubicBezTo>
                      <a:pt x="99" y="3"/>
                      <a:pt x="74" y="16"/>
                      <a:pt x="56" y="36"/>
                    </a:cubicBezTo>
                    <a:cubicBezTo>
                      <a:pt x="29" y="66"/>
                      <a:pt x="22" y="108"/>
                      <a:pt x="37" y="144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54" y="98"/>
                      <a:pt x="60" y="73"/>
                      <a:pt x="76" y="55"/>
                    </a:cubicBezTo>
                    <a:cubicBezTo>
                      <a:pt x="90" y="40"/>
                      <a:pt x="108" y="31"/>
                      <a:pt x="128" y="30"/>
                    </a:cubicBezTo>
                    <a:cubicBezTo>
                      <a:pt x="148" y="29"/>
                      <a:pt x="168" y="35"/>
                      <a:pt x="183" y="49"/>
                    </a:cubicBezTo>
                    <a:cubicBezTo>
                      <a:pt x="198" y="62"/>
                      <a:pt x="207" y="81"/>
                      <a:pt x="208" y="101"/>
                    </a:cubicBezTo>
                    <a:cubicBezTo>
                      <a:pt x="209" y="121"/>
                      <a:pt x="202" y="140"/>
                      <a:pt x="189" y="155"/>
                    </a:cubicBezTo>
                    <a:cubicBezTo>
                      <a:pt x="161" y="186"/>
                      <a:pt x="113" y="189"/>
                      <a:pt x="82" y="161"/>
                    </a:cubicBezTo>
                    <a:cubicBezTo>
                      <a:pt x="72" y="152"/>
                      <a:pt x="72" y="152"/>
                      <a:pt x="72" y="152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20" y="244"/>
                      <a:pt x="20" y="244"/>
                      <a:pt x="20" y="244"/>
                    </a:cubicBezTo>
                    <a:cubicBezTo>
                      <a:pt x="20" y="244"/>
                      <a:pt x="20" y="244"/>
                      <a:pt x="20" y="244"/>
                    </a:cubicBezTo>
                    <a:cubicBezTo>
                      <a:pt x="74" y="190"/>
                      <a:pt x="74" y="190"/>
                      <a:pt x="74" y="190"/>
                    </a:cubicBezTo>
                    <a:cubicBezTo>
                      <a:pt x="116" y="219"/>
                      <a:pt x="174" y="213"/>
                      <a:pt x="209" y="174"/>
                    </a:cubicBezTo>
                    <a:cubicBezTo>
                      <a:pt x="228" y="153"/>
                      <a:pt x="237" y="127"/>
                      <a:pt x="236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8751280" y="3978833"/>
            <a:ext cx="4494577" cy="1463629"/>
            <a:chOff x="8528818" y="2312654"/>
            <a:chExt cx="1991117" cy="648394"/>
          </a:xfrm>
        </p:grpSpPr>
        <p:sp>
          <p:nvSpPr>
            <p:cNvPr id="140" name="Rectangle 139"/>
            <p:cNvSpPr/>
            <p:nvPr/>
          </p:nvSpPr>
          <p:spPr>
            <a:xfrm>
              <a:off x="9170682" y="2427650"/>
              <a:ext cx="1349253" cy="5333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>
              <a:spAutoFit/>
            </a:bodyPr>
            <a:lstStyle/>
            <a:p>
              <a:pPr defTabSz="2064075" fontAlgn="base">
                <a:spcAft>
                  <a:spcPct val="0"/>
                </a:spcAft>
              </a:pPr>
              <a:r>
                <a:rPr lang="fr-BE" sz="3612" kern="0" dirty="0">
                  <a:solidFill>
                    <a:srgbClr val="766C62"/>
                  </a:solidFill>
                  <a:latin typeface="Arial"/>
                </a:rPr>
                <a:t>Request </a:t>
              </a:r>
              <a:br>
                <a:rPr lang="fr-BE" sz="3612" kern="0" dirty="0">
                  <a:solidFill>
                    <a:srgbClr val="766C62"/>
                  </a:solidFill>
                  <a:latin typeface="Arial"/>
                </a:rPr>
              </a:br>
              <a:r>
                <a:rPr lang="fr-BE" sz="3612" kern="0" dirty="0">
                  <a:solidFill>
                    <a:srgbClr val="766C62"/>
                  </a:solidFill>
                  <a:latin typeface="Arial"/>
                </a:rPr>
                <a:t>to pay</a:t>
              </a:r>
              <a:endParaRPr lang="en-GB" sz="3612" kern="0" dirty="0">
                <a:solidFill>
                  <a:srgbClr val="766C62"/>
                </a:solidFill>
                <a:latin typeface="Arial"/>
              </a:endParaRPr>
            </a:p>
          </p:txBody>
        </p:sp>
        <p:grpSp>
          <p:nvGrpSpPr>
            <p:cNvPr id="141" name="Group 80"/>
            <p:cNvGrpSpPr>
              <a:grpSpLocks noChangeAspect="1"/>
            </p:cNvGrpSpPr>
            <p:nvPr/>
          </p:nvGrpSpPr>
          <p:grpSpPr bwMode="auto">
            <a:xfrm>
              <a:off x="8528818" y="2312654"/>
              <a:ext cx="496887" cy="340115"/>
              <a:chOff x="729" y="1470"/>
              <a:chExt cx="748" cy="512"/>
            </a:xfrm>
            <a:solidFill>
              <a:srgbClr val="009BBB"/>
            </a:solidFill>
          </p:grpSpPr>
          <p:sp>
            <p:nvSpPr>
              <p:cNvPr id="142" name="Oval 81"/>
              <p:cNvSpPr>
                <a:spLocks noChangeArrowheads="1"/>
              </p:cNvSpPr>
              <p:nvPr/>
            </p:nvSpPr>
            <p:spPr bwMode="auto">
              <a:xfrm>
                <a:off x="972" y="1720"/>
                <a:ext cx="139" cy="137"/>
              </a:xfrm>
              <a:prstGeom prst="ellipse">
                <a:avLst/>
              </a:prstGeom>
              <a:solidFill>
                <a:srgbClr val="6F2C82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3" name="Freeform 82"/>
              <p:cNvSpPr>
                <a:spLocks noEditPoints="1"/>
              </p:cNvSpPr>
              <p:nvPr/>
            </p:nvSpPr>
            <p:spPr bwMode="auto">
              <a:xfrm>
                <a:off x="729" y="1592"/>
                <a:ext cx="626" cy="390"/>
              </a:xfrm>
              <a:custGeom>
                <a:avLst/>
                <a:gdLst>
                  <a:gd name="T0" fmla="*/ 0 w 626"/>
                  <a:gd name="T1" fmla="*/ 0 h 390"/>
                  <a:gd name="T2" fmla="*/ 0 w 626"/>
                  <a:gd name="T3" fmla="*/ 390 h 390"/>
                  <a:gd name="T4" fmla="*/ 626 w 626"/>
                  <a:gd name="T5" fmla="*/ 390 h 390"/>
                  <a:gd name="T6" fmla="*/ 626 w 626"/>
                  <a:gd name="T7" fmla="*/ 0 h 390"/>
                  <a:gd name="T8" fmla="*/ 0 w 626"/>
                  <a:gd name="T9" fmla="*/ 0 h 390"/>
                  <a:gd name="T10" fmla="*/ 559 w 626"/>
                  <a:gd name="T11" fmla="*/ 260 h 390"/>
                  <a:gd name="T12" fmla="*/ 496 w 626"/>
                  <a:gd name="T13" fmla="*/ 324 h 390"/>
                  <a:gd name="T14" fmla="*/ 130 w 626"/>
                  <a:gd name="T15" fmla="*/ 324 h 390"/>
                  <a:gd name="T16" fmla="*/ 66 w 626"/>
                  <a:gd name="T17" fmla="*/ 260 h 390"/>
                  <a:gd name="T18" fmla="*/ 66 w 626"/>
                  <a:gd name="T19" fmla="*/ 130 h 390"/>
                  <a:gd name="T20" fmla="*/ 130 w 626"/>
                  <a:gd name="T21" fmla="*/ 67 h 390"/>
                  <a:gd name="T22" fmla="*/ 496 w 626"/>
                  <a:gd name="T23" fmla="*/ 67 h 390"/>
                  <a:gd name="T24" fmla="*/ 559 w 626"/>
                  <a:gd name="T25" fmla="*/ 130 h 390"/>
                  <a:gd name="T26" fmla="*/ 559 w 626"/>
                  <a:gd name="T27" fmla="*/ 26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6" h="390">
                    <a:moveTo>
                      <a:pt x="0" y="0"/>
                    </a:moveTo>
                    <a:lnTo>
                      <a:pt x="0" y="390"/>
                    </a:lnTo>
                    <a:lnTo>
                      <a:pt x="626" y="390"/>
                    </a:lnTo>
                    <a:lnTo>
                      <a:pt x="626" y="0"/>
                    </a:lnTo>
                    <a:lnTo>
                      <a:pt x="0" y="0"/>
                    </a:lnTo>
                    <a:close/>
                    <a:moveTo>
                      <a:pt x="559" y="260"/>
                    </a:moveTo>
                    <a:lnTo>
                      <a:pt x="496" y="324"/>
                    </a:lnTo>
                    <a:lnTo>
                      <a:pt x="130" y="324"/>
                    </a:lnTo>
                    <a:lnTo>
                      <a:pt x="66" y="260"/>
                    </a:lnTo>
                    <a:lnTo>
                      <a:pt x="66" y="130"/>
                    </a:lnTo>
                    <a:lnTo>
                      <a:pt x="130" y="67"/>
                    </a:lnTo>
                    <a:lnTo>
                      <a:pt x="496" y="67"/>
                    </a:lnTo>
                    <a:lnTo>
                      <a:pt x="559" y="130"/>
                    </a:lnTo>
                    <a:lnTo>
                      <a:pt x="559" y="2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4" name="Freeform 83"/>
              <p:cNvSpPr>
                <a:spLocks/>
              </p:cNvSpPr>
              <p:nvPr/>
            </p:nvSpPr>
            <p:spPr bwMode="auto">
              <a:xfrm>
                <a:off x="882" y="1470"/>
                <a:ext cx="595" cy="389"/>
              </a:xfrm>
              <a:custGeom>
                <a:avLst/>
                <a:gdLst>
                  <a:gd name="T0" fmla="*/ 595 w 595"/>
                  <a:gd name="T1" fmla="*/ 356 h 389"/>
                  <a:gd name="T2" fmla="*/ 595 w 595"/>
                  <a:gd name="T3" fmla="*/ 356 h 389"/>
                  <a:gd name="T4" fmla="*/ 595 w 595"/>
                  <a:gd name="T5" fmla="*/ 0 h 389"/>
                  <a:gd name="T6" fmla="*/ 0 w 595"/>
                  <a:gd name="T7" fmla="*/ 0 h 389"/>
                  <a:gd name="T8" fmla="*/ 0 w 595"/>
                  <a:gd name="T9" fmla="*/ 66 h 389"/>
                  <a:gd name="T10" fmla="*/ 529 w 595"/>
                  <a:gd name="T11" fmla="*/ 66 h 389"/>
                  <a:gd name="T12" fmla="*/ 529 w 595"/>
                  <a:gd name="T13" fmla="*/ 356 h 389"/>
                  <a:gd name="T14" fmla="*/ 529 w 595"/>
                  <a:gd name="T15" fmla="*/ 356 h 389"/>
                  <a:gd name="T16" fmla="*/ 562 w 595"/>
                  <a:gd name="T17" fmla="*/ 389 h 389"/>
                  <a:gd name="T18" fmla="*/ 595 w 595"/>
                  <a:gd name="T19" fmla="*/ 35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5" h="389">
                    <a:moveTo>
                      <a:pt x="595" y="356"/>
                    </a:moveTo>
                    <a:lnTo>
                      <a:pt x="595" y="356"/>
                    </a:lnTo>
                    <a:lnTo>
                      <a:pt x="595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529" y="66"/>
                    </a:lnTo>
                    <a:lnTo>
                      <a:pt x="529" y="356"/>
                    </a:lnTo>
                    <a:lnTo>
                      <a:pt x="529" y="356"/>
                    </a:lnTo>
                    <a:lnTo>
                      <a:pt x="562" y="389"/>
                    </a:lnTo>
                    <a:lnTo>
                      <a:pt x="595" y="3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45" name="Group 21"/>
          <p:cNvGrpSpPr>
            <a:grpSpLocks noChangeAspect="1"/>
          </p:cNvGrpSpPr>
          <p:nvPr/>
        </p:nvGrpSpPr>
        <p:grpSpPr bwMode="auto">
          <a:xfrm>
            <a:off x="9585383" y="6657827"/>
            <a:ext cx="942706" cy="1012719"/>
            <a:chOff x="719" y="390"/>
            <a:chExt cx="579" cy="622"/>
          </a:xfrm>
        </p:grpSpPr>
        <p:sp>
          <p:nvSpPr>
            <p:cNvPr id="146" name="Freeform 22"/>
            <p:cNvSpPr>
              <a:spLocks/>
            </p:cNvSpPr>
            <p:nvPr/>
          </p:nvSpPr>
          <p:spPr bwMode="auto">
            <a:xfrm>
              <a:off x="719" y="667"/>
              <a:ext cx="579" cy="345"/>
            </a:xfrm>
            <a:custGeom>
              <a:avLst/>
              <a:gdLst>
                <a:gd name="T0" fmla="*/ 546 w 579"/>
                <a:gd name="T1" fmla="*/ 279 h 345"/>
                <a:gd name="T2" fmla="*/ 546 w 579"/>
                <a:gd name="T3" fmla="*/ 33 h 345"/>
                <a:gd name="T4" fmla="*/ 546 w 579"/>
                <a:gd name="T5" fmla="*/ 33 h 345"/>
                <a:gd name="T6" fmla="*/ 513 w 579"/>
                <a:gd name="T7" fmla="*/ 0 h 345"/>
                <a:gd name="T8" fmla="*/ 480 w 579"/>
                <a:gd name="T9" fmla="*/ 33 h 345"/>
                <a:gd name="T10" fmla="*/ 480 w 579"/>
                <a:gd name="T11" fmla="*/ 33 h 345"/>
                <a:gd name="T12" fmla="*/ 480 w 579"/>
                <a:gd name="T13" fmla="*/ 279 h 345"/>
                <a:gd name="T14" fmla="*/ 400 w 579"/>
                <a:gd name="T15" fmla="*/ 279 h 345"/>
                <a:gd name="T16" fmla="*/ 400 w 579"/>
                <a:gd name="T17" fmla="*/ 33 h 345"/>
                <a:gd name="T18" fmla="*/ 400 w 579"/>
                <a:gd name="T19" fmla="*/ 33 h 345"/>
                <a:gd name="T20" fmla="*/ 366 w 579"/>
                <a:gd name="T21" fmla="*/ 0 h 345"/>
                <a:gd name="T22" fmla="*/ 333 w 579"/>
                <a:gd name="T23" fmla="*/ 33 h 345"/>
                <a:gd name="T24" fmla="*/ 333 w 579"/>
                <a:gd name="T25" fmla="*/ 33 h 345"/>
                <a:gd name="T26" fmla="*/ 333 w 579"/>
                <a:gd name="T27" fmla="*/ 279 h 345"/>
                <a:gd name="T28" fmla="*/ 251 w 579"/>
                <a:gd name="T29" fmla="*/ 279 h 345"/>
                <a:gd name="T30" fmla="*/ 251 w 579"/>
                <a:gd name="T31" fmla="*/ 33 h 345"/>
                <a:gd name="T32" fmla="*/ 251 w 579"/>
                <a:gd name="T33" fmla="*/ 33 h 345"/>
                <a:gd name="T34" fmla="*/ 218 w 579"/>
                <a:gd name="T35" fmla="*/ 0 h 345"/>
                <a:gd name="T36" fmla="*/ 185 w 579"/>
                <a:gd name="T37" fmla="*/ 33 h 345"/>
                <a:gd name="T38" fmla="*/ 185 w 579"/>
                <a:gd name="T39" fmla="*/ 33 h 345"/>
                <a:gd name="T40" fmla="*/ 185 w 579"/>
                <a:gd name="T41" fmla="*/ 279 h 345"/>
                <a:gd name="T42" fmla="*/ 104 w 579"/>
                <a:gd name="T43" fmla="*/ 279 h 345"/>
                <a:gd name="T44" fmla="*/ 104 w 579"/>
                <a:gd name="T45" fmla="*/ 33 h 345"/>
                <a:gd name="T46" fmla="*/ 104 w 579"/>
                <a:gd name="T47" fmla="*/ 33 h 345"/>
                <a:gd name="T48" fmla="*/ 71 w 579"/>
                <a:gd name="T49" fmla="*/ 0 h 345"/>
                <a:gd name="T50" fmla="*/ 38 w 579"/>
                <a:gd name="T51" fmla="*/ 33 h 345"/>
                <a:gd name="T52" fmla="*/ 38 w 579"/>
                <a:gd name="T53" fmla="*/ 33 h 345"/>
                <a:gd name="T54" fmla="*/ 38 w 579"/>
                <a:gd name="T55" fmla="*/ 279 h 345"/>
                <a:gd name="T56" fmla="*/ 0 w 579"/>
                <a:gd name="T57" fmla="*/ 279 h 345"/>
                <a:gd name="T58" fmla="*/ 0 w 579"/>
                <a:gd name="T59" fmla="*/ 345 h 345"/>
                <a:gd name="T60" fmla="*/ 579 w 579"/>
                <a:gd name="T61" fmla="*/ 345 h 345"/>
                <a:gd name="T62" fmla="*/ 579 w 579"/>
                <a:gd name="T63" fmla="*/ 279 h 345"/>
                <a:gd name="T64" fmla="*/ 546 w 579"/>
                <a:gd name="T65" fmla="*/ 27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9" h="345">
                  <a:moveTo>
                    <a:pt x="546" y="279"/>
                  </a:moveTo>
                  <a:lnTo>
                    <a:pt x="546" y="33"/>
                  </a:lnTo>
                  <a:lnTo>
                    <a:pt x="546" y="33"/>
                  </a:lnTo>
                  <a:lnTo>
                    <a:pt x="513" y="0"/>
                  </a:lnTo>
                  <a:lnTo>
                    <a:pt x="480" y="33"/>
                  </a:lnTo>
                  <a:lnTo>
                    <a:pt x="480" y="33"/>
                  </a:lnTo>
                  <a:lnTo>
                    <a:pt x="480" y="279"/>
                  </a:lnTo>
                  <a:lnTo>
                    <a:pt x="400" y="279"/>
                  </a:lnTo>
                  <a:lnTo>
                    <a:pt x="400" y="33"/>
                  </a:lnTo>
                  <a:lnTo>
                    <a:pt x="400" y="33"/>
                  </a:lnTo>
                  <a:lnTo>
                    <a:pt x="366" y="0"/>
                  </a:lnTo>
                  <a:lnTo>
                    <a:pt x="333" y="33"/>
                  </a:lnTo>
                  <a:lnTo>
                    <a:pt x="333" y="33"/>
                  </a:lnTo>
                  <a:lnTo>
                    <a:pt x="333" y="279"/>
                  </a:lnTo>
                  <a:lnTo>
                    <a:pt x="251" y="279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18" y="0"/>
                  </a:lnTo>
                  <a:lnTo>
                    <a:pt x="185" y="33"/>
                  </a:lnTo>
                  <a:lnTo>
                    <a:pt x="185" y="33"/>
                  </a:lnTo>
                  <a:lnTo>
                    <a:pt x="185" y="279"/>
                  </a:lnTo>
                  <a:lnTo>
                    <a:pt x="104" y="279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71" y="0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0" y="345"/>
                  </a:lnTo>
                  <a:lnTo>
                    <a:pt x="579" y="345"/>
                  </a:lnTo>
                  <a:lnTo>
                    <a:pt x="579" y="279"/>
                  </a:lnTo>
                  <a:lnTo>
                    <a:pt x="546" y="279"/>
                  </a:ln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7" name="Freeform 23"/>
            <p:cNvSpPr>
              <a:spLocks/>
            </p:cNvSpPr>
            <p:nvPr/>
          </p:nvSpPr>
          <p:spPr bwMode="auto">
            <a:xfrm>
              <a:off x="719" y="390"/>
              <a:ext cx="579" cy="246"/>
            </a:xfrm>
            <a:custGeom>
              <a:avLst/>
              <a:gdLst>
                <a:gd name="T0" fmla="*/ 291 w 579"/>
                <a:gd name="T1" fmla="*/ 0 h 246"/>
                <a:gd name="T2" fmla="*/ 0 w 579"/>
                <a:gd name="T3" fmla="*/ 192 h 246"/>
                <a:gd name="T4" fmla="*/ 0 w 579"/>
                <a:gd name="T5" fmla="*/ 246 h 246"/>
                <a:gd name="T6" fmla="*/ 579 w 579"/>
                <a:gd name="T7" fmla="*/ 246 h 246"/>
                <a:gd name="T8" fmla="*/ 579 w 579"/>
                <a:gd name="T9" fmla="*/ 192 h 246"/>
                <a:gd name="T10" fmla="*/ 291 w 579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9" h="246">
                  <a:moveTo>
                    <a:pt x="291" y="0"/>
                  </a:moveTo>
                  <a:lnTo>
                    <a:pt x="0" y="192"/>
                  </a:lnTo>
                  <a:lnTo>
                    <a:pt x="0" y="246"/>
                  </a:lnTo>
                  <a:lnTo>
                    <a:pt x="579" y="246"/>
                  </a:lnTo>
                  <a:lnTo>
                    <a:pt x="579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8" name="Pentagon 147"/>
          <p:cNvSpPr/>
          <p:nvPr/>
        </p:nvSpPr>
        <p:spPr bwMode="auto">
          <a:xfrm>
            <a:off x="6906603" y="7275092"/>
            <a:ext cx="2437900" cy="121895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6093" tIns="103046" rIns="206093" bIns="103046" numCol="1" rtlCol="0" anchor="t" anchorCtr="0" compatLnSpc="1">
            <a:prstTxWarp prst="textNoShape">
              <a:avLst/>
            </a:prstTxWarp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" name="Pentagon 148"/>
          <p:cNvSpPr/>
          <p:nvPr/>
        </p:nvSpPr>
        <p:spPr bwMode="auto">
          <a:xfrm>
            <a:off x="10768920" y="7275092"/>
            <a:ext cx="2437900" cy="121895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6093" tIns="103046" rIns="206093" bIns="103046" numCol="1" rtlCol="0" anchor="t" anchorCtr="0" compatLnSpc="1">
            <a:prstTxWarp prst="textNoShape">
              <a:avLst/>
            </a:prstTxWarp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0" name="Pentagon 149"/>
          <p:cNvSpPr/>
          <p:nvPr/>
        </p:nvSpPr>
        <p:spPr bwMode="auto">
          <a:xfrm>
            <a:off x="14927476" y="7275092"/>
            <a:ext cx="2437900" cy="121895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6093" tIns="103046" rIns="206093" bIns="103046" numCol="1" rtlCol="0" anchor="t" anchorCtr="0" compatLnSpc="1">
            <a:prstTxWarp prst="textNoShape">
              <a:avLst/>
            </a:prstTxWarp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51" name="Group 44"/>
          <p:cNvGrpSpPr>
            <a:grpSpLocks noChangeAspect="1"/>
          </p:cNvGrpSpPr>
          <p:nvPr/>
        </p:nvGrpSpPr>
        <p:grpSpPr bwMode="auto">
          <a:xfrm>
            <a:off x="11262865" y="5804610"/>
            <a:ext cx="1580131" cy="729095"/>
            <a:chOff x="4411" y="557"/>
            <a:chExt cx="622" cy="287"/>
          </a:xfrm>
          <a:solidFill>
            <a:schemeClr val="tx2"/>
          </a:solidFill>
        </p:grpSpPr>
        <p:sp>
          <p:nvSpPr>
            <p:cNvPr id="152" name="Freeform 45"/>
            <p:cNvSpPr>
              <a:spLocks/>
            </p:cNvSpPr>
            <p:nvPr/>
          </p:nvSpPr>
          <p:spPr bwMode="auto">
            <a:xfrm>
              <a:off x="4605" y="557"/>
              <a:ext cx="236" cy="287"/>
            </a:xfrm>
            <a:custGeom>
              <a:avLst/>
              <a:gdLst>
                <a:gd name="T0" fmla="*/ 92 w 236"/>
                <a:gd name="T1" fmla="*/ 0 h 287"/>
                <a:gd name="T2" fmla="*/ 0 w 236"/>
                <a:gd name="T3" fmla="*/ 0 h 287"/>
                <a:gd name="T4" fmla="*/ 0 w 236"/>
                <a:gd name="T5" fmla="*/ 287 h 287"/>
                <a:gd name="T6" fmla="*/ 92 w 236"/>
                <a:gd name="T7" fmla="*/ 287 h 287"/>
                <a:gd name="T8" fmla="*/ 236 w 236"/>
                <a:gd name="T9" fmla="*/ 143 h 287"/>
                <a:gd name="T10" fmla="*/ 92 w 236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87">
                  <a:moveTo>
                    <a:pt x="92" y="0"/>
                  </a:moveTo>
                  <a:lnTo>
                    <a:pt x="0" y="0"/>
                  </a:lnTo>
                  <a:lnTo>
                    <a:pt x="0" y="287"/>
                  </a:lnTo>
                  <a:lnTo>
                    <a:pt x="92" y="287"/>
                  </a:lnTo>
                  <a:lnTo>
                    <a:pt x="236" y="143"/>
                  </a:ln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3" name="Oval 46"/>
            <p:cNvSpPr>
              <a:spLocks noChangeArrowheads="1"/>
            </p:cNvSpPr>
            <p:nvPr/>
          </p:nvSpPr>
          <p:spPr bwMode="auto">
            <a:xfrm>
              <a:off x="4411" y="646"/>
              <a:ext cx="109" cy="1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4" name="Oval 47"/>
            <p:cNvSpPr>
              <a:spLocks noChangeArrowheads="1"/>
            </p:cNvSpPr>
            <p:nvPr/>
          </p:nvSpPr>
          <p:spPr bwMode="auto">
            <a:xfrm>
              <a:off x="4924" y="646"/>
              <a:ext cx="109" cy="1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55" name="Group 21"/>
          <p:cNvGrpSpPr>
            <a:grpSpLocks noChangeAspect="1"/>
          </p:cNvGrpSpPr>
          <p:nvPr/>
        </p:nvGrpSpPr>
        <p:grpSpPr bwMode="auto">
          <a:xfrm>
            <a:off x="5723063" y="6637980"/>
            <a:ext cx="942706" cy="1012719"/>
            <a:chOff x="719" y="390"/>
            <a:chExt cx="579" cy="622"/>
          </a:xfrm>
        </p:grpSpPr>
        <p:sp>
          <p:nvSpPr>
            <p:cNvPr id="156" name="Freeform 22"/>
            <p:cNvSpPr>
              <a:spLocks/>
            </p:cNvSpPr>
            <p:nvPr/>
          </p:nvSpPr>
          <p:spPr bwMode="auto">
            <a:xfrm>
              <a:off x="719" y="667"/>
              <a:ext cx="579" cy="345"/>
            </a:xfrm>
            <a:custGeom>
              <a:avLst/>
              <a:gdLst>
                <a:gd name="T0" fmla="*/ 546 w 579"/>
                <a:gd name="T1" fmla="*/ 279 h 345"/>
                <a:gd name="T2" fmla="*/ 546 w 579"/>
                <a:gd name="T3" fmla="*/ 33 h 345"/>
                <a:gd name="T4" fmla="*/ 546 w 579"/>
                <a:gd name="T5" fmla="*/ 33 h 345"/>
                <a:gd name="T6" fmla="*/ 513 w 579"/>
                <a:gd name="T7" fmla="*/ 0 h 345"/>
                <a:gd name="T8" fmla="*/ 480 w 579"/>
                <a:gd name="T9" fmla="*/ 33 h 345"/>
                <a:gd name="T10" fmla="*/ 480 w 579"/>
                <a:gd name="T11" fmla="*/ 33 h 345"/>
                <a:gd name="T12" fmla="*/ 480 w 579"/>
                <a:gd name="T13" fmla="*/ 279 h 345"/>
                <a:gd name="T14" fmla="*/ 400 w 579"/>
                <a:gd name="T15" fmla="*/ 279 h 345"/>
                <a:gd name="T16" fmla="*/ 400 w 579"/>
                <a:gd name="T17" fmla="*/ 33 h 345"/>
                <a:gd name="T18" fmla="*/ 400 w 579"/>
                <a:gd name="T19" fmla="*/ 33 h 345"/>
                <a:gd name="T20" fmla="*/ 366 w 579"/>
                <a:gd name="T21" fmla="*/ 0 h 345"/>
                <a:gd name="T22" fmla="*/ 333 w 579"/>
                <a:gd name="T23" fmla="*/ 33 h 345"/>
                <a:gd name="T24" fmla="*/ 333 w 579"/>
                <a:gd name="T25" fmla="*/ 33 h 345"/>
                <a:gd name="T26" fmla="*/ 333 w 579"/>
                <a:gd name="T27" fmla="*/ 279 h 345"/>
                <a:gd name="T28" fmla="*/ 251 w 579"/>
                <a:gd name="T29" fmla="*/ 279 h 345"/>
                <a:gd name="T30" fmla="*/ 251 w 579"/>
                <a:gd name="T31" fmla="*/ 33 h 345"/>
                <a:gd name="T32" fmla="*/ 251 w 579"/>
                <a:gd name="T33" fmla="*/ 33 h 345"/>
                <a:gd name="T34" fmla="*/ 218 w 579"/>
                <a:gd name="T35" fmla="*/ 0 h 345"/>
                <a:gd name="T36" fmla="*/ 185 w 579"/>
                <a:gd name="T37" fmla="*/ 33 h 345"/>
                <a:gd name="T38" fmla="*/ 185 w 579"/>
                <a:gd name="T39" fmla="*/ 33 h 345"/>
                <a:gd name="T40" fmla="*/ 185 w 579"/>
                <a:gd name="T41" fmla="*/ 279 h 345"/>
                <a:gd name="T42" fmla="*/ 104 w 579"/>
                <a:gd name="T43" fmla="*/ 279 h 345"/>
                <a:gd name="T44" fmla="*/ 104 w 579"/>
                <a:gd name="T45" fmla="*/ 33 h 345"/>
                <a:gd name="T46" fmla="*/ 104 w 579"/>
                <a:gd name="T47" fmla="*/ 33 h 345"/>
                <a:gd name="T48" fmla="*/ 71 w 579"/>
                <a:gd name="T49" fmla="*/ 0 h 345"/>
                <a:gd name="T50" fmla="*/ 38 w 579"/>
                <a:gd name="T51" fmla="*/ 33 h 345"/>
                <a:gd name="T52" fmla="*/ 38 w 579"/>
                <a:gd name="T53" fmla="*/ 33 h 345"/>
                <a:gd name="T54" fmla="*/ 38 w 579"/>
                <a:gd name="T55" fmla="*/ 279 h 345"/>
                <a:gd name="T56" fmla="*/ 0 w 579"/>
                <a:gd name="T57" fmla="*/ 279 h 345"/>
                <a:gd name="T58" fmla="*/ 0 w 579"/>
                <a:gd name="T59" fmla="*/ 345 h 345"/>
                <a:gd name="T60" fmla="*/ 579 w 579"/>
                <a:gd name="T61" fmla="*/ 345 h 345"/>
                <a:gd name="T62" fmla="*/ 579 w 579"/>
                <a:gd name="T63" fmla="*/ 279 h 345"/>
                <a:gd name="T64" fmla="*/ 546 w 579"/>
                <a:gd name="T65" fmla="*/ 27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9" h="345">
                  <a:moveTo>
                    <a:pt x="546" y="279"/>
                  </a:moveTo>
                  <a:lnTo>
                    <a:pt x="546" y="33"/>
                  </a:lnTo>
                  <a:lnTo>
                    <a:pt x="546" y="33"/>
                  </a:lnTo>
                  <a:lnTo>
                    <a:pt x="513" y="0"/>
                  </a:lnTo>
                  <a:lnTo>
                    <a:pt x="480" y="33"/>
                  </a:lnTo>
                  <a:lnTo>
                    <a:pt x="480" y="33"/>
                  </a:lnTo>
                  <a:lnTo>
                    <a:pt x="480" y="279"/>
                  </a:lnTo>
                  <a:lnTo>
                    <a:pt x="400" y="279"/>
                  </a:lnTo>
                  <a:lnTo>
                    <a:pt x="400" y="33"/>
                  </a:lnTo>
                  <a:lnTo>
                    <a:pt x="400" y="33"/>
                  </a:lnTo>
                  <a:lnTo>
                    <a:pt x="366" y="0"/>
                  </a:lnTo>
                  <a:lnTo>
                    <a:pt x="333" y="33"/>
                  </a:lnTo>
                  <a:lnTo>
                    <a:pt x="333" y="33"/>
                  </a:lnTo>
                  <a:lnTo>
                    <a:pt x="333" y="279"/>
                  </a:lnTo>
                  <a:lnTo>
                    <a:pt x="251" y="279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18" y="0"/>
                  </a:lnTo>
                  <a:lnTo>
                    <a:pt x="185" y="33"/>
                  </a:lnTo>
                  <a:lnTo>
                    <a:pt x="185" y="33"/>
                  </a:lnTo>
                  <a:lnTo>
                    <a:pt x="185" y="279"/>
                  </a:lnTo>
                  <a:lnTo>
                    <a:pt x="104" y="279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71" y="0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0" y="345"/>
                  </a:lnTo>
                  <a:lnTo>
                    <a:pt x="579" y="345"/>
                  </a:lnTo>
                  <a:lnTo>
                    <a:pt x="579" y="279"/>
                  </a:lnTo>
                  <a:lnTo>
                    <a:pt x="546" y="279"/>
                  </a:ln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7" name="Freeform 23"/>
            <p:cNvSpPr>
              <a:spLocks/>
            </p:cNvSpPr>
            <p:nvPr/>
          </p:nvSpPr>
          <p:spPr bwMode="auto">
            <a:xfrm>
              <a:off x="719" y="390"/>
              <a:ext cx="579" cy="246"/>
            </a:xfrm>
            <a:custGeom>
              <a:avLst/>
              <a:gdLst>
                <a:gd name="T0" fmla="*/ 291 w 579"/>
                <a:gd name="T1" fmla="*/ 0 h 246"/>
                <a:gd name="T2" fmla="*/ 0 w 579"/>
                <a:gd name="T3" fmla="*/ 192 h 246"/>
                <a:gd name="T4" fmla="*/ 0 w 579"/>
                <a:gd name="T5" fmla="*/ 246 h 246"/>
                <a:gd name="T6" fmla="*/ 579 w 579"/>
                <a:gd name="T7" fmla="*/ 246 h 246"/>
                <a:gd name="T8" fmla="*/ 579 w 579"/>
                <a:gd name="T9" fmla="*/ 192 h 246"/>
                <a:gd name="T10" fmla="*/ 291 w 579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9" h="246">
                  <a:moveTo>
                    <a:pt x="291" y="0"/>
                  </a:moveTo>
                  <a:lnTo>
                    <a:pt x="0" y="192"/>
                  </a:lnTo>
                  <a:lnTo>
                    <a:pt x="0" y="246"/>
                  </a:lnTo>
                  <a:lnTo>
                    <a:pt x="579" y="246"/>
                  </a:lnTo>
                  <a:lnTo>
                    <a:pt x="579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58" name="Group 21"/>
          <p:cNvGrpSpPr>
            <a:grpSpLocks noChangeAspect="1"/>
          </p:cNvGrpSpPr>
          <p:nvPr/>
        </p:nvGrpSpPr>
        <p:grpSpPr bwMode="auto">
          <a:xfrm>
            <a:off x="17606255" y="6657827"/>
            <a:ext cx="942706" cy="1012719"/>
            <a:chOff x="719" y="390"/>
            <a:chExt cx="579" cy="622"/>
          </a:xfrm>
        </p:grpSpPr>
        <p:sp>
          <p:nvSpPr>
            <p:cNvPr id="159" name="Freeform 22"/>
            <p:cNvSpPr>
              <a:spLocks/>
            </p:cNvSpPr>
            <p:nvPr/>
          </p:nvSpPr>
          <p:spPr bwMode="auto">
            <a:xfrm>
              <a:off x="719" y="667"/>
              <a:ext cx="579" cy="345"/>
            </a:xfrm>
            <a:custGeom>
              <a:avLst/>
              <a:gdLst>
                <a:gd name="T0" fmla="*/ 546 w 579"/>
                <a:gd name="T1" fmla="*/ 279 h 345"/>
                <a:gd name="T2" fmla="*/ 546 w 579"/>
                <a:gd name="T3" fmla="*/ 33 h 345"/>
                <a:gd name="T4" fmla="*/ 546 w 579"/>
                <a:gd name="T5" fmla="*/ 33 h 345"/>
                <a:gd name="T6" fmla="*/ 513 w 579"/>
                <a:gd name="T7" fmla="*/ 0 h 345"/>
                <a:gd name="T8" fmla="*/ 480 w 579"/>
                <a:gd name="T9" fmla="*/ 33 h 345"/>
                <a:gd name="T10" fmla="*/ 480 w 579"/>
                <a:gd name="T11" fmla="*/ 33 h 345"/>
                <a:gd name="T12" fmla="*/ 480 w 579"/>
                <a:gd name="T13" fmla="*/ 279 h 345"/>
                <a:gd name="T14" fmla="*/ 400 w 579"/>
                <a:gd name="T15" fmla="*/ 279 h 345"/>
                <a:gd name="T16" fmla="*/ 400 w 579"/>
                <a:gd name="T17" fmla="*/ 33 h 345"/>
                <a:gd name="T18" fmla="*/ 400 w 579"/>
                <a:gd name="T19" fmla="*/ 33 h 345"/>
                <a:gd name="T20" fmla="*/ 366 w 579"/>
                <a:gd name="T21" fmla="*/ 0 h 345"/>
                <a:gd name="T22" fmla="*/ 333 w 579"/>
                <a:gd name="T23" fmla="*/ 33 h 345"/>
                <a:gd name="T24" fmla="*/ 333 w 579"/>
                <a:gd name="T25" fmla="*/ 33 h 345"/>
                <a:gd name="T26" fmla="*/ 333 w 579"/>
                <a:gd name="T27" fmla="*/ 279 h 345"/>
                <a:gd name="T28" fmla="*/ 251 w 579"/>
                <a:gd name="T29" fmla="*/ 279 h 345"/>
                <a:gd name="T30" fmla="*/ 251 w 579"/>
                <a:gd name="T31" fmla="*/ 33 h 345"/>
                <a:gd name="T32" fmla="*/ 251 w 579"/>
                <a:gd name="T33" fmla="*/ 33 h 345"/>
                <a:gd name="T34" fmla="*/ 218 w 579"/>
                <a:gd name="T35" fmla="*/ 0 h 345"/>
                <a:gd name="T36" fmla="*/ 185 w 579"/>
                <a:gd name="T37" fmla="*/ 33 h 345"/>
                <a:gd name="T38" fmla="*/ 185 w 579"/>
                <a:gd name="T39" fmla="*/ 33 h 345"/>
                <a:gd name="T40" fmla="*/ 185 w 579"/>
                <a:gd name="T41" fmla="*/ 279 h 345"/>
                <a:gd name="T42" fmla="*/ 104 w 579"/>
                <a:gd name="T43" fmla="*/ 279 h 345"/>
                <a:gd name="T44" fmla="*/ 104 w 579"/>
                <a:gd name="T45" fmla="*/ 33 h 345"/>
                <a:gd name="T46" fmla="*/ 104 w 579"/>
                <a:gd name="T47" fmla="*/ 33 h 345"/>
                <a:gd name="T48" fmla="*/ 71 w 579"/>
                <a:gd name="T49" fmla="*/ 0 h 345"/>
                <a:gd name="T50" fmla="*/ 38 w 579"/>
                <a:gd name="T51" fmla="*/ 33 h 345"/>
                <a:gd name="T52" fmla="*/ 38 w 579"/>
                <a:gd name="T53" fmla="*/ 33 h 345"/>
                <a:gd name="T54" fmla="*/ 38 w 579"/>
                <a:gd name="T55" fmla="*/ 279 h 345"/>
                <a:gd name="T56" fmla="*/ 0 w 579"/>
                <a:gd name="T57" fmla="*/ 279 h 345"/>
                <a:gd name="T58" fmla="*/ 0 w 579"/>
                <a:gd name="T59" fmla="*/ 345 h 345"/>
                <a:gd name="T60" fmla="*/ 579 w 579"/>
                <a:gd name="T61" fmla="*/ 345 h 345"/>
                <a:gd name="T62" fmla="*/ 579 w 579"/>
                <a:gd name="T63" fmla="*/ 279 h 345"/>
                <a:gd name="T64" fmla="*/ 546 w 579"/>
                <a:gd name="T65" fmla="*/ 27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9" h="345">
                  <a:moveTo>
                    <a:pt x="546" y="279"/>
                  </a:moveTo>
                  <a:lnTo>
                    <a:pt x="546" y="33"/>
                  </a:lnTo>
                  <a:lnTo>
                    <a:pt x="546" y="33"/>
                  </a:lnTo>
                  <a:lnTo>
                    <a:pt x="513" y="0"/>
                  </a:lnTo>
                  <a:lnTo>
                    <a:pt x="480" y="33"/>
                  </a:lnTo>
                  <a:lnTo>
                    <a:pt x="480" y="33"/>
                  </a:lnTo>
                  <a:lnTo>
                    <a:pt x="480" y="279"/>
                  </a:lnTo>
                  <a:lnTo>
                    <a:pt x="400" y="279"/>
                  </a:lnTo>
                  <a:lnTo>
                    <a:pt x="400" y="33"/>
                  </a:lnTo>
                  <a:lnTo>
                    <a:pt x="400" y="33"/>
                  </a:lnTo>
                  <a:lnTo>
                    <a:pt x="366" y="0"/>
                  </a:lnTo>
                  <a:lnTo>
                    <a:pt x="333" y="33"/>
                  </a:lnTo>
                  <a:lnTo>
                    <a:pt x="333" y="33"/>
                  </a:lnTo>
                  <a:lnTo>
                    <a:pt x="333" y="279"/>
                  </a:lnTo>
                  <a:lnTo>
                    <a:pt x="251" y="279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18" y="0"/>
                  </a:lnTo>
                  <a:lnTo>
                    <a:pt x="185" y="33"/>
                  </a:lnTo>
                  <a:lnTo>
                    <a:pt x="185" y="33"/>
                  </a:lnTo>
                  <a:lnTo>
                    <a:pt x="185" y="279"/>
                  </a:lnTo>
                  <a:lnTo>
                    <a:pt x="104" y="279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71" y="0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0" y="345"/>
                  </a:lnTo>
                  <a:lnTo>
                    <a:pt x="579" y="345"/>
                  </a:lnTo>
                  <a:lnTo>
                    <a:pt x="579" y="279"/>
                  </a:lnTo>
                  <a:lnTo>
                    <a:pt x="546" y="279"/>
                  </a:ln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0" name="Freeform 23"/>
            <p:cNvSpPr>
              <a:spLocks/>
            </p:cNvSpPr>
            <p:nvPr/>
          </p:nvSpPr>
          <p:spPr bwMode="auto">
            <a:xfrm>
              <a:off x="719" y="390"/>
              <a:ext cx="579" cy="246"/>
            </a:xfrm>
            <a:custGeom>
              <a:avLst/>
              <a:gdLst>
                <a:gd name="T0" fmla="*/ 291 w 579"/>
                <a:gd name="T1" fmla="*/ 0 h 246"/>
                <a:gd name="T2" fmla="*/ 0 w 579"/>
                <a:gd name="T3" fmla="*/ 192 h 246"/>
                <a:gd name="T4" fmla="*/ 0 w 579"/>
                <a:gd name="T5" fmla="*/ 246 h 246"/>
                <a:gd name="T6" fmla="*/ 579 w 579"/>
                <a:gd name="T7" fmla="*/ 246 h 246"/>
                <a:gd name="T8" fmla="*/ 579 w 579"/>
                <a:gd name="T9" fmla="*/ 192 h 246"/>
                <a:gd name="T10" fmla="*/ 291 w 579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9" h="246">
                  <a:moveTo>
                    <a:pt x="291" y="0"/>
                  </a:moveTo>
                  <a:lnTo>
                    <a:pt x="0" y="192"/>
                  </a:lnTo>
                  <a:lnTo>
                    <a:pt x="0" y="246"/>
                  </a:lnTo>
                  <a:lnTo>
                    <a:pt x="579" y="246"/>
                  </a:lnTo>
                  <a:lnTo>
                    <a:pt x="579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606565" y="6597154"/>
            <a:ext cx="1196885" cy="1053545"/>
            <a:chOff x="359638" y="3325484"/>
            <a:chExt cx="530225" cy="466725"/>
          </a:xfrm>
          <a:solidFill>
            <a:srgbClr val="6F2C82"/>
          </a:solidFill>
        </p:grpSpPr>
        <p:sp>
          <p:nvSpPr>
            <p:cNvPr id="162" name="Freeform 112"/>
            <p:cNvSpPr>
              <a:spLocks noEditPoints="1"/>
            </p:cNvSpPr>
            <p:nvPr/>
          </p:nvSpPr>
          <p:spPr bwMode="auto">
            <a:xfrm>
              <a:off x="648563" y="3524715"/>
              <a:ext cx="241300" cy="267494"/>
            </a:xfrm>
            <a:custGeom>
              <a:avLst/>
              <a:gdLst>
                <a:gd name="T0" fmla="*/ 0 w 304"/>
                <a:gd name="T1" fmla="*/ 0 h 337"/>
                <a:gd name="T2" fmla="*/ 0 w 304"/>
                <a:gd name="T3" fmla="*/ 337 h 337"/>
                <a:gd name="T4" fmla="*/ 304 w 304"/>
                <a:gd name="T5" fmla="*/ 337 h 337"/>
                <a:gd name="T6" fmla="*/ 304 w 304"/>
                <a:gd name="T7" fmla="*/ 0 h 337"/>
                <a:gd name="T8" fmla="*/ 0 w 304"/>
                <a:gd name="T9" fmla="*/ 0 h 337"/>
                <a:gd name="T10" fmla="*/ 238 w 304"/>
                <a:gd name="T11" fmla="*/ 66 h 337"/>
                <a:gd name="T12" fmla="*/ 238 w 304"/>
                <a:gd name="T13" fmla="*/ 141 h 337"/>
                <a:gd name="T14" fmla="*/ 66 w 304"/>
                <a:gd name="T15" fmla="*/ 141 h 337"/>
                <a:gd name="T16" fmla="*/ 66 w 304"/>
                <a:gd name="T17" fmla="*/ 66 h 337"/>
                <a:gd name="T18" fmla="*/ 238 w 304"/>
                <a:gd name="T19" fmla="*/ 66 h 337"/>
                <a:gd name="T20" fmla="*/ 66 w 304"/>
                <a:gd name="T21" fmla="*/ 271 h 337"/>
                <a:gd name="T22" fmla="*/ 66 w 304"/>
                <a:gd name="T23" fmla="*/ 207 h 337"/>
                <a:gd name="T24" fmla="*/ 238 w 304"/>
                <a:gd name="T25" fmla="*/ 207 h 337"/>
                <a:gd name="T26" fmla="*/ 238 w 304"/>
                <a:gd name="T27" fmla="*/ 271 h 337"/>
                <a:gd name="T28" fmla="*/ 66 w 304"/>
                <a:gd name="T29" fmla="*/ 27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4" h="337">
                  <a:moveTo>
                    <a:pt x="0" y="0"/>
                  </a:moveTo>
                  <a:lnTo>
                    <a:pt x="0" y="337"/>
                  </a:lnTo>
                  <a:lnTo>
                    <a:pt x="304" y="337"/>
                  </a:lnTo>
                  <a:lnTo>
                    <a:pt x="304" y="0"/>
                  </a:lnTo>
                  <a:lnTo>
                    <a:pt x="0" y="0"/>
                  </a:lnTo>
                  <a:close/>
                  <a:moveTo>
                    <a:pt x="238" y="66"/>
                  </a:moveTo>
                  <a:lnTo>
                    <a:pt x="238" y="141"/>
                  </a:lnTo>
                  <a:lnTo>
                    <a:pt x="66" y="141"/>
                  </a:lnTo>
                  <a:lnTo>
                    <a:pt x="66" y="66"/>
                  </a:lnTo>
                  <a:lnTo>
                    <a:pt x="238" y="66"/>
                  </a:lnTo>
                  <a:close/>
                  <a:moveTo>
                    <a:pt x="66" y="271"/>
                  </a:moveTo>
                  <a:lnTo>
                    <a:pt x="66" y="207"/>
                  </a:lnTo>
                  <a:lnTo>
                    <a:pt x="238" y="207"/>
                  </a:lnTo>
                  <a:lnTo>
                    <a:pt x="238" y="271"/>
                  </a:lnTo>
                  <a:lnTo>
                    <a:pt x="6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3" name="Freeform 113"/>
            <p:cNvSpPr>
              <a:spLocks/>
            </p:cNvSpPr>
            <p:nvPr/>
          </p:nvSpPr>
          <p:spPr bwMode="auto">
            <a:xfrm>
              <a:off x="359638" y="3325484"/>
              <a:ext cx="243681" cy="466725"/>
            </a:xfrm>
            <a:custGeom>
              <a:avLst/>
              <a:gdLst>
                <a:gd name="T0" fmla="*/ 0 w 307"/>
                <a:gd name="T1" fmla="*/ 0 h 588"/>
                <a:gd name="T2" fmla="*/ 0 w 307"/>
                <a:gd name="T3" fmla="*/ 588 h 588"/>
                <a:gd name="T4" fmla="*/ 182 w 307"/>
                <a:gd name="T5" fmla="*/ 588 h 588"/>
                <a:gd name="T6" fmla="*/ 182 w 307"/>
                <a:gd name="T7" fmla="*/ 588 h 588"/>
                <a:gd name="T8" fmla="*/ 215 w 307"/>
                <a:gd name="T9" fmla="*/ 555 h 588"/>
                <a:gd name="T10" fmla="*/ 182 w 307"/>
                <a:gd name="T11" fmla="*/ 522 h 588"/>
                <a:gd name="T12" fmla="*/ 182 w 307"/>
                <a:gd name="T13" fmla="*/ 522 h 588"/>
                <a:gd name="T14" fmla="*/ 66 w 307"/>
                <a:gd name="T15" fmla="*/ 522 h 588"/>
                <a:gd name="T16" fmla="*/ 66 w 307"/>
                <a:gd name="T17" fmla="*/ 67 h 588"/>
                <a:gd name="T18" fmla="*/ 241 w 307"/>
                <a:gd name="T19" fmla="*/ 67 h 588"/>
                <a:gd name="T20" fmla="*/ 241 w 307"/>
                <a:gd name="T21" fmla="*/ 588 h 588"/>
                <a:gd name="T22" fmla="*/ 307 w 307"/>
                <a:gd name="T23" fmla="*/ 588 h 588"/>
                <a:gd name="T24" fmla="*/ 307 w 307"/>
                <a:gd name="T25" fmla="*/ 0 h 588"/>
                <a:gd name="T26" fmla="*/ 0 w 307"/>
                <a:gd name="T2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588">
                  <a:moveTo>
                    <a:pt x="0" y="0"/>
                  </a:moveTo>
                  <a:lnTo>
                    <a:pt x="0" y="588"/>
                  </a:lnTo>
                  <a:lnTo>
                    <a:pt x="182" y="588"/>
                  </a:lnTo>
                  <a:lnTo>
                    <a:pt x="182" y="588"/>
                  </a:lnTo>
                  <a:lnTo>
                    <a:pt x="215" y="555"/>
                  </a:lnTo>
                  <a:lnTo>
                    <a:pt x="182" y="522"/>
                  </a:lnTo>
                  <a:lnTo>
                    <a:pt x="182" y="522"/>
                  </a:lnTo>
                  <a:lnTo>
                    <a:pt x="66" y="522"/>
                  </a:lnTo>
                  <a:lnTo>
                    <a:pt x="66" y="67"/>
                  </a:lnTo>
                  <a:lnTo>
                    <a:pt x="241" y="67"/>
                  </a:lnTo>
                  <a:lnTo>
                    <a:pt x="241" y="588"/>
                  </a:lnTo>
                  <a:lnTo>
                    <a:pt x="307" y="588"/>
                  </a:lnTo>
                  <a:lnTo>
                    <a:pt x="30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64" name="Pentagon 163"/>
          <p:cNvSpPr/>
          <p:nvPr/>
        </p:nvSpPr>
        <p:spPr bwMode="auto">
          <a:xfrm>
            <a:off x="3044282" y="7151056"/>
            <a:ext cx="2437900" cy="39543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6093" tIns="103046" rIns="206093" bIns="103046" numCol="1" rtlCol="0" anchor="t" anchorCtr="0" compatLnSpc="1">
            <a:prstTxWarp prst="textNoShape">
              <a:avLst/>
            </a:prstTxWarp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5" name="Pentagon 164"/>
          <p:cNvSpPr/>
          <p:nvPr/>
        </p:nvSpPr>
        <p:spPr bwMode="auto">
          <a:xfrm>
            <a:off x="18789793" y="7275091"/>
            <a:ext cx="2437900" cy="39543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6093" tIns="103046" rIns="206093" bIns="103046" numCol="1" rtlCol="0" anchor="t" anchorCtr="0" compatLnSpc="1">
            <a:prstTxWarp prst="textNoShape">
              <a:avLst/>
            </a:prstTxWarp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5418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21468579" y="6597154"/>
            <a:ext cx="1196885" cy="1053545"/>
            <a:chOff x="359638" y="3325484"/>
            <a:chExt cx="530225" cy="466725"/>
          </a:xfrm>
          <a:solidFill>
            <a:srgbClr val="6F2C82"/>
          </a:solidFill>
        </p:grpSpPr>
        <p:sp>
          <p:nvSpPr>
            <p:cNvPr id="167" name="Freeform 112"/>
            <p:cNvSpPr>
              <a:spLocks noEditPoints="1"/>
            </p:cNvSpPr>
            <p:nvPr/>
          </p:nvSpPr>
          <p:spPr bwMode="auto">
            <a:xfrm>
              <a:off x="648563" y="3524715"/>
              <a:ext cx="241300" cy="267494"/>
            </a:xfrm>
            <a:custGeom>
              <a:avLst/>
              <a:gdLst>
                <a:gd name="T0" fmla="*/ 0 w 304"/>
                <a:gd name="T1" fmla="*/ 0 h 337"/>
                <a:gd name="T2" fmla="*/ 0 w 304"/>
                <a:gd name="T3" fmla="*/ 337 h 337"/>
                <a:gd name="T4" fmla="*/ 304 w 304"/>
                <a:gd name="T5" fmla="*/ 337 h 337"/>
                <a:gd name="T6" fmla="*/ 304 w 304"/>
                <a:gd name="T7" fmla="*/ 0 h 337"/>
                <a:gd name="T8" fmla="*/ 0 w 304"/>
                <a:gd name="T9" fmla="*/ 0 h 337"/>
                <a:gd name="T10" fmla="*/ 238 w 304"/>
                <a:gd name="T11" fmla="*/ 66 h 337"/>
                <a:gd name="T12" fmla="*/ 238 w 304"/>
                <a:gd name="T13" fmla="*/ 141 h 337"/>
                <a:gd name="T14" fmla="*/ 66 w 304"/>
                <a:gd name="T15" fmla="*/ 141 h 337"/>
                <a:gd name="T16" fmla="*/ 66 w 304"/>
                <a:gd name="T17" fmla="*/ 66 h 337"/>
                <a:gd name="T18" fmla="*/ 238 w 304"/>
                <a:gd name="T19" fmla="*/ 66 h 337"/>
                <a:gd name="T20" fmla="*/ 66 w 304"/>
                <a:gd name="T21" fmla="*/ 271 h 337"/>
                <a:gd name="T22" fmla="*/ 66 w 304"/>
                <a:gd name="T23" fmla="*/ 207 h 337"/>
                <a:gd name="T24" fmla="*/ 238 w 304"/>
                <a:gd name="T25" fmla="*/ 207 h 337"/>
                <a:gd name="T26" fmla="*/ 238 w 304"/>
                <a:gd name="T27" fmla="*/ 271 h 337"/>
                <a:gd name="T28" fmla="*/ 66 w 304"/>
                <a:gd name="T29" fmla="*/ 27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4" h="337">
                  <a:moveTo>
                    <a:pt x="0" y="0"/>
                  </a:moveTo>
                  <a:lnTo>
                    <a:pt x="0" y="337"/>
                  </a:lnTo>
                  <a:lnTo>
                    <a:pt x="304" y="337"/>
                  </a:lnTo>
                  <a:lnTo>
                    <a:pt x="304" y="0"/>
                  </a:lnTo>
                  <a:lnTo>
                    <a:pt x="0" y="0"/>
                  </a:lnTo>
                  <a:close/>
                  <a:moveTo>
                    <a:pt x="238" y="66"/>
                  </a:moveTo>
                  <a:lnTo>
                    <a:pt x="238" y="141"/>
                  </a:lnTo>
                  <a:lnTo>
                    <a:pt x="66" y="141"/>
                  </a:lnTo>
                  <a:lnTo>
                    <a:pt x="66" y="66"/>
                  </a:lnTo>
                  <a:lnTo>
                    <a:pt x="238" y="66"/>
                  </a:lnTo>
                  <a:close/>
                  <a:moveTo>
                    <a:pt x="66" y="271"/>
                  </a:moveTo>
                  <a:lnTo>
                    <a:pt x="66" y="207"/>
                  </a:lnTo>
                  <a:lnTo>
                    <a:pt x="238" y="207"/>
                  </a:lnTo>
                  <a:lnTo>
                    <a:pt x="238" y="271"/>
                  </a:lnTo>
                  <a:lnTo>
                    <a:pt x="6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8" name="Freeform 113"/>
            <p:cNvSpPr>
              <a:spLocks/>
            </p:cNvSpPr>
            <p:nvPr/>
          </p:nvSpPr>
          <p:spPr bwMode="auto">
            <a:xfrm>
              <a:off x="359638" y="3325484"/>
              <a:ext cx="243681" cy="466725"/>
            </a:xfrm>
            <a:custGeom>
              <a:avLst/>
              <a:gdLst>
                <a:gd name="T0" fmla="*/ 0 w 307"/>
                <a:gd name="T1" fmla="*/ 0 h 588"/>
                <a:gd name="T2" fmla="*/ 0 w 307"/>
                <a:gd name="T3" fmla="*/ 588 h 588"/>
                <a:gd name="T4" fmla="*/ 182 w 307"/>
                <a:gd name="T5" fmla="*/ 588 h 588"/>
                <a:gd name="T6" fmla="*/ 182 w 307"/>
                <a:gd name="T7" fmla="*/ 588 h 588"/>
                <a:gd name="T8" fmla="*/ 215 w 307"/>
                <a:gd name="T9" fmla="*/ 555 h 588"/>
                <a:gd name="T10" fmla="*/ 182 w 307"/>
                <a:gd name="T11" fmla="*/ 522 h 588"/>
                <a:gd name="T12" fmla="*/ 182 w 307"/>
                <a:gd name="T13" fmla="*/ 522 h 588"/>
                <a:gd name="T14" fmla="*/ 66 w 307"/>
                <a:gd name="T15" fmla="*/ 522 h 588"/>
                <a:gd name="T16" fmla="*/ 66 w 307"/>
                <a:gd name="T17" fmla="*/ 67 h 588"/>
                <a:gd name="T18" fmla="*/ 241 w 307"/>
                <a:gd name="T19" fmla="*/ 67 h 588"/>
                <a:gd name="T20" fmla="*/ 241 w 307"/>
                <a:gd name="T21" fmla="*/ 588 h 588"/>
                <a:gd name="T22" fmla="*/ 307 w 307"/>
                <a:gd name="T23" fmla="*/ 588 h 588"/>
                <a:gd name="T24" fmla="*/ 307 w 307"/>
                <a:gd name="T25" fmla="*/ 0 h 588"/>
                <a:gd name="T26" fmla="*/ 0 w 307"/>
                <a:gd name="T2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588">
                  <a:moveTo>
                    <a:pt x="0" y="0"/>
                  </a:moveTo>
                  <a:lnTo>
                    <a:pt x="0" y="588"/>
                  </a:lnTo>
                  <a:lnTo>
                    <a:pt x="182" y="588"/>
                  </a:lnTo>
                  <a:lnTo>
                    <a:pt x="182" y="588"/>
                  </a:lnTo>
                  <a:lnTo>
                    <a:pt x="215" y="555"/>
                  </a:lnTo>
                  <a:lnTo>
                    <a:pt x="182" y="522"/>
                  </a:lnTo>
                  <a:lnTo>
                    <a:pt x="182" y="522"/>
                  </a:lnTo>
                  <a:lnTo>
                    <a:pt x="66" y="522"/>
                  </a:lnTo>
                  <a:lnTo>
                    <a:pt x="66" y="67"/>
                  </a:lnTo>
                  <a:lnTo>
                    <a:pt x="241" y="67"/>
                  </a:lnTo>
                  <a:lnTo>
                    <a:pt x="241" y="588"/>
                  </a:lnTo>
                  <a:lnTo>
                    <a:pt x="307" y="588"/>
                  </a:lnTo>
                  <a:lnTo>
                    <a:pt x="30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69" name="Group 5"/>
          <p:cNvGrpSpPr>
            <a:grpSpLocks noChangeAspect="1"/>
          </p:cNvGrpSpPr>
          <p:nvPr/>
        </p:nvGrpSpPr>
        <p:grpSpPr bwMode="auto">
          <a:xfrm>
            <a:off x="13447676" y="6320037"/>
            <a:ext cx="1238945" cy="1330640"/>
            <a:chOff x="3112" y="1603"/>
            <a:chExt cx="581" cy="624"/>
          </a:xfrm>
        </p:grpSpPr>
        <p:sp>
          <p:nvSpPr>
            <p:cNvPr id="170" name="AutoShape 4"/>
            <p:cNvSpPr>
              <a:spLocks noChangeAspect="1" noChangeArrowheads="1" noTextEdit="1"/>
            </p:cNvSpPr>
            <p:nvPr/>
          </p:nvSpPr>
          <p:spPr bwMode="auto">
            <a:xfrm>
              <a:off x="3112" y="1603"/>
              <a:ext cx="58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114" y="1882"/>
              <a:ext cx="579" cy="345"/>
            </a:xfrm>
            <a:custGeom>
              <a:avLst/>
              <a:gdLst>
                <a:gd name="T0" fmla="*/ 185 w 579"/>
                <a:gd name="T1" fmla="*/ 279 h 345"/>
                <a:gd name="T2" fmla="*/ 104 w 579"/>
                <a:gd name="T3" fmla="*/ 279 h 345"/>
                <a:gd name="T4" fmla="*/ 104 w 579"/>
                <a:gd name="T5" fmla="*/ 33 h 345"/>
                <a:gd name="T6" fmla="*/ 104 w 579"/>
                <a:gd name="T7" fmla="*/ 33 h 345"/>
                <a:gd name="T8" fmla="*/ 71 w 579"/>
                <a:gd name="T9" fmla="*/ 0 h 345"/>
                <a:gd name="T10" fmla="*/ 38 w 579"/>
                <a:gd name="T11" fmla="*/ 33 h 345"/>
                <a:gd name="T12" fmla="*/ 38 w 579"/>
                <a:gd name="T13" fmla="*/ 33 h 345"/>
                <a:gd name="T14" fmla="*/ 38 w 579"/>
                <a:gd name="T15" fmla="*/ 279 h 345"/>
                <a:gd name="T16" fmla="*/ 0 w 579"/>
                <a:gd name="T17" fmla="*/ 279 h 345"/>
                <a:gd name="T18" fmla="*/ 0 w 579"/>
                <a:gd name="T19" fmla="*/ 345 h 345"/>
                <a:gd name="T20" fmla="*/ 579 w 579"/>
                <a:gd name="T21" fmla="*/ 345 h 345"/>
                <a:gd name="T22" fmla="*/ 579 w 579"/>
                <a:gd name="T23" fmla="*/ 279 h 345"/>
                <a:gd name="T24" fmla="*/ 546 w 579"/>
                <a:gd name="T25" fmla="*/ 279 h 345"/>
                <a:gd name="T26" fmla="*/ 546 w 579"/>
                <a:gd name="T27" fmla="*/ 33 h 345"/>
                <a:gd name="T28" fmla="*/ 546 w 579"/>
                <a:gd name="T29" fmla="*/ 33 h 345"/>
                <a:gd name="T30" fmla="*/ 513 w 579"/>
                <a:gd name="T31" fmla="*/ 0 h 345"/>
                <a:gd name="T32" fmla="*/ 480 w 579"/>
                <a:gd name="T33" fmla="*/ 33 h 345"/>
                <a:gd name="T34" fmla="*/ 480 w 579"/>
                <a:gd name="T35" fmla="*/ 33 h 345"/>
                <a:gd name="T36" fmla="*/ 480 w 579"/>
                <a:gd name="T37" fmla="*/ 279 h 345"/>
                <a:gd name="T38" fmla="*/ 400 w 579"/>
                <a:gd name="T39" fmla="*/ 279 h 345"/>
                <a:gd name="T40" fmla="*/ 185 w 579"/>
                <a:gd name="T41" fmla="*/ 27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9" h="345">
                  <a:moveTo>
                    <a:pt x="185" y="279"/>
                  </a:moveTo>
                  <a:lnTo>
                    <a:pt x="104" y="279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71" y="0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0" y="345"/>
                  </a:lnTo>
                  <a:lnTo>
                    <a:pt x="579" y="345"/>
                  </a:lnTo>
                  <a:lnTo>
                    <a:pt x="579" y="279"/>
                  </a:lnTo>
                  <a:lnTo>
                    <a:pt x="546" y="279"/>
                  </a:lnTo>
                  <a:lnTo>
                    <a:pt x="546" y="33"/>
                  </a:lnTo>
                  <a:lnTo>
                    <a:pt x="546" y="33"/>
                  </a:lnTo>
                  <a:lnTo>
                    <a:pt x="513" y="0"/>
                  </a:lnTo>
                  <a:lnTo>
                    <a:pt x="480" y="33"/>
                  </a:lnTo>
                  <a:lnTo>
                    <a:pt x="480" y="33"/>
                  </a:lnTo>
                  <a:lnTo>
                    <a:pt x="480" y="279"/>
                  </a:lnTo>
                  <a:lnTo>
                    <a:pt x="400" y="279"/>
                  </a:lnTo>
                  <a:lnTo>
                    <a:pt x="185" y="279"/>
                  </a:ln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114" y="1882"/>
              <a:ext cx="579" cy="345"/>
            </a:xfrm>
            <a:custGeom>
              <a:avLst/>
              <a:gdLst>
                <a:gd name="T0" fmla="*/ 185 w 579"/>
                <a:gd name="T1" fmla="*/ 279 h 345"/>
                <a:gd name="T2" fmla="*/ 104 w 579"/>
                <a:gd name="T3" fmla="*/ 279 h 345"/>
                <a:gd name="T4" fmla="*/ 104 w 579"/>
                <a:gd name="T5" fmla="*/ 33 h 345"/>
                <a:gd name="T6" fmla="*/ 104 w 579"/>
                <a:gd name="T7" fmla="*/ 33 h 345"/>
                <a:gd name="T8" fmla="*/ 71 w 579"/>
                <a:gd name="T9" fmla="*/ 0 h 345"/>
                <a:gd name="T10" fmla="*/ 38 w 579"/>
                <a:gd name="T11" fmla="*/ 33 h 345"/>
                <a:gd name="T12" fmla="*/ 38 w 579"/>
                <a:gd name="T13" fmla="*/ 33 h 345"/>
                <a:gd name="T14" fmla="*/ 38 w 579"/>
                <a:gd name="T15" fmla="*/ 279 h 345"/>
                <a:gd name="T16" fmla="*/ 0 w 579"/>
                <a:gd name="T17" fmla="*/ 279 h 345"/>
                <a:gd name="T18" fmla="*/ 0 w 579"/>
                <a:gd name="T19" fmla="*/ 345 h 345"/>
                <a:gd name="T20" fmla="*/ 579 w 579"/>
                <a:gd name="T21" fmla="*/ 345 h 345"/>
                <a:gd name="T22" fmla="*/ 579 w 579"/>
                <a:gd name="T23" fmla="*/ 279 h 345"/>
                <a:gd name="T24" fmla="*/ 546 w 579"/>
                <a:gd name="T25" fmla="*/ 279 h 345"/>
                <a:gd name="T26" fmla="*/ 546 w 579"/>
                <a:gd name="T27" fmla="*/ 33 h 345"/>
                <a:gd name="T28" fmla="*/ 546 w 579"/>
                <a:gd name="T29" fmla="*/ 33 h 345"/>
                <a:gd name="T30" fmla="*/ 513 w 579"/>
                <a:gd name="T31" fmla="*/ 0 h 345"/>
                <a:gd name="T32" fmla="*/ 480 w 579"/>
                <a:gd name="T33" fmla="*/ 33 h 345"/>
                <a:gd name="T34" fmla="*/ 480 w 579"/>
                <a:gd name="T35" fmla="*/ 33 h 345"/>
                <a:gd name="T36" fmla="*/ 480 w 579"/>
                <a:gd name="T37" fmla="*/ 279 h 345"/>
                <a:gd name="T38" fmla="*/ 400 w 579"/>
                <a:gd name="T39" fmla="*/ 27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9" h="345">
                  <a:moveTo>
                    <a:pt x="185" y="279"/>
                  </a:moveTo>
                  <a:lnTo>
                    <a:pt x="104" y="279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71" y="0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0" y="345"/>
                  </a:lnTo>
                  <a:lnTo>
                    <a:pt x="579" y="345"/>
                  </a:lnTo>
                  <a:lnTo>
                    <a:pt x="579" y="279"/>
                  </a:lnTo>
                  <a:lnTo>
                    <a:pt x="546" y="279"/>
                  </a:lnTo>
                  <a:lnTo>
                    <a:pt x="546" y="33"/>
                  </a:lnTo>
                  <a:lnTo>
                    <a:pt x="546" y="33"/>
                  </a:lnTo>
                  <a:lnTo>
                    <a:pt x="513" y="0"/>
                  </a:lnTo>
                  <a:lnTo>
                    <a:pt x="480" y="33"/>
                  </a:lnTo>
                  <a:lnTo>
                    <a:pt x="480" y="33"/>
                  </a:lnTo>
                  <a:lnTo>
                    <a:pt x="480" y="279"/>
                  </a:lnTo>
                  <a:lnTo>
                    <a:pt x="400" y="2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365" y="2161"/>
              <a:ext cx="82" cy="0"/>
            </a:xfrm>
            <a:custGeom>
              <a:avLst/>
              <a:gdLst>
                <a:gd name="T0" fmla="*/ 82 w 82"/>
                <a:gd name="T1" fmla="*/ 0 w 82"/>
                <a:gd name="T2" fmla="*/ 82 w 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2">
                  <a:moveTo>
                    <a:pt x="82" y="0"/>
                  </a:move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4" name="Line 9"/>
            <p:cNvSpPr>
              <a:spLocks noChangeShapeType="1"/>
            </p:cNvSpPr>
            <p:nvPr/>
          </p:nvSpPr>
          <p:spPr bwMode="auto">
            <a:xfrm flipH="1">
              <a:off x="3365" y="2161"/>
              <a:ext cx="8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14" y="1605"/>
              <a:ext cx="579" cy="246"/>
            </a:xfrm>
            <a:custGeom>
              <a:avLst/>
              <a:gdLst>
                <a:gd name="T0" fmla="*/ 291 w 579"/>
                <a:gd name="T1" fmla="*/ 0 h 246"/>
                <a:gd name="T2" fmla="*/ 0 w 579"/>
                <a:gd name="T3" fmla="*/ 192 h 246"/>
                <a:gd name="T4" fmla="*/ 0 w 579"/>
                <a:gd name="T5" fmla="*/ 246 h 246"/>
                <a:gd name="T6" fmla="*/ 579 w 579"/>
                <a:gd name="T7" fmla="*/ 246 h 246"/>
                <a:gd name="T8" fmla="*/ 579 w 579"/>
                <a:gd name="T9" fmla="*/ 192 h 246"/>
                <a:gd name="T10" fmla="*/ 291 w 579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9" h="246">
                  <a:moveTo>
                    <a:pt x="291" y="0"/>
                  </a:moveTo>
                  <a:lnTo>
                    <a:pt x="0" y="192"/>
                  </a:lnTo>
                  <a:lnTo>
                    <a:pt x="0" y="246"/>
                  </a:lnTo>
                  <a:lnTo>
                    <a:pt x="579" y="246"/>
                  </a:lnTo>
                  <a:lnTo>
                    <a:pt x="579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9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914954" y="8653146"/>
            <a:ext cx="5041367" cy="997566"/>
            <a:chOff x="269024" y="3589854"/>
            <a:chExt cx="2638658" cy="522128"/>
          </a:xfrm>
        </p:grpSpPr>
        <p:sp>
          <p:nvSpPr>
            <p:cNvPr id="177" name="Text Placeholder 15"/>
            <p:cNvSpPr txBox="1">
              <a:spLocks/>
            </p:cNvSpPr>
            <p:nvPr/>
          </p:nvSpPr>
          <p:spPr>
            <a:xfrm>
              <a:off x="832763" y="3648938"/>
              <a:ext cx="2074919" cy="38322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174615" tIns="87311" rIns="174615" bIns="87311" anchor="t" anchorCtr="0">
              <a:spAutoFit/>
            </a:bodyPr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26573" indent="-251107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̶"/>
                <a:defRPr sz="1400" baseline="0">
                  <a:solidFill>
                    <a:schemeClr val="tx2"/>
                  </a:solidFill>
                  <a:latin typeface="+mn-lt"/>
                </a:defRPr>
              </a:lvl2pPr>
              <a:lvl3pPr marL="743946" indent="-215501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1400">
                  <a:solidFill>
                    <a:schemeClr val="tx2"/>
                  </a:solidFill>
                  <a:latin typeface="+mn-lt"/>
                </a:defRPr>
              </a:lvl3pPr>
              <a:lvl4pPr marL="1212427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+mn-lt"/>
                </a:defRPr>
              </a:lvl4pPr>
              <a:lvl5pPr marL="148414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200">
                  <a:solidFill>
                    <a:schemeClr val="tx2"/>
                  </a:solidFill>
                  <a:latin typeface="+mn-lt"/>
                </a:defRPr>
              </a:lvl5pPr>
              <a:lvl6pPr marL="2023834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6pPr>
              <a:lvl7pPr marL="256352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7pPr>
              <a:lvl8pPr marL="3103213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8pPr>
              <a:lvl9pPr marL="3642899" indent="-2698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9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defTabSz="2064075">
                <a:spcBef>
                  <a:spcPts val="0"/>
                </a:spcBef>
              </a:pPr>
              <a:r>
                <a:rPr lang="en-GB" sz="3612" b="0" kern="0" dirty="0">
                  <a:solidFill>
                    <a:srgbClr val="766C62"/>
                  </a:solidFill>
                  <a:latin typeface="Arial"/>
                </a:rPr>
                <a:t>gpi</a:t>
              </a:r>
              <a:r>
                <a:rPr lang="en-GB" sz="3386" kern="0" dirty="0">
                  <a:solidFill>
                    <a:srgbClr val="009DCC"/>
                  </a:solidFill>
                  <a:latin typeface="Arial"/>
                </a:rPr>
                <a:t> </a:t>
              </a:r>
              <a:r>
                <a:rPr lang="en-GB" sz="3612" b="0" kern="0" dirty="0">
                  <a:solidFill>
                    <a:srgbClr val="766C62"/>
                  </a:solidFill>
                  <a:latin typeface="Arial"/>
                </a:rPr>
                <a:t>link</a:t>
              </a:r>
              <a:r>
                <a:rPr lang="en-GB" sz="3386" kern="0" dirty="0">
                  <a:solidFill>
                    <a:srgbClr val="009DCC"/>
                  </a:solidFill>
                  <a:latin typeface="Arial"/>
                </a:rPr>
                <a:t> </a:t>
              </a:r>
              <a:endParaRPr lang="en-GB" sz="2709" b="0" kern="0" dirty="0">
                <a:solidFill>
                  <a:srgbClr val="766C62"/>
                </a:solidFill>
                <a:latin typeface="Arial"/>
              </a:endParaRPr>
            </a:p>
          </p:txBody>
        </p:sp>
        <p:grpSp>
          <p:nvGrpSpPr>
            <p:cNvPr id="178" name="Group 4"/>
            <p:cNvGrpSpPr>
              <a:grpSpLocks noChangeAspect="1"/>
            </p:cNvGrpSpPr>
            <p:nvPr/>
          </p:nvGrpSpPr>
          <p:grpSpPr bwMode="auto">
            <a:xfrm>
              <a:off x="269024" y="3589854"/>
              <a:ext cx="520057" cy="522128"/>
              <a:chOff x="3864" y="347"/>
              <a:chExt cx="251" cy="252"/>
            </a:xfrm>
          </p:grpSpPr>
          <p:sp>
            <p:nvSpPr>
              <p:cNvPr id="17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864" y="347"/>
                <a:ext cx="25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74703" tIns="87351" rIns="174703" bIns="87351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386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0" name="Freeform 5"/>
              <p:cNvSpPr>
                <a:spLocks noEditPoints="1"/>
              </p:cNvSpPr>
              <p:nvPr/>
            </p:nvSpPr>
            <p:spPr bwMode="auto">
              <a:xfrm>
                <a:off x="3865" y="346"/>
                <a:ext cx="250" cy="253"/>
              </a:xfrm>
              <a:custGeom>
                <a:avLst/>
                <a:gdLst>
                  <a:gd name="T0" fmla="*/ 52 w 272"/>
                  <a:gd name="T1" fmla="*/ 28 h 274"/>
                  <a:gd name="T2" fmla="*/ 32 w 272"/>
                  <a:gd name="T3" fmla="*/ 154 h 274"/>
                  <a:gd name="T4" fmla="*/ 0 w 272"/>
                  <a:gd name="T5" fmla="*/ 182 h 274"/>
                  <a:gd name="T6" fmla="*/ 56 w 272"/>
                  <a:gd name="T7" fmla="*/ 182 h 274"/>
                  <a:gd name="T8" fmla="*/ 139 w 272"/>
                  <a:gd name="T9" fmla="*/ 158 h 274"/>
                  <a:gd name="T10" fmla="*/ 156 w 272"/>
                  <a:gd name="T11" fmla="*/ 246 h 274"/>
                  <a:gd name="T12" fmla="*/ 213 w 272"/>
                  <a:gd name="T13" fmla="*/ 246 h 274"/>
                  <a:gd name="T14" fmla="*/ 239 w 272"/>
                  <a:gd name="T15" fmla="*/ 151 h 274"/>
                  <a:gd name="T16" fmla="*/ 272 w 272"/>
                  <a:gd name="T17" fmla="*/ 123 h 274"/>
                  <a:gd name="T18" fmla="*/ 220 w 272"/>
                  <a:gd name="T19" fmla="*/ 109 h 274"/>
                  <a:gd name="T20" fmla="*/ 209 w 272"/>
                  <a:gd name="T21" fmla="*/ 61 h 274"/>
                  <a:gd name="T22" fmla="*/ 240 w 272"/>
                  <a:gd name="T23" fmla="*/ 33 h 274"/>
                  <a:gd name="T24" fmla="*/ 185 w 272"/>
                  <a:gd name="T25" fmla="*/ 23 h 274"/>
                  <a:gd name="T26" fmla="*/ 80 w 272"/>
                  <a:gd name="T27" fmla="*/ 0 h 274"/>
                  <a:gd name="T28" fmla="*/ 183 w 272"/>
                  <a:gd name="T29" fmla="*/ 32 h 274"/>
                  <a:gd name="T30" fmla="*/ 186 w 272"/>
                  <a:gd name="T31" fmla="*/ 46 h 274"/>
                  <a:gd name="T32" fmla="*/ 107 w 272"/>
                  <a:gd name="T33" fmla="*/ 38 h 274"/>
                  <a:gd name="T34" fmla="*/ 102 w 272"/>
                  <a:gd name="T35" fmla="*/ 46 h 274"/>
                  <a:gd name="T36" fmla="*/ 121 w 272"/>
                  <a:gd name="T37" fmla="*/ 98 h 274"/>
                  <a:gd name="T38" fmla="*/ 102 w 272"/>
                  <a:gd name="T39" fmla="*/ 46 h 274"/>
                  <a:gd name="T40" fmla="*/ 200 w 272"/>
                  <a:gd name="T41" fmla="*/ 59 h 274"/>
                  <a:gd name="T42" fmla="*/ 165 w 272"/>
                  <a:gd name="T43" fmla="*/ 75 h 274"/>
                  <a:gd name="T44" fmla="*/ 90 w 272"/>
                  <a:gd name="T45" fmla="*/ 55 h 274"/>
                  <a:gd name="T46" fmla="*/ 44 w 272"/>
                  <a:gd name="T47" fmla="*/ 159 h 274"/>
                  <a:gd name="T48" fmla="*/ 75 w 272"/>
                  <a:gd name="T49" fmla="*/ 56 h 274"/>
                  <a:gd name="T50" fmla="*/ 90 w 272"/>
                  <a:gd name="T51" fmla="*/ 55 h 274"/>
                  <a:gd name="T52" fmla="*/ 195 w 272"/>
                  <a:gd name="T53" fmla="*/ 105 h 274"/>
                  <a:gd name="T54" fmla="*/ 144 w 272"/>
                  <a:gd name="T55" fmla="*/ 147 h 274"/>
                  <a:gd name="T56" fmla="*/ 157 w 272"/>
                  <a:gd name="T57" fmla="*/ 81 h 274"/>
                  <a:gd name="T58" fmla="*/ 216 w 272"/>
                  <a:gd name="T59" fmla="*/ 118 h 274"/>
                  <a:gd name="T60" fmla="*/ 216 w 272"/>
                  <a:gd name="T61" fmla="*/ 129 h 274"/>
                  <a:gd name="T62" fmla="*/ 204 w 272"/>
                  <a:gd name="T63" fmla="*/ 111 h 274"/>
                  <a:gd name="T64" fmla="*/ 135 w 272"/>
                  <a:gd name="T65" fmla="*/ 149 h 274"/>
                  <a:gd name="T66" fmla="*/ 51 w 272"/>
                  <a:gd name="T67" fmla="*/ 166 h 274"/>
                  <a:gd name="T68" fmla="*/ 220 w 272"/>
                  <a:gd name="T69" fmla="*/ 138 h 274"/>
                  <a:gd name="T70" fmla="*/ 195 w 272"/>
                  <a:gd name="T71" fmla="*/ 217 h 274"/>
                  <a:gd name="T72" fmla="*/ 219 w 272"/>
                  <a:gd name="T73" fmla="*/ 138 h 274"/>
                  <a:gd name="T74" fmla="*/ 192 w 272"/>
                  <a:gd name="T75" fmla="*/ 145 h 274"/>
                  <a:gd name="T76" fmla="*/ 184 w 272"/>
                  <a:gd name="T77" fmla="*/ 218 h 274"/>
                  <a:gd name="T78" fmla="*/ 148 w 272"/>
                  <a:gd name="T79" fmla="*/ 15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2" h="274">
                    <a:moveTo>
                      <a:pt x="80" y="0"/>
                    </a:moveTo>
                    <a:cubicBezTo>
                      <a:pt x="65" y="0"/>
                      <a:pt x="52" y="12"/>
                      <a:pt x="52" y="28"/>
                    </a:cubicBezTo>
                    <a:cubicBezTo>
                      <a:pt x="52" y="38"/>
                      <a:pt x="58" y="47"/>
                      <a:pt x="66" y="52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1" y="154"/>
                      <a:pt x="29" y="154"/>
                      <a:pt x="28" y="154"/>
                    </a:cubicBezTo>
                    <a:cubicBezTo>
                      <a:pt x="12" y="154"/>
                      <a:pt x="0" y="166"/>
                      <a:pt x="0" y="182"/>
                    </a:cubicBezTo>
                    <a:cubicBezTo>
                      <a:pt x="0" y="198"/>
                      <a:pt x="12" y="210"/>
                      <a:pt x="28" y="210"/>
                    </a:cubicBezTo>
                    <a:cubicBezTo>
                      <a:pt x="44" y="210"/>
                      <a:pt x="56" y="198"/>
                      <a:pt x="56" y="182"/>
                    </a:cubicBezTo>
                    <a:cubicBezTo>
                      <a:pt x="56" y="181"/>
                      <a:pt x="56" y="180"/>
                      <a:pt x="56" y="179"/>
                    </a:cubicBezTo>
                    <a:cubicBezTo>
                      <a:pt x="139" y="158"/>
                      <a:pt x="139" y="158"/>
                      <a:pt x="139" y="158"/>
                    </a:cubicBezTo>
                    <a:cubicBezTo>
                      <a:pt x="169" y="222"/>
                      <a:pt x="169" y="222"/>
                      <a:pt x="169" y="222"/>
                    </a:cubicBezTo>
                    <a:cubicBezTo>
                      <a:pt x="161" y="227"/>
                      <a:pt x="156" y="236"/>
                      <a:pt x="156" y="246"/>
                    </a:cubicBezTo>
                    <a:cubicBezTo>
                      <a:pt x="156" y="262"/>
                      <a:pt x="169" y="274"/>
                      <a:pt x="184" y="274"/>
                    </a:cubicBezTo>
                    <a:cubicBezTo>
                      <a:pt x="200" y="274"/>
                      <a:pt x="213" y="262"/>
                      <a:pt x="213" y="246"/>
                    </a:cubicBezTo>
                    <a:cubicBezTo>
                      <a:pt x="213" y="237"/>
                      <a:pt x="208" y="229"/>
                      <a:pt x="202" y="224"/>
                    </a:cubicBezTo>
                    <a:cubicBezTo>
                      <a:pt x="239" y="151"/>
                      <a:pt x="239" y="151"/>
                      <a:pt x="239" y="151"/>
                    </a:cubicBezTo>
                    <a:cubicBezTo>
                      <a:pt x="240" y="152"/>
                      <a:pt x="242" y="152"/>
                      <a:pt x="244" y="152"/>
                    </a:cubicBezTo>
                    <a:cubicBezTo>
                      <a:pt x="260" y="152"/>
                      <a:pt x="272" y="139"/>
                      <a:pt x="272" y="123"/>
                    </a:cubicBezTo>
                    <a:cubicBezTo>
                      <a:pt x="272" y="108"/>
                      <a:pt x="260" y="95"/>
                      <a:pt x="244" y="95"/>
                    </a:cubicBezTo>
                    <a:cubicBezTo>
                      <a:pt x="234" y="95"/>
                      <a:pt x="225" y="101"/>
                      <a:pt x="220" y="109"/>
                    </a:cubicBezTo>
                    <a:cubicBezTo>
                      <a:pt x="205" y="100"/>
                      <a:pt x="205" y="100"/>
                      <a:pt x="205" y="100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10" y="61"/>
                      <a:pt x="211" y="61"/>
                      <a:pt x="212" y="61"/>
                    </a:cubicBezTo>
                    <a:cubicBezTo>
                      <a:pt x="227" y="61"/>
                      <a:pt x="240" y="49"/>
                      <a:pt x="240" y="33"/>
                    </a:cubicBezTo>
                    <a:cubicBezTo>
                      <a:pt x="240" y="18"/>
                      <a:pt x="227" y="5"/>
                      <a:pt x="212" y="5"/>
                    </a:cubicBezTo>
                    <a:cubicBezTo>
                      <a:pt x="200" y="5"/>
                      <a:pt x="189" y="12"/>
                      <a:pt x="185" y="2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5" y="9"/>
                      <a:pt x="94" y="0"/>
                      <a:pt x="80" y="0"/>
                    </a:cubicBezTo>
                    <a:close/>
                    <a:moveTo>
                      <a:pt x="109" y="30"/>
                    </a:moveTo>
                    <a:cubicBezTo>
                      <a:pt x="183" y="32"/>
                      <a:pt x="183" y="32"/>
                      <a:pt x="183" y="32"/>
                    </a:cubicBezTo>
                    <a:cubicBezTo>
                      <a:pt x="183" y="32"/>
                      <a:pt x="183" y="33"/>
                      <a:pt x="183" y="33"/>
                    </a:cubicBezTo>
                    <a:cubicBezTo>
                      <a:pt x="183" y="38"/>
                      <a:pt x="184" y="42"/>
                      <a:pt x="186" y="46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8" y="35"/>
                      <a:pt x="108" y="33"/>
                      <a:pt x="109" y="30"/>
                    </a:cubicBezTo>
                    <a:close/>
                    <a:moveTo>
                      <a:pt x="102" y="46"/>
                    </a:moveTo>
                    <a:cubicBezTo>
                      <a:pt x="149" y="75"/>
                      <a:pt x="149" y="75"/>
                      <a:pt x="149" y="75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100" y="49"/>
                      <a:pt x="101" y="47"/>
                      <a:pt x="102" y="46"/>
                    </a:cubicBezTo>
                    <a:close/>
                    <a:moveTo>
                      <a:pt x="192" y="53"/>
                    </a:moveTo>
                    <a:cubicBezTo>
                      <a:pt x="194" y="56"/>
                      <a:pt x="197" y="57"/>
                      <a:pt x="200" y="59"/>
                    </a:cubicBezTo>
                    <a:cubicBezTo>
                      <a:pt x="196" y="94"/>
                      <a:pt x="196" y="94"/>
                      <a:pt x="196" y="94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92" y="53"/>
                      <a:pt x="192" y="53"/>
                      <a:pt x="192" y="53"/>
                    </a:cubicBezTo>
                    <a:close/>
                    <a:moveTo>
                      <a:pt x="90" y="55"/>
                    </a:moveTo>
                    <a:cubicBezTo>
                      <a:pt x="113" y="104"/>
                      <a:pt x="113" y="104"/>
                      <a:pt x="113" y="104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43" y="158"/>
                      <a:pt x="42" y="158"/>
                      <a:pt x="41" y="157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7" y="56"/>
                      <a:pt x="78" y="56"/>
                      <a:pt x="80" y="56"/>
                    </a:cubicBezTo>
                    <a:cubicBezTo>
                      <a:pt x="84" y="56"/>
                      <a:pt x="87" y="56"/>
                      <a:pt x="90" y="55"/>
                    </a:cubicBezTo>
                    <a:close/>
                    <a:moveTo>
                      <a:pt x="157" y="81"/>
                    </a:moveTo>
                    <a:cubicBezTo>
                      <a:pt x="195" y="105"/>
                      <a:pt x="195" y="105"/>
                      <a:pt x="195" y="105"/>
                    </a:cubicBez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44" y="147"/>
                      <a:pt x="144" y="147"/>
                      <a:pt x="144" y="147"/>
                    </a:cubicBezTo>
                    <a:cubicBezTo>
                      <a:pt x="125" y="107"/>
                      <a:pt x="125" y="107"/>
                      <a:pt x="125" y="107"/>
                    </a:cubicBezTo>
                    <a:lnTo>
                      <a:pt x="157" y="81"/>
                    </a:lnTo>
                    <a:close/>
                    <a:moveTo>
                      <a:pt x="204" y="111"/>
                    </a:move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6" y="120"/>
                      <a:pt x="216" y="122"/>
                      <a:pt x="216" y="123"/>
                    </a:cubicBezTo>
                    <a:cubicBezTo>
                      <a:pt x="216" y="125"/>
                      <a:pt x="216" y="127"/>
                      <a:pt x="216" y="129"/>
                    </a:cubicBezTo>
                    <a:cubicBezTo>
                      <a:pt x="203" y="132"/>
                      <a:pt x="203" y="132"/>
                      <a:pt x="203" y="132"/>
                    </a:cubicBezTo>
                    <a:lnTo>
                      <a:pt x="204" y="111"/>
                    </a:lnTo>
                    <a:close/>
                    <a:moveTo>
                      <a:pt x="117" y="113"/>
                    </a:moveTo>
                    <a:cubicBezTo>
                      <a:pt x="135" y="149"/>
                      <a:pt x="135" y="149"/>
                      <a:pt x="135" y="149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68"/>
                      <a:pt x="52" y="167"/>
                      <a:pt x="51" y="166"/>
                    </a:cubicBezTo>
                    <a:lnTo>
                      <a:pt x="117" y="113"/>
                    </a:lnTo>
                    <a:close/>
                    <a:moveTo>
                      <a:pt x="220" y="138"/>
                    </a:moveTo>
                    <a:cubicBezTo>
                      <a:pt x="222" y="142"/>
                      <a:pt x="225" y="145"/>
                      <a:pt x="230" y="148"/>
                    </a:cubicBezTo>
                    <a:cubicBezTo>
                      <a:pt x="195" y="217"/>
                      <a:pt x="195" y="217"/>
                      <a:pt x="195" y="217"/>
                    </a:cubicBezTo>
                    <a:cubicBezTo>
                      <a:pt x="202" y="142"/>
                      <a:pt x="202" y="142"/>
                      <a:pt x="202" y="142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19" y="138"/>
                      <a:pt x="219" y="138"/>
                      <a:pt x="220" y="138"/>
                    </a:cubicBezTo>
                    <a:close/>
                    <a:moveTo>
                      <a:pt x="192" y="145"/>
                    </a:moveTo>
                    <a:cubicBezTo>
                      <a:pt x="185" y="218"/>
                      <a:pt x="185" y="218"/>
                      <a:pt x="185" y="218"/>
                    </a:cubicBezTo>
                    <a:cubicBezTo>
                      <a:pt x="185" y="218"/>
                      <a:pt x="185" y="218"/>
                      <a:pt x="184" y="218"/>
                    </a:cubicBezTo>
                    <a:cubicBezTo>
                      <a:pt x="182" y="218"/>
                      <a:pt x="180" y="218"/>
                      <a:pt x="178" y="218"/>
                    </a:cubicBezTo>
                    <a:cubicBezTo>
                      <a:pt x="148" y="156"/>
                      <a:pt x="148" y="156"/>
                      <a:pt x="148" y="156"/>
                    </a:cubicBezTo>
                    <a:cubicBezTo>
                      <a:pt x="192" y="145"/>
                      <a:pt x="192" y="145"/>
                      <a:pt x="192" y="145"/>
                    </a:cubicBezTo>
                    <a:close/>
                  </a:path>
                </a:pathLst>
              </a:custGeom>
              <a:solidFill>
                <a:srgbClr val="009DCC"/>
              </a:solidFill>
              <a:ln w="9525">
                <a:solidFill>
                  <a:srgbClr val="009BBB"/>
                </a:solidFill>
                <a:round/>
                <a:headEnd/>
                <a:tailEnd/>
              </a:ln>
            </p:spPr>
            <p:txBody>
              <a:bodyPr vert="horz" wrap="square" lIns="174703" tIns="87351" rIns="174703" bIns="87351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3386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81" name="Rectangle 180"/>
          <p:cNvSpPr/>
          <p:nvPr/>
        </p:nvSpPr>
        <p:spPr>
          <a:xfrm>
            <a:off x="8786032" y="4423990"/>
            <a:ext cx="1983948" cy="625014"/>
          </a:xfrm>
          <a:prstGeom prst="rect">
            <a:avLst/>
          </a:prstGeom>
        </p:spPr>
        <p:txBody>
          <a:bodyPr wrap="none" lIns="206093" tIns="103046" rIns="206093" bIns="103046">
            <a:spAutoFit/>
          </a:bodyPr>
          <a:lstStyle/>
          <a:p>
            <a:pPr defTabSz="2064075" eaLnBrk="0" fontAlgn="base" hangingPunct="0">
              <a:spcAft>
                <a:spcPct val="0"/>
              </a:spcAft>
            </a:pPr>
            <a:r>
              <a:rPr lang="en-US" sz="2709" b="1" i="1" kern="0" dirty="0">
                <a:solidFill>
                  <a:srgbClr val="FFC000"/>
                </a:solidFill>
                <a:latin typeface="Arial" charset="0"/>
              </a:rPr>
              <a:t>(Q1 2020)</a:t>
            </a:r>
            <a:endParaRPr lang="en-GB" sz="2709" b="1" i="1" kern="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13467274" y="4420625"/>
            <a:ext cx="1983948" cy="625014"/>
          </a:xfrm>
          <a:prstGeom prst="rect">
            <a:avLst/>
          </a:prstGeom>
        </p:spPr>
        <p:txBody>
          <a:bodyPr wrap="none" lIns="206093" tIns="103046" rIns="206093" bIns="103046">
            <a:spAutoFit/>
          </a:bodyPr>
          <a:lstStyle/>
          <a:p>
            <a:pPr defTabSz="2064075" eaLnBrk="0" fontAlgn="base" hangingPunct="0">
              <a:spcAft>
                <a:spcPct val="0"/>
              </a:spcAft>
            </a:pPr>
            <a:r>
              <a:rPr lang="en-US" sz="2709" b="1" i="1" kern="0" dirty="0">
                <a:solidFill>
                  <a:srgbClr val="FFC000"/>
                </a:solidFill>
                <a:latin typeface="Arial" charset="0"/>
              </a:rPr>
              <a:t>(Q2 2020)</a:t>
            </a:r>
            <a:endParaRPr lang="en-GB" sz="2709" b="1" i="1" kern="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8838780" y="10561887"/>
            <a:ext cx="2642783" cy="1041923"/>
          </a:xfrm>
          <a:prstGeom prst="rect">
            <a:avLst/>
          </a:prstGeom>
        </p:spPr>
        <p:txBody>
          <a:bodyPr wrap="none" lIns="206093" tIns="103046" rIns="206093" bIns="103046">
            <a:spAutoFit/>
          </a:bodyPr>
          <a:lstStyle/>
          <a:p>
            <a:pPr defTabSz="2064075" eaLnBrk="0" fontAlgn="base" hangingPunct="0">
              <a:spcAft>
                <a:spcPct val="0"/>
              </a:spcAft>
            </a:pPr>
            <a:r>
              <a:rPr lang="en-US" sz="2709" b="1" i="1" kern="0" dirty="0">
                <a:solidFill>
                  <a:srgbClr val="FFC000"/>
                </a:solidFill>
                <a:latin typeface="Arial" charset="0"/>
              </a:rPr>
              <a:t>(v1-Q4 2019</a:t>
            </a:r>
          </a:p>
          <a:p>
            <a:pPr defTabSz="2064075" eaLnBrk="0" fontAlgn="base" hangingPunct="0">
              <a:spcAft>
                <a:spcPct val="0"/>
              </a:spcAft>
            </a:pPr>
            <a:r>
              <a:rPr lang="en-US" sz="2709" b="1" i="1" kern="0" dirty="0">
                <a:solidFill>
                  <a:srgbClr val="FFC000"/>
                </a:solidFill>
                <a:latin typeface="Arial" charset="0"/>
              </a:rPr>
              <a:t>v2 – Q2 2020)</a:t>
            </a:r>
            <a:endParaRPr lang="en-GB" sz="2709" b="1" i="1" kern="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20144334" y="5405454"/>
            <a:ext cx="3328868" cy="1041923"/>
          </a:xfrm>
          <a:prstGeom prst="rect">
            <a:avLst/>
          </a:prstGeom>
        </p:spPr>
        <p:txBody>
          <a:bodyPr wrap="none" lIns="206093" tIns="103046" rIns="206093" bIns="103046">
            <a:spAutoFit/>
          </a:bodyPr>
          <a:lstStyle/>
          <a:p>
            <a:pPr defTabSz="2064075" eaLnBrk="0" fontAlgn="base" hangingPunct="0">
              <a:spcAft>
                <a:spcPct val="0"/>
              </a:spcAft>
            </a:pPr>
            <a:r>
              <a:rPr lang="en-US" sz="2709" b="1" i="1" kern="0" dirty="0">
                <a:solidFill>
                  <a:srgbClr val="009DCC"/>
                </a:solidFill>
                <a:latin typeface="Arial" charset="0"/>
              </a:rPr>
              <a:t>(TBD-exploration </a:t>
            </a:r>
          </a:p>
          <a:p>
            <a:pPr defTabSz="2064075" eaLnBrk="0" fontAlgn="base" hangingPunct="0">
              <a:spcAft>
                <a:spcPct val="0"/>
              </a:spcAft>
            </a:pPr>
            <a:r>
              <a:rPr lang="en-US" sz="2709" b="1" i="1" kern="0" dirty="0">
                <a:solidFill>
                  <a:srgbClr val="009DCC"/>
                </a:solidFill>
                <a:latin typeface="Arial" charset="0"/>
              </a:rPr>
              <a:t>ongoing)</a:t>
            </a:r>
            <a:endParaRPr lang="en-GB" sz="2709" b="1" i="1" kern="0" dirty="0">
              <a:solidFill>
                <a:srgbClr val="009DCC"/>
              </a:solidFill>
              <a:latin typeface="Arial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20239484" y="9511467"/>
            <a:ext cx="1983948" cy="625014"/>
          </a:xfrm>
          <a:prstGeom prst="rect">
            <a:avLst/>
          </a:prstGeom>
        </p:spPr>
        <p:txBody>
          <a:bodyPr wrap="none" lIns="206093" tIns="103046" rIns="206093" bIns="103046">
            <a:spAutoFit/>
          </a:bodyPr>
          <a:lstStyle/>
          <a:p>
            <a:pPr defTabSz="2064075" eaLnBrk="0" fontAlgn="base" hangingPunct="0">
              <a:spcAft>
                <a:spcPct val="0"/>
              </a:spcAft>
            </a:pPr>
            <a:r>
              <a:rPr lang="en-US" sz="2709" b="1" i="1" kern="0" dirty="0">
                <a:solidFill>
                  <a:srgbClr val="FFC000"/>
                </a:solidFill>
                <a:latin typeface="Arial" charset="0"/>
              </a:rPr>
              <a:t>(Q3 2020)</a:t>
            </a:r>
            <a:endParaRPr lang="en-GB" sz="2709" b="1" i="1" kern="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1606543" y="9407258"/>
            <a:ext cx="3731221" cy="625014"/>
          </a:xfrm>
          <a:prstGeom prst="rect">
            <a:avLst/>
          </a:prstGeom>
        </p:spPr>
        <p:txBody>
          <a:bodyPr wrap="none" lIns="206093" tIns="103046" rIns="206093" bIns="103046">
            <a:spAutoFit/>
          </a:bodyPr>
          <a:lstStyle/>
          <a:p>
            <a:pPr defTabSz="2064075" eaLnBrk="0" fontAlgn="base" hangingPunct="0">
              <a:spcAft>
                <a:spcPct val="0"/>
              </a:spcAft>
            </a:pPr>
            <a:r>
              <a:rPr lang="en-US" sz="2709" b="1" i="1" kern="0" dirty="0">
                <a:solidFill>
                  <a:srgbClr val="00B0F0"/>
                </a:solidFill>
                <a:latin typeface="Arial" charset="0"/>
              </a:rPr>
              <a:t>(TBD- PoC ongoing)</a:t>
            </a:r>
            <a:endParaRPr lang="en-GB" sz="2709" b="1" i="1" kern="0" dirty="0">
              <a:solidFill>
                <a:srgbClr val="00B0F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4" grpId="0"/>
      <p:bldP spid="185" grpId="0"/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1046164"/>
              </p:ext>
            </p:extLst>
          </p:nvPr>
        </p:nvGraphicFramePr>
        <p:xfrm>
          <a:off x="5356" y="3585"/>
          <a:ext cx="3585" cy="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7" name="Object 2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6" y="3585"/>
                        <a:ext cx="3585" cy="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hidden="1"/>
          <p:cNvSpPr/>
          <p:nvPr>
            <p:custDataLst>
              <p:tags r:id="rId3"/>
            </p:custDataLst>
          </p:nvPr>
        </p:nvSpPr>
        <p:spPr bwMode="auto">
          <a:xfrm>
            <a:off x="1772" y="0"/>
            <a:ext cx="358349" cy="358349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prstClr val="black"/>
              </a:solidFill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23 - 26 September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Sibos 2019 London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00C02-322F-4832-801E-85B9B04D327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SWIFT </a:t>
            </a:r>
            <a:r>
              <a:rPr lang="en-US" dirty="0" err="1" smtClean="0"/>
              <a:t>gpi</a:t>
            </a:r>
            <a:r>
              <a:rPr lang="en-US" dirty="0" smtClean="0"/>
              <a:t> BROADER – </a:t>
            </a:r>
            <a:r>
              <a:rPr lang="en-US" dirty="0" err="1" smtClean="0"/>
              <a:t>gpi</a:t>
            </a:r>
            <a:r>
              <a:rPr lang="en-US" dirty="0" smtClean="0"/>
              <a:t> to become the new norm on SWIFT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9624463" y="4189816"/>
            <a:ext cx="5131041" cy="2153252"/>
          </a:xfrm>
          <a:prstGeom prst="rect">
            <a:avLst/>
          </a:prstGeom>
        </p:spPr>
        <p:txBody>
          <a:bodyPr wrap="square" lIns="206093" tIns="103046" rIns="206093" bIns="103046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320" b="1" dirty="0">
                <a:solidFill>
                  <a:srgbClr val="766C62"/>
                </a:solidFill>
                <a:latin typeface="Arial" charset="0"/>
              </a:rPr>
              <a:t>Basic Tracker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32360" y="2408114"/>
            <a:ext cx="3015364" cy="1180679"/>
          </a:xfrm>
          <a:prstGeom prst="rect">
            <a:avLst/>
          </a:prstGeom>
          <a:solidFill>
            <a:srgbClr val="72C6EF"/>
          </a:solidFill>
        </p:spPr>
        <p:txBody>
          <a:bodyPr wrap="square" lIns="206093" tIns="103046" rIns="206093" bIns="103046" rtlCol="0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320" b="1" dirty="0">
                <a:solidFill>
                  <a:prstClr val="white"/>
                </a:solidFill>
                <a:latin typeface="Arial" charset="0"/>
              </a:rPr>
              <a:t>2018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51995" y="2408112"/>
            <a:ext cx="3015364" cy="1181072"/>
          </a:xfrm>
          <a:prstGeom prst="rect">
            <a:avLst/>
          </a:prstGeom>
          <a:solidFill>
            <a:srgbClr val="766C62"/>
          </a:solidFill>
          <a:ln>
            <a:noFill/>
          </a:ln>
        </p:spPr>
        <p:txBody>
          <a:bodyPr vert="horz" wrap="square" lIns="206093" tIns="103046" rIns="206093" bIns="103046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</a:lstStyle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320" b="1" dirty="0">
                <a:solidFill>
                  <a:prstClr val="white"/>
                </a:solidFill>
                <a:latin typeface="Arial" charset="0"/>
              </a:rPr>
              <a:t>2019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799957" y="2408114"/>
            <a:ext cx="3015364" cy="1180679"/>
          </a:xfrm>
          <a:prstGeom prst="rect">
            <a:avLst/>
          </a:prstGeom>
          <a:solidFill>
            <a:srgbClr val="009BBB"/>
          </a:solidFill>
        </p:spPr>
        <p:txBody>
          <a:bodyPr wrap="square" lIns="206093" tIns="103046" rIns="206093" bIns="103046" rtlCol="0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320" b="1" dirty="0">
                <a:solidFill>
                  <a:prstClr val="white"/>
                </a:solidFill>
                <a:latin typeface="Arial" charset="0"/>
              </a:rPr>
              <a:t>2020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1018" y="4189816"/>
            <a:ext cx="7448655" cy="2153252"/>
          </a:xfrm>
          <a:prstGeom prst="rect">
            <a:avLst/>
          </a:prstGeom>
        </p:spPr>
        <p:txBody>
          <a:bodyPr wrap="square" lIns="206093" tIns="103046" rIns="206093" bIns="103046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320" b="1" dirty="0">
                <a:solidFill>
                  <a:srgbClr val="72C6EF"/>
                </a:solidFill>
                <a:latin typeface="Arial" charset="0"/>
              </a:rPr>
              <a:t>Extended tracking on SWIFT</a:t>
            </a:r>
            <a:endParaRPr lang="en-GB" sz="6320" b="1" dirty="0">
              <a:solidFill>
                <a:srgbClr val="72C6EF"/>
              </a:solidFill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053000" y="4189816"/>
            <a:ext cx="6442046" cy="2153252"/>
          </a:xfrm>
          <a:prstGeom prst="rect">
            <a:avLst/>
          </a:prstGeom>
        </p:spPr>
        <p:txBody>
          <a:bodyPr wrap="square" lIns="206093" tIns="103046" rIns="206093" bIns="103046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320" b="1" dirty="0">
                <a:solidFill>
                  <a:srgbClr val="009BBB"/>
                </a:solidFill>
                <a:latin typeface="Arial" charset="0"/>
              </a:rPr>
              <a:t>Universal Confirmations</a:t>
            </a:r>
          </a:p>
        </p:txBody>
      </p:sp>
      <p:sp>
        <p:nvSpPr>
          <p:cNvPr id="47" name="Freeform 97"/>
          <p:cNvSpPr>
            <a:spLocks/>
          </p:cNvSpPr>
          <p:nvPr/>
        </p:nvSpPr>
        <p:spPr bwMode="auto">
          <a:xfrm>
            <a:off x="2999028" y="9561312"/>
            <a:ext cx="1938598" cy="1591275"/>
          </a:xfrm>
          <a:custGeom>
            <a:avLst/>
            <a:gdLst>
              <a:gd name="T0" fmla="*/ 24 w 213"/>
              <a:gd name="T1" fmla="*/ 88 h 175"/>
              <a:gd name="T2" fmla="*/ 0 w 213"/>
              <a:gd name="T3" fmla="*/ 111 h 175"/>
              <a:gd name="T4" fmla="*/ 64 w 213"/>
              <a:gd name="T5" fmla="*/ 175 h 175"/>
              <a:gd name="T6" fmla="*/ 213 w 213"/>
              <a:gd name="T7" fmla="*/ 24 h 175"/>
              <a:gd name="T8" fmla="*/ 190 w 213"/>
              <a:gd name="T9" fmla="*/ 0 h 175"/>
              <a:gd name="T10" fmla="*/ 64 w 213"/>
              <a:gd name="T11" fmla="*/ 128 h 175"/>
              <a:gd name="T12" fmla="*/ 24 w 213"/>
              <a:gd name="T13" fmla="*/ 8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" h="175">
                <a:moveTo>
                  <a:pt x="24" y="88"/>
                </a:moveTo>
                <a:lnTo>
                  <a:pt x="0" y="111"/>
                </a:lnTo>
                <a:lnTo>
                  <a:pt x="64" y="175"/>
                </a:lnTo>
                <a:lnTo>
                  <a:pt x="213" y="24"/>
                </a:lnTo>
                <a:lnTo>
                  <a:pt x="190" y="0"/>
                </a:lnTo>
                <a:lnTo>
                  <a:pt x="64" y="128"/>
                </a:lnTo>
                <a:lnTo>
                  <a:pt x="24" y="88"/>
                </a:lnTo>
                <a:close/>
              </a:path>
            </a:pathLst>
          </a:custGeom>
          <a:solidFill>
            <a:srgbClr val="72C6EF"/>
          </a:soli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206093" tIns="103046" rIns="206093" bIns="103046" numCol="1" anchor="t" anchorCtr="0" compatLnSpc="1">
            <a:prstTxWarp prst="textNoShape">
              <a:avLst/>
            </a:prstTxWarp>
          </a:bodyPr>
          <a:lstStyle/>
          <a:p>
            <a:pPr defTabSz="20640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320">
              <a:solidFill>
                <a:srgbClr val="009BBB"/>
              </a:solidFill>
              <a:latin typeface="Arial" charset="0"/>
            </a:endParaRPr>
          </a:p>
        </p:txBody>
      </p:sp>
      <p:sp>
        <p:nvSpPr>
          <p:cNvPr id="48" name="Text Placeholder 20"/>
          <p:cNvSpPr txBox="1">
            <a:spLocks/>
          </p:cNvSpPr>
          <p:nvPr/>
        </p:nvSpPr>
        <p:spPr bwMode="auto">
          <a:xfrm>
            <a:off x="10539882" y="10739744"/>
            <a:ext cx="4294085" cy="11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43352" tIns="121681" rIns="243352" bIns="121681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b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tx2"/>
                </a:solidFill>
                <a:latin typeface="+mn-lt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baseline="0">
                <a:solidFill>
                  <a:schemeClr val="tx2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400">
                <a:solidFill>
                  <a:schemeClr val="tx2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defTabSz="2064075"/>
            <a:r>
              <a:rPr lang="en-US" sz="4063" kern="0" dirty="0">
                <a:solidFill>
                  <a:srgbClr val="766C62"/>
                </a:solidFill>
                <a:latin typeface="Arial"/>
              </a:rPr>
              <a:t>Basic Tracker</a:t>
            </a:r>
            <a:endParaRPr lang="en-US" sz="2709" kern="0" dirty="0">
              <a:solidFill>
                <a:srgbClr val="766C62"/>
              </a:solidFill>
              <a:latin typeface="Arial"/>
            </a:endParaRPr>
          </a:p>
        </p:txBody>
      </p:sp>
      <p:grpSp>
        <p:nvGrpSpPr>
          <p:cNvPr id="49" name="Group 5"/>
          <p:cNvGrpSpPr>
            <a:grpSpLocks noChangeAspect="1"/>
          </p:cNvGrpSpPr>
          <p:nvPr/>
        </p:nvGrpSpPr>
        <p:grpSpPr bwMode="auto">
          <a:xfrm>
            <a:off x="10798205" y="9901398"/>
            <a:ext cx="1765021" cy="814626"/>
            <a:chOff x="6078" y="2893"/>
            <a:chExt cx="338" cy="156"/>
          </a:xfrm>
          <a:solidFill>
            <a:schemeClr val="tx2"/>
          </a:solidFill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6184" y="2893"/>
              <a:ext cx="128" cy="156"/>
            </a:xfrm>
            <a:custGeom>
              <a:avLst/>
              <a:gdLst>
                <a:gd name="T0" fmla="*/ 50 w 128"/>
                <a:gd name="T1" fmla="*/ 0 h 156"/>
                <a:gd name="T2" fmla="*/ 0 w 128"/>
                <a:gd name="T3" fmla="*/ 0 h 156"/>
                <a:gd name="T4" fmla="*/ 0 w 128"/>
                <a:gd name="T5" fmla="*/ 156 h 156"/>
                <a:gd name="T6" fmla="*/ 50 w 128"/>
                <a:gd name="T7" fmla="*/ 156 h 156"/>
                <a:gd name="T8" fmla="*/ 128 w 128"/>
                <a:gd name="T9" fmla="*/ 78 h 156"/>
                <a:gd name="T10" fmla="*/ 50 w 128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56">
                  <a:moveTo>
                    <a:pt x="50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50" y="156"/>
                  </a:lnTo>
                  <a:lnTo>
                    <a:pt x="128" y="78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6078" y="2941"/>
              <a:ext cx="59" cy="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6357" y="2941"/>
              <a:ext cx="59" cy="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06409" tIns="103204" rIns="206409" bIns="103204" numCol="1" anchor="t" anchorCtr="0" compatLnSpc="1">
              <a:prstTxWarp prst="textNoShape">
                <a:avLst/>
              </a:prstTxWarp>
            </a:bodyPr>
            <a:lstStyle/>
            <a:p>
              <a:pPr defTabSz="20640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632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758088" y="10885138"/>
            <a:ext cx="694939" cy="687458"/>
            <a:chOff x="9161944" y="2161791"/>
            <a:chExt cx="504348" cy="498918"/>
          </a:xfrm>
        </p:grpSpPr>
        <p:sp>
          <p:nvSpPr>
            <p:cNvPr id="54" name="Oval 53"/>
            <p:cNvSpPr/>
            <p:nvPr/>
          </p:nvSpPr>
          <p:spPr>
            <a:xfrm>
              <a:off x="9161944" y="2161791"/>
              <a:ext cx="504348" cy="498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defTabSz="2064075" eaLnBrk="0" fontAlgn="base" hangingPunct="0">
                <a:spcBef>
                  <a:spcPts val="677"/>
                </a:spcBef>
                <a:spcAft>
                  <a:spcPct val="0"/>
                </a:spcAft>
              </a:pPr>
              <a:endParaRPr lang="en-GB" sz="4515" b="1" dirty="0">
                <a:solidFill>
                  <a:prstClr val="white"/>
                </a:solidFill>
                <a:latin typeface="Arial" charset="0"/>
              </a:endParaRPr>
            </a:p>
          </p:txBody>
        </p:sp>
        <p:grpSp>
          <p:nvGrpSpPr>
            <p:cNvPr id="55" name="Group 4"/>
            <p:cNvGrpSpPr>
              <a:grpSpLocks noChangeAspect="1"/>
            </p:cNvGrpSpPr>
            <p:nvPr/>
          </p:nvGrpSpPr>
          <p:grpSpPr bwMode="auto">
            <a:xfrm>
              <a:off x="9167374" y="2161791"/>
              <a:ext cx="498918" cy="498918"/>
              <a:chOff x="181" y="190"/>
              <a:chExt cx="365" cy="365"/>
            </a:xfrm>
            <a:solidFill>
              <a:schemeClr val="tx2"/>
            </a:solidFill>
          </p:grpSpPr>
          <p:sp>
            <p:nvSpPr>
              <p:cNvPr id="56" name="Freeform 8"/>
              <p:cNvSpPr>
                <a:spLocks/>
              </p:cNvSpPr>
              <p:nvPr userDrawn="1"/>
            </p:nvSpPr>
            <p:spPr bwMode="auto">
              <a:xfrm>
                <a:off x="396" y="334"/>
                <a:ext cx="67" cy="75"/>
              </a:xfrm>
              <a:custGeom>
                <a:avLst/>
                <a:gdLst>
                  <a:gd name="T0" fmla="*/ 42 w 42"/>
                  <a:gd name="T1" fmla="*/ 0 h 47"/>
                  <a:gd name="T2" fmla="*/ 40 w 42"/>
                  <a:gd name="T3" fmla="*/ 9 h 47"/>
                  <a:gd name="T4" fmla="*/ 39 w 42"/>
                  <a:gd name="T5" fmla="*/ 9 h 47"/>
                  <a:gd name="T6" fmla="*/ 28 w 42"/>
                  <a:gd name="T7" fmla="*/ 4 h 47"/>
                  <a:gd name="T8" fmla="*/ 27 w 42"/>
                  <a:gd name="T9" fmla="*/ 4 h 47"/>
                  <a:gd name="T10" fmla="*/ 23 w 42"/>
                  <a:gd name="T11" fmla="*/ 7 h 47"/>
                  <a:gd name="T12" fmla="*/ 19 w 42"/>
                  <a:gd name="T13" fmla="*/ 22 h 47"/>
                  <a:gd name="T14" fmla="*/ 21 w 42"/>
                  <a:gd name="T15" fmla="*/ 22 h 47"/>
                  <a:gd name="T16" fmla="*/ 33 w 42"/>
                  <a:gd name="T17" fmla="*/ 20 h 47"/>
                  <a:gd name="T18" fmla="*/ 34 w 42"/>
                  <a:gd name="T19" fmla="*/ 20 h 47"/>
                  <a:gd name="T20" fmla="*/ 31 w 42"/>
                  <a:gd name="T21" fmla="*/ 29 h 47"/>
                  <a:gd name="T22" fmla="*/ 31 w 42"/>
                  <a:gd name="T23" fmla="*/ 29 h 47"/>
                  <a:gd name="T24" fmla="*/ 20 w 42"/>
                  <a:gd name="T25" fmla="*/ 25 h 47"/>
                  <a:gd name="T26" fmla="*/ 18 w 42"/>
                  <a:gd name="T27" fmla="*/ 25 h 47"/>
                  <a:gd name="T28" fmla="*/ 15 w 42"/>
                  <a:gd name="T29" fmla="*/ 38 h 47"/>
                  <a:gd name="T30" fmla="*/ 14 w 42"/>
                  <a:gd name="T31" fmla="*/ 47 h 47"/>
                  <a:gd name="T32" fmla="*/ 14 w 42"/>
                  <a:gd name="T33" fmla="*/ 47 h 47"/>
                  <a:gd name="T34" fmla="*/ 0 w 42"/>
                  <a:gd name="T35" fmla="*/ 47 h 47"/>
                  <a:gd name="T36" fmla="*/ 0 w 42"/>
                  <a:gd name="T37" fmla="*/ 47 h 47"/>
                  <a:gd name="T38" fmla="*/ 5 w 42"/>
                  <a:gd name="T39" fmla="*/ 38 h 47"/>
                  <a:gd name="T40" fmla="*/ 13 w 42"/>
                  <a:gd name="T41" fmla="*/ 10 h 47"/>
                  <a:gd name="T42" fmla="*/ 14 w 42"/>
                  <a:gd name="T43" fmla="*/ 1 h 47"/>
                  <a:gd name="T44" fmla="*/ 13 w 42"/>
                  <a:gd name="T45" fmla="*/ 0 h 47"/>
                  <a:gd name="T46" fmla="*/ 42 w 42"/>
                  <a:gd name="T4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47">
                    <a:moveTo>
                      <a:pt x="42" y="0"/>
                    </a:moveTo>
                    <a:cubicBezTo>
                      <a:pt x="42" y="2"/>
                      <a:pt x="41" y="6"/>
                      <a:pt x="40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3"/>
                      <a:pt x="32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5" y="4"/>
                      <a:pt x="24" y="4"/>
                      <a:pt x="23" y="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2"/>
                      <a:pt x="32" y="23"/>
                      <a:pt x="33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0" y="25"/>
                      <a:pt x="25" y="25"/>
                      <a:pt x="20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43"/>
                      <a:pt x="13" y="46"/>
                      <a:pt x="14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46"/>
                      <a:pt x="3" y="44"/>
                      <a:pt x="5" y="3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4"/>
                      <a:pt x="15" y="2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7" name="Freeform 5"/>
              <p:cNvSpPr>
                <a:spLocks noEditPoints="1"/>
              </p:cNvSpPr>
              <p:nvPr userDrawn="1"/>
            </p:nvSpPr>
            <p:spPr bwMode="auto">
              <a:xfrm>
                <a:off x="181" y="190"/>
                <a:ext cx="365" cy="365"/>
              </a:xfrm>
              <a:custGeom>
                <a:avLst/>
                <a:gdLst>
                  <a:gd name="T0" fmla="*/ 113 w 226"/>
                  <a:gd name="T1" fmla="*/ 226 h 226"/>
                  <a:gd name="T2" fmla="*/ 112 w 226"/>
                  <a:gd name="T3" fmla="*/ 0 h 226"/>
                  <a:gd name="T4" fmla="*/ 101 w 226"/>
                  <a:gd name="T5" fmla="*/ 6 h 226"/>
                  <a:gd name="T6" fmla="*/ 70 w 226"/>
                  <a:gd name="T7" fmla="*/ 36 h 226"/>
                  <a:gd name="T8" fmla="*/ 77 w 226"/>
                  <a:gd name="T9" fmla="*/ 36 h 226"/>
                  <a:gd name="T10" fmla="*/ 111 w 226"/>
                  <a:gd name="T11" fmla="*/ 36 h 226"/>
                  <a:gd name="T12" fmla="*/ 116 w 226"/>
                  <a:gd name="T13" fmla="*/ 5 h 226"/>
                  <a:gd name="T14" fmla="*/ 149 w 226"/>
                  <a:gd name="T15" fmla="*/ 36 h 226"/>
                  <a:gd name="T16" fmla="*/ 156 w 226"/>
                  <a:gd name="T17" fmla="*/ 36 h 226"/>
                  <a:gd name="T18" fmla="*/ 127 w 226"/>
                  <a:gd name="T19" fmla="*/ 6 h 226"/>
                  <a:gd name="T20" fmla="*/ 156 w 226"/>
                  <a:gd name="T21" fmla="*/ 36 h 226"/>
                  <a:gd name="T22" fmla="*/ 66 w 226"/>
                  <a:gd name="T23" fmla="*/ 42 h 226"/>
                  <a:gd name="T24" fmla="*/ 12 w 226"/>
                  <a:gd name="T25" fmla="*/ 74 h 226"/>
                  <a:gd name="T26" fmla="*/ 32 w 226"/>
                  <a:gd name="T27" fmla="*/ 42 h 226"/>
                  <a:gd name="T28" fmla="*/ 111 w 226"/>
                  <a:gd name="T29" fmla="*/ 74 h 226"/>
                  <a:gd name="T30" fmla="*/ 73 w 226"/>
                  <a:gd name="T31" fmla="*/ 42 h 226"/>
                  <a:gd name="T32" fmla="*/ 153 w 226"/>
                  <a:gd name="T33" fmla="*/ 42 h 226"/>
                  <a:gd name="T34" fmla="*/ 167 w 226"/>
                  <a:gd name="T35" fmla="*/ 74 h 226"/>
                  <a:gd name="T36" fmla="*/ 153 w 226"/>
                  <a:gd name="T37" fmla="*/ 42 h 226"/>
                  <a:gd name="T38" fmla="*/ 214 w 226"/>
                  <a:gd name="T39" fmla="*/ 74 h 226"/>
                  <a:gd name="T40" fmla="*/ 172 w 226"/>
                  <a:gd name="T41" fmla="*/ 74 h 226"/>
                  <a:gd name="T42" fmla="*/ 194 w 226"/>
                  <a:gd name="T43" fmla="*/ 42 h 226"/>
                  <a:gd name="T44" fmla="*/ 221 w 226"/>
                  <a:gd name="T45" fmla="*/ 113 h 226"/>
                  <a:gd name="T46" fmla="*/ 11 w 226"/>
                  <a:gd name="T47" fmla="*/ 147 h 226"/>
                  <a:gd name="T48" fmla="*/ 5 w 226"/>
                  <a:gd name="T49" fmla="*/ 113 h 226"/>
                  <a:gd name="T50" fmla="*/ 216 w 226"/>
                  <a:gd name="T51" fmla="*/ 80 h 226"/>
                  <a:gd name="T52" fmla="*/ 66 w 226"/>
                  <a:gd name="T53" fmla="*/ 184 h 226"/>
                  <a:gd name="T54" fmla="*/ 32 w 226"/>
                  <a:gd name="T55" fmla="*/ 184 h 226"/>
                  <a:gd name="T56" fmla="*/ 12 w 226"/>
                  <a:gd name="T57" fmla="*/ 152 h 226"/>
                  <a:gd name="T58" fmla="*/ 111 w 226"/>
                  <a:gd name="T59" fmla="*/ 184 h 226"/>
                  <a:gd name="T60" fmla="*/ 60 w 226"/>
                  <a:gd name="T61" fmla="*/ 152 h 226"/>
                  <a:gd name="T62" fmla="*/ 167 w 226"/>
                  <a:gd name="T63" fmla="*/ 152 h 226"/>
                  <a:gd name="T64" fmla="*/ 153 w 226"/>
                  <a:gd name="T65" fmla="*/ 184 h 226"/>
                  <a:gd name="T66" fmla="*/ 167 w 226"/>
                  <a:gd name="T67" fmla="*/ 152 h 226"/>
                  <a:gd name="T68" fmla="*/ 194 w 226"/>
                  <a:gd name="T69" fmla="*/ 184 h 226"/>
                  <a:gd name="T70" fmla="*/ 160 w 226"/>
                  <a:gd name="T71" fmla="*/ 184 h 226"/>
                  <a:gd name="T72" fmla="*/ 172 w 226"/>
                  <a:gd name="T73" fmla="*/ 152 h 226"/>
                  <a:gd name="T74" fmla="*/ 70 w 226"/>
                  <a:gd name="T75" fmla="*/ 190 h 226"/>
                  <a:gd name="T76" fmla="*/ 99 w 226"/>
                  <a:gd name="T77" fmla="*/ 220 h 226"/>
                  <a:gd name="T78" fmla="*/ 37 w 226"/>
                  <a:gd name="T79" fmla="*/ 190 h 226"/>
                  <a:gd name="T80" fmla="*/ 111 w 226"/>
                  <a:gd name="T81" fmla="*/ 220 h 226"/>
                  <a:gd name="T82" fmla="*/ 77 w 226"/>
                  <a:gd name="T83" fmla="*/ 190 h 226"/>
                  <a:gd name="T84" fmla="*/ 149 w 226"/>
                  <a:gd name="T85" fmla="*/ 190 h 226"/>
                  <a:gd name="T86" fmla="*/ 116 w 226"/>
                  <a:gd name="T87" fmla="*/ 190 h 226"/>
                  <a:gd name="T88" fmla="*/ 188 w 226"/>
                  <a:gd name="T89" fmla="*/ 190 h 226"/>
                  <a:gd name="T90" fmla="*/ 127 w 226"/>
                  <a:gd name="T91" fmla="*/ 219 h 226"/>
                  <a:gd name="T92" fmla="*/ 189 w 226"/>
                  <a:gd name="T93" fmla="*/ 19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6" h="226">
                    <a:moveTo>
                      <a:pt x="112" y="0"/>
                    </a:moveTo>
                    <a:cubicBezTo>
                      <a:pt x="50" y="0"/>
                      <a:pt x="0" y="51"/>
                      <a:pt x="0" y="113"/>
                    </a:cubicBezTo>
                    <a:cubicBezTo>
                      <a:pt x="0" y="176"/>
                      <a:pt x="51" y="226"/>
                      <a:pt x="113" y="226"/>
                    </a:cubicBezTo>
                    <a:cubicBezTo>
                      <a:pt x="176" y="226"/>
                      <a:pt x="226" y="176"/>
                      <a:pt x="226" y="113"/>
                    </a:cubicBezTo>
                    <a:cubicBezTo>
                      <a:pt x="226" y="51"/>
                      <a:pt x="176" y="0"/>
                      <a:pt x="114" y="0"/>
                    </a:cubicBezTo>
                    <a:cubicBezTo>
                      <a:pt x="114" y="0"/>
                      <a:pt x="112" y="0"/>
                      <a:pt x="112" y="0"/>
                    </a:cubicBezTo>
                    <a:close/>
                    <a:moveTo>
                      <a:pt x="38" y="36"/>
                    </a:moveTo>
                    <a:cubicBezTo>
                      <a:pt x="54" y="20"/>
                      <a:pt x="76" y="9"/>
                      <a:pt x="99" y="6"/>
                    </a:cubicBezTo>
                    <a:cubicBezTo>
                      <a:pt x="99" y="6"/>
                      <a:pt x="100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3" y="12"/>
                      <a:pt x="80" y="21"/>
                      <a:pt x="70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0" y="36"/>
                      <a:pt x="39" y="36"/>
                      <a:pt x="37" y="36"/>
                    </a:cubicBezTo>
                    <a:cubicBezTo>
                      <a:pt x="37" y="36"/>
                      <a:pt x="38" y="36"/>
                      <a:pt x="38" y="36"/>
                    </a:cubicBezTo>
                    <a:close/>
                    <a:moveTo>
                      <a:pt x="77" y="36"/>
                    </a:moveTo>
                    <a:cubicBezTo>
                      <a:pt x="87" y="23"/>
                      <a:pt x="97" y="14"/>
                      <a:pt x="105" y="9"/>
                    </a:cubicBezTo>
                    <a:cubicBezTo>
                      <a:pt x="105" y="9"/>
                      <a:pt x="109" y="6"/>
                      <a:pt x="111" y="5"/>
                    </a:cubicBezTo>
                    <a:cubicBezTo>
                      <a:pt x="111" y="7"/>
                      <a:pt x="111" y="36"/>
                      <a:pt x="111" y="36"/>
                    </a:cubicBezTo>
                    <a:cubicBezTo>
                      <a:pt x="110" y="36"/>
                      <a:pt x="78" y="36"/>
                      <a:pt x="77" y="36"/>
                    </a:cubicBezTo>
                    <a:cubicBezTo>
                      <a:pt x="77" y="36"/>
                      <a:pt x="77" y="36"/>
                      <a:pt x="77" y="36"/>
                    </a:cubicBezTo>
                    <a:close/>
                    <a:moveTo>
                      <a:pt x="116" y="5"/>
                    </a:moveTo>
                    <a:cubicBezTo>
                      <a:pt x="117" y="6"/>
                      <a:pt x="122" y="9"/>
                      <a:pt x="122" y="9"/>
                    </a:cubicBezTo>
                    <a:cubicBezTo>
                      <a:pt x="129" y="14"/>
                      <a:pt x="139" y="23"/>
                      <a:pt x="149" y="36"/>
                    </a:cubicBezTo>
                    <a:cubicBezTo>
                      <a:pt x="149" y="36"/>
                      <a:pt x="149" y="36"/>
                      <a:pt x="149" y="36"/>
                    </a:cubicBezTo>
                    <a:cubicBezTo>
                      <a:pt x="148" y="36"/>
                      <a:pt x="116" y="36"/>
                      <a:pt x="116" y="36"/>
                    </a:cubicBezTo>
                    <a:cubicBezTo>
                      <a:pt x="116" y="36"/>
                      <a:pt x="116" y="7"/>
                      <a:pt x="116" y="5"/>
                    </a:cubicBezTo>
                    <a:close/>
                    <a:moveTo>
                      <a:pt x="156" y="36"/>
                    </a:moveTo>
                    <a:cubicBezTo>
                      <a:pt x="149" y="25"/>
                      <a:pt x="139" y="16"/>
                      <a:pt x="127" y="7"/>
                    </a:cubicBezTo>
                    <a:cubicBezTo>
                      <a:pt x="127" y="7"/>
                      <a:pt x="126" y="6"/>
                      <a:pt x="125" y="6"/>
                    </a:cubicBezTo>
                    <a:cubicBezTo>
                      <a:pt x="126" y="6"/>
                      <a:pt x="127" y="6"/>
                      <a:pt x="127" y="6"/>
                    </a:cubicBezTo>
                    <a:cubicBezTo>
                      <a:pt x="151" y="9"/>
                      <a:pt x="172" y="19"/>
                      <a:pt x="188" y="36"/>
                    </a:cubicBezTo>
                    <a:cubicBezTo>
                      <a:pt x="188" y="36"/>
                      <a:pt x="189" y="36"/>
                      <a:pt x="189" y="36"/>
                    </a:cubicBezTo>
                    <a:cubicBezTo>
                      <a:pt x="187" y="36"/>
                      <a:pt x="156" y="36"/>
                      <a:pt x="156" y="36"/>
                    </a:cubicBezTo>
                    <a:cubicBezTo>
                      <a:pt x="156" y="36"/>
                      <a:pt x="156" y="36"/>
                      <a:pt x="156" y="36"/>
                    </a:cubicBezTo>
                    <a:close/>
                    <a:moveTo>
                      <a:pt x="67" y="42"/>
                    </a:moveTo>
                    <a:cubicBezTo>
                      <a:pt x="66" y="42"/>
                      <a:pt x="66" y="42"/>
                      <a:pt x="66" y="42"/>
                    </a:cubicBezTo>
                    <a:cubicBezTo>
                      <a:pt x="60" y="52"/>
                      <a:pt x="56" y="63"/>
                      <a:pt x="54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3" y="74"/>
                      <a:pt x="13" y="74"/>
                      <a:pt x="12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7" y="62"/>
                      <a:pt x="24" y="51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65" y="42"/>
                      <a:pt x="67" y="42"/>
                    </a:cubicBezTo>
                    <a:close/>
                    <a:moveTo>
                      <a:pt x="111" y="42"/>
                    </a:moveTo>
                    <a:cubicBezTo>
                      <a:pt x="111" y="43"/>
                      <a:pt x="111" y="73"/>
                      <a:pt x="111" y="74"/>
                    </a:cubicBezTo>
                    <a:cubicBezTo>
                      <a:pt x="110" y="74"/>
                      <a:pt x="60" y="74"/>
                      <a:pt x="60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2" y="63"/>
                      <a:pt x="67" y="52"/>
                      <a:pt x="73" y="42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2"/>
                      <a:pt x="110" y="42"/>
                      <a:pt x="111" y="42"/>
                    </a:cubicBezTo>
                    <a:close/>
                    <a:moveTo>
                      <a:pt x="153" y="42"/>
                    </a:moveTo>
                    <a:cubicBezTo>
                      <a:pt x="153" y="42"/>
                      <a:pt x="153" y="42"/>
                      <a:pt x="153" y="42"/>
                    </a:cubicBezTo>
                    <a:cubicBezTo>
                      <a:pt x="160" y="52"/>
                      <a:pt x="164" y="63"/>
                      <a:pt x="167" y="74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66" y="74"/>
                      <a:pt x="116" y="74"/>
                      <a:pt x="116" y="74"/>
                    </a:cubicBezTo>
                    <a:cubicBezTo>
                      <a:pt x="116" y="73"/>
                      <a:pt x="116" y="43"/>
                      <a:pt x="116" y="42"/>
                    </a:cubicBezTo>
                    <a:cubicBezTo>
                      <a:pt x="116" y="42"/>
                      <a:pt x="153" y="42"/>
                      <a:pt x="153" y="42"/>
                    </a:cubicBezTo>
                    <a:close/>
                    <a:moveTo>
                      <a:pt x="194" y="42"/>
                    </a:moveTo>
                    <a:cubicBezTo>
                      <a:pt x="194" y="42"/>
                      <a:pt x="194" y="42"/>
                      <a:pt x="194" y="42"/>
                    </a:cubicBezTo>
                    <a:cubicBezTo>
                      <a:pt x="202" y="51"/>
                      <a:pt x="209" y="62"/>
                      <a:pt x="214" y="74"/>
                    </a:cubicBezTo>
                    <a:cubicBezTo>
                      <a:pt x="214" y="74"/>
                      <a:pt x="214" y="74"/>
                      <a:pt x="214" y="74"/>
                    </a:cubicBezTo>
                    <a:cubicBezTo>
                      <a:pt x="213" y="74"/>
                      <a:pt x="173" y="74"/>
                      <a:pt x="172" y="74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0" y="63"/>
                      <a:pt x="166" y="52"/>
                      <a:pt x="160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1" y="42"/>
                      <a:pt x="194" y="42"/>
                      <a:pt x="194" y="42"/>
                    </a:cubicBezTo>
                    <a:close/>
                    <a:moveTo>
                      <a:pt x="216" y="80"/>
                    </a:moveTo>
                    <a:cubicBezTo>
                      <a:pt x="216" y="80"/>
                      <a:pt x="216" y="80"/>
                      <a:pt x="216" y="80"/>
                    </a:cubicBezTo>
                    <a:cubicBezTo>
                      <a:pt x="219" y="90"/>
                      <a:pt x="221" y="102"/>
                      <a:pt x="221" y="113"/>
                    </a:cubicBezTo>
                    <a:cubicBezTo>
                      <a:pt x="221" y="125"/>
                      <a:pt x="219" y="136"/>
                      <a:pt x="216" y="147"/>
                    </a:cubicBezTo>
                    <a:cubicBezTo>
                      <a:pt x="216" y="147"/>
                      <a:pt x="216" y="147"/>
                      <a:pt x="216" y="147"/>
                    </a:cubicBezTo>
                    <a:cubicBezTo>
                      <a:pt x="215" y="147"/>
                      <a:pt x="11" y="147"/>
                      <a:pt x="11" y="147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7" y="136"/>
                      <a:pt x="5" y="125"/>
                      <a:pt x="5" y="113"/>
                    </a:cubicBezTo>
                    <a:cubicBezTo>
                      <a:pt x="5" y="102"/>
                      <a:pt x="7" y="90"/>
                      <a:pt x="10" y="80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1" y="80"/>
                      <a:pt x="215" y="80"/>
                      <a:pt x="216" y="80"/>
                    </a:cubicBezTo>
                    <a:close/>
                    <a:moveTo>
                      <a:pt x="54" y="152"/>
                    </a:moveTo>
                    <a:cubicBezTo>
                      <a:pt x="54" y="152"/>
                      <a:pt x="54" y="152"/>
                      <a:pt x="54" y="152"/>
                    </a:cubicBezTo>
                    <a:cubicBezTo>
                      <a:pt x="56" y="163"/>
                      <a:pt x="60" y="174"/>
                      <a:pt x="66" y="184"/>
                    </a:cubicBezTo>
                    <a:cubicBezTo>
                      <a:pt x="66" y="184"/>
                      <a:pt x="66" y="184"/>
                      <a:pt x="67" y="184"/>
                    </a:cubicBezTo>
                    <a:cubicBezTo>
                      <a:pt x="65" y="184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24" y="175"/>
                      <a:pt x="17" y="164"/>
                      <a:pt x="13" y="152"/>
                    </a:cubicBezTo>
                    <a:cubicBezTo>
                      <a:pt x="13" y="152"/>
                      <a:pt x="13" y="152"/>
                      <a:pt x="12" y="152"/>
                    </a:cubicBezTo>
                    <a:cubicBezTo>
                      <a:pt x="13" y="152"/>
                      <a:pt x="53" y="152"/>
                      <a:pt x="54" y="152"/>
                    </a:cubicBezTo>
                    <a:close/>
                    <a:moveTo>
                      <a:pt x="111" y="152"/>
                    </a:moveTo>
                    <a:cubicBezTo>
                      <a:pt x="111" y="153"/>
                      <a:pt x="111" y="183"/>
                      <a:pt x="111" y="184"/>
                    </a:cubicBezTo>
                    <a:cubicBezTo>
                      <a:pt x="110" y="184"/>
                      <a:pt x="73" y="184"/>
                      <a:pt x="73" y="184"/>
                    </a:cubicBezTo>
                    <a:cubicBezTo>
                      <a:pt x="73" y="184"/>
                      <a:pt x="73" y="184"/>
                      <a:pt x="73" y="184"/>
                    </a:cubicBezTo>
                    <a:cubicBezTo>
                      <a:pt x="67" y="174"/>
                      <a:pt x="62" y="163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0" y="152"/>
                      <a:pt x="110" y="152"/>
                      <a:pt x="111" y="152"/>
                    </a:cubicBezTo>
                    <a:close/>
                    <a:moveTo>
                      <a:pt x="167" y="152"/>
                    </a:moveTo>
                    <a:cubicBezTo>
                      <a:pt x="167" y="152"/>
                      <a:pt x="167" y="152"/>
                      <a:pt x="167" y="152"/>
                    </a:cubicBezTo>
                    <a:cubicBezTo>
                      <a:pt x="164" y="163"/>
                      <a:pt x="160" y="174"/>
                      <a:pt x="153" y="184"/>
                    </a:cubicBezTo>
                    <a:cubicBezTo>
                      <a:pt x="153" y="184"/>
                      <a:pt x="153" y="184"/>
                      <a:pt x="153" y="184"/>
                    </a:cubicBezTo>
                    <a:cubicBezTo>
                      <a:pt x="153" y="184"/>
                      <a:pt x="116" y="184"/>
                      <a:pt x="116" y="184"/>
                    </a:cubicBezTo>
                    <a:cubicBezTo>
                      <a:pt x="116" y="183"/>
                      <a:pt x="116" y="153"/>
                      <a:pt x="116" y="152"/>
                    </a:cubicBezTo>
                    <a:cubicBezTo>
                      <a:pt x="116" y="152"/>
                      <a:pt x="166" y="152"/>
                      <a:pt x="167" y="152"/>
                    </a:cubicBezTo>
                    <a:close/>
                    <a:moveTo>
                      <a:pt x="214" y="152"/>
                    </a:moveTo>
                    <a:cubicBezTo>
                      <a:pt x="214" y="152"/>
                      <a:pt x="214" y="152"/>
                      <a:pt x="214" y="152"/>
                    </a:cubicBezTo>
                    <a:cubicBezTo>
                      <a:pt x="209" y="164"/>
                      <a:pt x="202" y="175"/>
                      <a:pt x="194" y="184"/>
                    </a:cubicBezTo>
                    <a:cubicBezTo>
                      <a:pt x="194" y="184"/>
                      <a:pt x="194" y="184"/>
                      <a:pt x="194" y="184"/>
                    </a:cubicBezTo>
                    <a:cubicBezTo>
                      <a:pt x="194" y="184"/>
                      <a:pt x="161" y="184"/>
                      <a:pt x="160" y="184"/>
                    </a:cubicBezTo>
                    <a:cubicBezTo>
                      <a:pt x="160" y="184"/>
                      <a:pt x="160" y="184"/>
                      <a:pt x="160" y="184"/>
                    </a:cubicBezTo>
                    <a:cubicBezTo>
                      <a:pt x="160" y="184"/>
                      <a:pt x="160" y="184"/>
                      <a:pt x="160" y="184"/>
                    </a:cubicBezTo>
                    <a:cubicBezTo>
                      <a:pt x="166" y="174"/>
                      <a:pt x="170" y="163"/>
                      <a:pt x="172" y="152"/>
                    </a:cubicBezTo>
                    <a:cubicBezTo>
                      <a:pt x="172" y="152"/>
                      <a:pt x="172" y="152"/>
                      <a:pt x="172" y="152"/>
                    </a:cubicBezTo>
                    <a:cubicBezTo>
                      <a:pt x="173" y="152"/>
                      <a:pt x="213" y="152"/>
                      <a:pt x="214" y="152"/>
                    </a:cubicBezTo>
                    <a:close/>
                    <a:moveTo>
                      <a:pt x="70" y="190"/>
                    </a:moveTo>
                    <a:cubicBezTo>
                      <a:pt x="70" y="190"/>
                      <a:pt x="70" y="190"/>
                      <a:pt x="70" y="190"/>
                    </a:cubicBezTo>
                    <a:cubicBezTo>
                      <a:pt x="78" y="201"/>
                      <a:pt x="87" y="210"/>
                      <a:pt x="99" y="219"/>
                    </a:cubicBezTo>
                    <a:cubicBezTo>
                      <a:pt x="99" y="219"/>
                      <a:pt x="100" y="220"/>
                      <a:pt x="101" y="220"/>
                    </a:cubicBezTo>
                    <a:cubicBezTo>
                      <a:pt x="100" y="220"/>
                      <a:pt x="99" y="220"/>
                      <a:pt x="99" y="220"/>
                    </a:cubicBezTo>
                    <a:cubicBezTo>
                      <a:pt x="99" y="220"/>
                      <a:pt x="99" y="220"/>
                      <a:pt x="99" y="220"/>
                    </a:cubicBezTo>
                    <a:cubicBezTo>
                      <a:pt x="76" y="217"/>
                      <a:pt x="55" y="207"/>
                      <a:pt x="38" y="190"/>
                    </a:cubicBezTo>
                    <a:cubicBezTo>
                      <a:pt x="38" y="190"/>
                      <a:pt x="37" y="190"/>
                      <a:pt x="37" y="190"/>
                    </a:cubicBezTo>
                    <a:cubicBezTo>
                      <a:pt x="39" y="190"/>
                      <a:pt x="70" y="190"/>
                      <a:pt x="70" y="190"/>
                    </a:cubicBezTo>
                    <a:close/>
                    <a:moveTo>
                      <a:pt x="111" y="190"/>
                    </a:moveTo>
                    <a:cubicBezTo>
                      <a:pt x="111" y="190"/>
                      <a:pt x="111" y="219"/>
                      <a:pt x="111" y="220"/>
                    </a:cubicBezTo>
                    <a:cubicBezTo>
                      <a:pt x="110" y="220"/>
                      <a:pt x="105" y="217"/>
                      <a:pt x="105" y="217"/>
                    </a:cubicBezTo>
                    <a:cubicBezTo>
                      <a:pt x="97" y="212"/>
                      <a:pt x="87" y="203"/>
                      <a:pt x="77" y="190"/>
                    </a:cubicBezTo>
                    <a:cubicBezTo>
                      <a:pt x="77" y="190"/>
                      <a:pt x="77" y="190"/>
                      <a:pt x="77" y="190"/>
                    </a:cubicBezTo>
                    <a:cubicBezTo>
                      <a:pt x="78" y="190"/>
                      <a:pt x="110" y="190"/>
                      <a:pt x="111" y="190"/>
                    </a:cubicBezTo>
                    <a:close/>
                    <a:moveTo>
                      <a:pt x="149" y="190"/>
                    </a:moveTo>
                    <a:cubicBezTo>
                      <a:pt x="149" y="190"/>
                      <a:pt x="149" y="190"/>
                      <a:pt x="149" y="190"/>
                    </a:cubicBezTo>
                    <a:cubicBezTo>
                      <a:pt x="139" y="203"/>
                      <a:pt x="129" y="212"/>
                      <a:pt x="122" y="217"/>
                    </a:cubicBezTo>
                    <a:cubicBezTo>
                      <a:pt x="122" y="217"/>
                      <a:pt x="117" y="219"/>
                      <a:pt x="116" y="220"/>
                    </a:cubicBezTo>
                    <a:cubicBezTo>
                      <a:pt x="116" y="219"/>
                      <a:pt x="116" y="190"/>
                      <a:pt x="116" y="190"/>
                    </a:cubicBezTo>
                    <a:cubicBezTo>
                      <a:pt x="116" y="190"/>
                      <a:pt x="148" y="190"/>
                      <a:pt x="149" y="190"/>
                    </a:cubicBezTo>
                    <a:close/>
                    <a:moveTo>
                      <a:pt x="189" y="190"/>
                    </a:moveTo>
                    <a:cubicBezTo>
                      <a:pt x="189" y="190"/>
                      <a:pt x="188" y="190"/>
                      <a:pt x="188" y="190"/>
                    </a:cubicBezTo>
                    <a:cubicBezTo>
                      <a:pt x="172" y="206"/>
                      <a:pt x="150" y="217"/>
                      <a:pt x="127" y="220"/>
                    </a:cubicBezTo>
                    <a:cubicBezTo>
                      <a:pt x="127" y="220"/>
                      <a:pt x="126" y="220"/>
                      <a:pt x="125" y="220"/>
                    </a:cubicBezTo>
                    <a:cubicBezTo>
                      <a:pt x="126" y="220"/>
                      <a:pt x="127" y="219"/>
                      <a:pt x="127" y="219"/>
                    </a:cubicBezTo>
                    <a:cubicBezTo>
                      <a:pt x="134" y="214"/>
                      <a:pt x="146" y="205"/>
                      <a:pt x="156" y="190"/>
                    </a:cubicBezTo>
                    <a:cubicBezTo>
                      <a:pt x="156" y="190"/>
                      <a:pt x="156" y="190"/>
                      <a:pt x="156" y="190"/>
                    </a:cubicBezTo>
                    <a:cubicBezTo>
                      <a:pt x="156" y="190"/>
                      <a:pt x="187" y="190"/>
                      <a:pt x="189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8" name="Freeform 9"/>
              <p:cNvSpPr>
                <a:spLocks/>
              </p:cNvSpPr>
              <p:nvPr userDrawn="1"/>
            </p:nvSpPr>
            <p:spPr bwMode="auto">
              <a:xfrm>
                <a:off x="463" y="334"/>
                <a:ext cx="62" cy="75"/>
              </a:xfrm>
              <a:custGeom>
                <a:avLst/>
                <a:gdLst>
                  <a:gd name="T0" fmla="*/ 38 w 38"/>
                  <a:gd name="T1" fmla="*/ 0 h 47"/>
                  <a:gd name="T2" fmla="*/ 35 w 38"/>
                  <a:gd name="T3" fmla="*/ 9 h 47"/>
                  <a:gd name="T4" fmla="*/ 35 w 38"/>
                  <a:gd name="T5" fmla="*/ 9 h 47"/>
                  <a:gd name="T6" fmla="*/ 25 w 38"/>
                  <a:gd name="T7" fmla="*/ 4 h 47"/>
                  <a:gd name="T8" fmla="*/ 24 w 38"/>
                  <a:gd name="T9" fmla="*/ 4 h 47"/>
                  <a:gd name="T10" fmla="*/ 14 w 38"/>
                  <a:gd name="T11" fmla="*/ 38 h 47"/>
                  <a:gd name="T12" fmla="*/ 13 w 38"/>
                  <a:gd name="T13" fmla="*/ 47 h 47"/>
                  <a:gd name="T14" fmla="*/ 13 w 38"/>
                  <a:gd name="T15" fmla="*/ 47 h 47"/>
                  <a:gd name="T16" fmla="*/ 0 w 38"/>
                  <a:gd name="T17" fmla="*/ 47 h 47"/>
                  <a:gd name="T18" fmla="*/ 0 w 38"/>
                  <a:gd name="T19" fmla="*/ 47 h 47"/>
                  <a:gd name="T20" fmla="*/ 4 w 38"/>
                  <a:gd name="T21" fmla="*/ 38 h 47"/>
                  <a:gd name="T22" fmla="*/ 14 w 38"/>
                  <a:gd name="T23" fmla="*/ 4 h 47"/>
                  <a:gd name="T24" fmla="*/ 13 w 38"/>
                  <a:gd name="T25" fmla="*/ 4 h 47"/>
                  <a:gd name="T26" fmla="*/ 1 w 38"/>
                  <a:gd name="T27" fmla="*/ 9 h 47"/>
                  <a:gd name="T28" fmla="*/ 1 w 38"/>
                  <a:gd name="T29" fmla="*/ 9 h 47"/>
                  <a:gd name="T30" fmla="*/ 3 w 38"/>
                  <a:gd name="T31" fmla="*/ 0 h 47"/>
                  <a:gd name="T32" fmla="*/ 38 w 38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37" y="3"/>
                      <a:pt x="37" y="6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3" y="3"/>
                      <a:pt x="27" y="4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3" y="43"/>
                      <a:pt x="12" y="46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46"/>
                      <a:pt x="3" y="43"/>
                      <a:pt x="4" y="38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5" y="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2" y="3"/>
                      <a:pt x="3" y="0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9" name="Freeform 7"/>
              <p:cNvSpPr>
                <a:spLocks/>
              </p:cNvSpPr>
              <p:nvPr userDrawn="1"/>
            </p:nvSpPr>
            <p:spPr bwMode="auto">
              <a:xfrm>
                <a:off x="205" y="332"/>
                <a:ext cx="55" cy="79"/>
              </a:xfrm>
              <a:custGeom>
                <a:avLst/>
                <a:gdLst>
                  <a:gd name="T0" fmla="*/ 2 w 34"/>
                  <a:gd name="T1" fmla="*/ 36 h 49"/>
                  <a:gd name="T2" fmla="*/ 15 w 34"/>
                  <a:gd name="T3" fmla="*/ 46 h 49"/>
                  <a:gd name="T4" fmla="*/ 23 w 34"/>
                  <a:gd name="T5" fmla="*/ 38 h 49"/>
                  <a:gd name="T6" fmla="*/ 17 w 34"/>
                  <a:gd name="T7" fmla="*/ 29 h 49"/>
                  <a:gd name="T8" fmla="*/ 15 w 34"/>
                  <a:gd name="T9" fmla="*/ 27 h 49"/>
                  <a:gd name="T10" fmla="*/ 6 w 34"/>
                  <a:gd name="T11" fmla="*/ 15 h 49"/>
                  <a:gd name="T12" fmla="*/ 22 w 34"/>
                  <a:gd name="T13" fmla="*/ 1 h 49"/>
                  <a:gd name="T14" fmla="*/ 30 w 34"/>
                  <a:gd name="T15" fmla="*/ 1 h 49"/>
                  <a:gd name="T16" fmla="*/ 34 w 34"/>
                  <a:gd name="T17" fmla="*/ 3 h 49"/>
                  <a:gd name="T18" fmla="*/ 32 w 34"/>
                  <a:gd name="T19" fmla="*/ 11 h 49"/>
                  <a:gd name="T20" fmla="*/ 32 w 34"/>
                  <a:gd name="T21" fmla="*/ 11 h 49"/>
                  <a:gd name="T22" fmla="*/ 21 w 34"/>
                  <a:gd name="T23" fmla="*/ 4 h 49"/>
                  <a:gd name="T24" fmla="*/ 14 w 34"/>
                  <a:gd name="T25" fmla="*/ 11 h 49"/>
                  <a:gd name="T26" fmla="*/ 20 w 34"/>
                  <a:gd name="T27" fmla="*/ 20 h 49"/>
                  <a:gd name="T28" fmla="*/ 22 w 34"/>
                  <a:gd name="T29" fmla="*/ 21 h 49"/>
                  <a:gd name="T30" fmla="*/ 32 w 34"/>
                  <a:gd name="T31" fmla="*/ 34 h 49"/>
                  <a:gd name="T32" fmla="*/ 14 w 34"/>
                  <a:gd name="T33" fmla="*/ 49 h 49"/>
                  <a:gd name="T34" fmla="*/ 0 w 34"/>
                  <a:gd name="T35" fmla="*/ 45 h 49"/>
                  <a:gd name="T36" fmla="*/ 2 w 34"/>
                  <a:gd name="T37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9">
                    <a:moveTo>
                      <a:pt x="2" y="36"/>
                    </a:moveTo>
                    <a:cubicBezTo>
                      <a:pt x="3" y="43"/>
                      <a:pt x="7" y="46"/>
                      <a:pt x="15" y="46"/>
                    </a:cubicBezTo>
                    <a:cubicBezTo>
                      <a:pt x="20" y="46"/>
                      <a:pt x="23" y="42"/>
                      <a:pt x="23" y="38"/>
                    </a:cubicBezTo>
                    <a:cubicBezTo>
                      <a:pt x="23" y="34"/>
                      <a:pt x="21" y="32"/>
                      <a:pt x="17" y="29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24"/>
                      <a:pt x="6" y="21"/>
                      <a:pt x="6" y="15"/>
                    </a:cubicBezTo>
                    <a:cubicBezTo>
                      <a:pt x="6" y="6"/>
                      <a:pt x="13" y="1"/>
                      <a:pt x="22" y="1"/>
                    </a:cubicBezTo>
                    <a:cubicBezTo>
                      <a:pt x="25" y="0"/>
                      <a:pt x="28" y="1"/>
                      <a:pt x="30" y="1"/>
                    </a:cubicBezTo>
                    <a:cubicBezTo>
                      <a:pt x="32" y="2"/>
                      <a:pt x="34" y="2"/>
                      <a:pt x="34" y="3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6"/>
                      <a:pt x="28" y="3"/>
                      <a:pt x="21" y="4"/>
                    </a:cubicBezTo>
                    <a:cubicBezTo>
                      <a:pt x="16" y="4"/>
                      <a:pt x="14" y="8"/>
                      <a:pt x="14" y="11"/>
                    </a:cubicBezTo>
                    <a:cubicBezTo>
                      <a:pt x="14" y="15"/>
                      <a:pt x="16" y="17"/>
                      <a:pt x="20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7" y="24"/>
                      <a:pt x="32" y="28"/>
                      <a:pt x="32" y="34"/>
                    </a:cubicBezTo>
                    <a:cubicBezTo>
                      <a:pt x="32" y="43"/>
                      <a:pt x="24" y="49"/>
                      <a:pt x="14" y="49"/>
                    </a:cubicBezTo>
                    <a:cubicBezTo>
                      <a:pt x="7" y="49"/>
                      <a:pt x="2" y="47"/>
                      <a:pt x="0" y="45"/>
                    </a:cubicBezTo>
                    <a:cubicBezTo>
                      <a:pt x="0" y="44"/>
                      <a:pt x="1" y="40"/>
                      <a:pt x="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0" name="Freeform 10"/>
              <p:cNvSpPr>
                <a:spLocks/>
              </p:cNvSpPr>
              <p:nvPr userDrawn="1"/>
            </p:nvSpPr>
            <p:spPr bwMode="auto">
              <a:xfrm>
                <a:off x="268" y="334"/>
                <a:ext cx="97" cy="75"/>
              </a:xfrm>
              <a:custGeom>
                <a:avLst/>
                <a:gdLst>
                  <a:gd name="T0" fmla="*/ 60 w 60"/>
                  <a:gd name="T1" fmla="*/ 1 h 47"/>
                  <a:gd name="T2" fmla="*/ 55 w 60"/>
                  <a:gd name="T3" fmla="*/ 9 h 47"/>
                  <a:gd name="T4" fmla="*/ 35 w 60"/>
                  <a:gd name="T5" fmla="*/ 47 h 47"/>
                  <a:gd name="T6" fmla="*/ 30 w 60"/>
                  <a:gd name="T7" fmla="*/ 47 h 47"/>
                  <a:gd name="T8" fmla="*/ 27 w 60"/>
                  <a:gd name="T9" fmla="*/ 18 h 47"/>
                  <a:gd name="T10" fmla="*/ 27 w 60"/>
                  <a:gd name="T11" fmla="*/ 18 h 47"/>
                  <a:gd name="T12" fmla="*/ 11 w 60"/>
                  <a:gd name="T13" fmla="*/ 47 h 47"/>
                  <a:gd name="T14" fmla="*/ 7 w 60"/>
                  <a:gd name="T15" fmla="*/ 47 h 47"/>
                  <a:gd name="T16" fmla="*/ 3 w 60"/>
                  <a:gd name="T17" fmla="*/ 10 h 47"/>
                  <a:gd name="T18" fmla="*/ 0 w 60"/>
                  <a:gd name="T19" fmla="*/ 1 h 47"/>
                  <a:gd name="T20" fmla="*/ 1 w 60"/>
                  <a:gd name="T21" fmla="*/ 0 h 47"/>
                  <a:gd name="T22" fmla="*/ 14 w 60"/>
                  <a:gd name="T23" fmla="*/ 0 h 47"/>
                  <a:gd name="T24" fmla="*/ 14 w 60"/>
                  <a:gd name="T25" fmla="*/ 1 h 47"/>
                  <a:gd name="T26" fmla="*/ 12 w 60"/>
                  <a:gd name="T27" fmla="*/ 9 h 47"/>
                  <a:gd name="T28" fmla="*/ 14 w 60"/>
                  <a:gd name="T29" fmla="*/ 32 h 47"/>
                  <a:gd name="T30" fmla="*/ 15 w 60"/>
                  <a:gd name="T31" fmla="*/ 32 h 47"/>
                  <a:gd name="T32" fmla="*/ 31 w 60"/>
                  <a:gd name="T33" fmla="*/ 1 h 47"/>
                  <a:gd name="T34" fmla="*/ 35 w 60"/>
                  <a:gd name="T35" fmla="*/ 1 h 47"/>
                  <a:gd name="T36" fmla="*/ 38 w 60"/>
                  <a:gd name="T37" fmla="*/ 32 h 47"/>
                  <a:gd name="T38" fmla="*/ 38 w 60"/>
                  <a:gd name="T39" fmla="*/ 32 h 47"/>
                  <a:gd name="T40" fmla="*/ 50 w 60"/>
                  <a:gd name="T41" fmla="*/ 8 h 47"/>
                  <a:gd name="T42" fmla="*/ 51 w 60"/>
                  <a:gd name="T43" fmla="*/ 1 h 47"/>
                  <a:gd name="T44" fmla="*/ 51 w 60"/>
                  <a:gd name="T45" fmla="*/ 0 h 47"/>
                  <a:gd name="T46" fmla="*/ 60 w 60"/>
                  <a:gd name="T47" fmla="*/ 0 h 47"/>
                  <a:gd name="T48" fmla="*/ 60 w 60"/>
                  <a:gd name="T4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47">
                    <a:moveTo>
                      <a:pt x="60" y="1"/>
                    </a:moveTo>
                    <a:cubicBezTo>
                      <a:pt x="58" y="2"/>
                      <a:pt x="57" y="5"/>
                      <a:pt x="55" y="9"/>
                    </a:cubicBezTo>
                    <a:cubicBezTo>
                      <a:pt x="51" y="17"/>
                      <a:pt x="36" y="45"/>
                      <a:pt x="35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5"/>
                      <a:pt x="2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3"/>
                      <a:pt x="12" y="5"/>
                      <a:pt x="12" y="9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42" y="25"/>
                      <a:pt x="47" y="15"/>
                      <a:pt x="50" y="8"/>
                    </a:cubicBezTo>
                    <a:cubicBezTo>
                      <a:pt x="53" y="3"/>
                      <a:pt x="52" y="2"/>
                      <a:pt x="51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6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355" y="334"/>
                <a:ext cx="44" cy="75"/>
              </a:xfrm>
              <a:custGeom>
                <a:avLst/>
                <a:gdLst>
                  <a:gd name="T0" fmla="*/ 27 w 27"/>
                  <a:gd name="T1" fmla="*/ 1 h 47"/>
                  <a:gd name="T2" fmla="*/ 22 w 27"/>
                  <a:gd name="T3" fmla="*/ 10 h 47"/>
                  <a:gd name="T4" fmla="*/ 14 w 27"/>
                  <a:gd name="T5" fmla="*/ 38 h 47"/>
                  <a:gd name="T6" fmla="*/ 14 w 27"/>
                  <a:gd name="T7" fmla="*/ 47 h 47"/>
                  <a:gd name="T8" fmla="*/ 14 w 27"/>
                  <a:gd name="T9" fmla="*/ 47 h 47"/>
                  <a:gd name="T10" fmla="*/ 0 w 27"/>
                  <a:gd name="T11" fmla="*/ 47 h 47"/>
                  <a:gd name="T12" fmla="*/ 0 w 27"/>
                  <a:gd name="T13" fmla="*/ 47 h 47"/>
                  <a:gd name="T14" fmla="*/ 4 w 27"/>
                  <a:gd name="T15" fmla="*/ 39 h 47"/>
                  <a:gd name="T16" fmla="*/ 12 w 27"/>
                  <a:gd name="T17" fmla="*/ 10 h 47"/>
                  <a:gd name="T18" fmla="*/ 13 w 27"/>
                  <a:gd name="T19" fmla="*/ 1 h 47"/>
                  <a:gd name="T20" fmla="*/ 13 w 27"/>
                  <a:gd name="T21" fmla="*/ 0 h 47"/>
                  <a:gd name="T22" fmla="*/ 27 w 27"/>
                  <a:gd name="T23" fmla="*/ 0 h 47"/>
                  <a:gd name="T24" fmla="*/ 27 w 27"/>
                  <a:gd name="T25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47">
                    <a:moveTo>
                      <a:pt x="27" y="1"/>
                    </a:moveTo>
                    <a:cubicBezTo>
                      <a:pt x="25" y="2"/>
                      <a:pt x="24" y="5"/>
                      <a:pt x="22" y="10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3" y="44"/>
                      <a:pt x="13" y="46"/>
                      <a:pt x="14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46"/>
                      <a:pt x="2" y="44"/>
                      <a:pt x="4" y="3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5"/>
                      <a:pt x="14" y="2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206409" tIns="103204" rIns="206409" bIns="103204" numCol="1" anchor="t" anchorCtr="0" compatLnSpc="1">
                <a:prstTxWarp prst="textNoShape">
                  <a:avLst/>
                </a:prstTxWarp>
              </a:bodyPr>
              <a:lstStyle/>
              <a:p>
                <a:pPr defTabSz="20640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632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18823891" y="9468867"/>
            <a:ext cx="3015364" cy="2500720"/>
          </a:xfrm>
          <a:prstGeom prst="rect">
            <a:avLst/>
          </a:prstGeom>
          <a:noFill/>
        </p:spPr>
        <p:txBody>
          <a:bodyPr wrap="square" lIns="206093" tIns="103046" rIns="206093" bIns="103046" rtlCol="0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898" b="1" dirty="0">
                <a:solidFill>
                  <a:srgbClr val="009BBB"/>
                </a:solidFill>
                <a:latin typeface="Arial" charset="0"/>
              </a:rPr>
              <a:t>$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70986" y="6694148"/>
            <a:ext cx="6134333" cy="2292521"/>
          </a:xfrm>
          <a:prstGeom prst="rect">
            <a:avLst/>
          </a:prstGeom>
        </p:spPr>
        <p:txBody>
          <a:bodyPr wrap="square" lIns="206093" tIns="103046" rIns="206093" bIns="103046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515" dirty="0">
                <a:solidFill>
                  <a:srgbClr val="72C6EF"/>
                </a:solidFill>
                <a:latin typeface="Arial" charset="0"/>
              </a:rPr>
              <a:t>UETR on all </a:t>
            </a:r>
            <a:br>
              <a:rPr lang="en-GB" sz="4515" dirty="0">
                <a:solidFill>
                  <a:srgbClr val="72C6EF"/>
                </a:solidFill>
                <a:latin typeface="Arial" charset="0"/>
              </a:rPr>
            </a:br>
            <a:r>
              <a:rPr lang="en-GB" sz="4515" dirty="0">
                <a:solidFill>
                  <a:srgbClr val="72C6EF"/>
                </a:solidFill>
                <a:latin typeface="Arial" charset="0"/>
              </a:rPr>
              <a:t>SWIFT </a:t>
            </a:r>
            <a:br>
              <a:rPr lang="en-GB" sz="4515" dirty="0">
                <a:solidFill>
                  <a:srgbClr val="72C6EF"/>
                </a:solidFill>
                <a:latin typeface="Arial" charset="0"/>
              </a:rPr>
            </a:br>
            <a:r>
              <a:rPr lang="en-GB" sz="4515" dirty="0">
                <a:solidFill>
                  <a:srgbClr val="72C6EF"/>
                </a:solidFill>
                <a:latin typeface="Arial" charset="0"/>
              </a:rPr>
              <a:t>payments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307779" y="6694148"/>
            <a:ext cx="5627196" cy="2292521"/>
          </a:xfrm>
          <a:prstGeom prst="rect">
            <a:avLst/>
          </a:prstGeom>
        </p:spPr>
        <p:txBody>
          <a:bodyPr wrap="square" lIns="206093" tIns="103046" rIns="206093" bIns="103046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15" dirty="0">
                <a:solidFill>
                  <a:srgbClr val="766C62"/>
                </a:solidFill>
                <a:latin typeface="Arial" charset="0"/>
              </a:rPr>
              <a:t>All SWIFT members will benefit from end-to-end tracking</a:t>
            </a:r>
            <a:endParaRPr lang="en-GB" sz="4515" dirty="0">
              <a:solidFill>
                <a:srgbClr val="766C62"/>
              </a:solidFill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606483" y="6694148"/>
            <a:ext cx="5566919" cy="2292521"/>
          </a:xfrm>
          <a:prstGeom prst="rect">
            <a:avLst/>
          </a:prstGeom>
        </p:spPr>
        <p:txBody>
          <a:bodyPr wrap="square" lIns="206093" tIns="103046" rIns="206093" bIns="103046">
            <a:spAutoFit/>
          </a:bodyPr>
          <a:lstStyle/>
          <a:p>
            <a:pPr algn="ctr" defTabSz="2064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15" dirty="0">
                <a:solidFill>
                  <a:srgbClr val="009BBB"/>
                </a:solidFill>
                <a:latin typeface="Arial" charset="0"/>
              </a:rPr>
              <a:t>All SWIFT Financial Institutions to confirm MT 103</a:t>
            </a:r>
            <a:endParaRPr lang="en-GB" sz="4515" dirty="0">
              <a:solidFill>
                <a:srgbClr val="009BB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c5fQoJJwrSCRBFDDJic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wx3IKeX.Lv.kfwqX35lg"/>
</p:tagLst>
</file>

<file path=ppt/theme/theme1.xml><?xml version="1.0" encoding="utf-8"?>
<a:theme xmlns:a="http://schemas.openxmlformats.org/drawingml/2006/main" name="Sibos_Generic PPT template">
  <a:themeElements>
    <a:clrScheme name="Sibos">
      <a:dk1>
        <a:sysClr val="windowText" lastClr="000000"/>
      </a:dk1>
      <a:lt1>
        <a:sysClr val="window" lastClr="FFFFFF"/>
      </a:lt1>
      <a:dk2>
        <a:srgbClr val="707173"/>
      </a:dk2>
      <a:lt2>
        <a:srgbClr val="59BFD2"/>
      </a:lt2>
      <a:accent1>
        <a:srgbClr val="D8003F"/>
      </a:accent1>
      <a:accent2>
        <a:srgbClr val="CFDA00"/>
      </a:accent2>
      <a:accent3>
        <a:srgbClr val="71B82A"/>
      </a:accent3>
      <a:accent4>
        <a:srgbClr val="581C71"/>
      </a:accent4>
      <a:accent5>
        <a:srgbClr val="59BFD2"/>
      </a:accent5>
      <a:accent6>
        <a:srgbClr val="F05323"/>
      </a:accent6>
      <a:hlink>
        <a:srgbClr val="F05323"/>
      </a:hlink>
      <a:folHlink>
        <a:srgbClr val="000000"/>
      </a:folHlink>
    </a:clrScheme>
    <a:fontScheme name="Custom 2">
      <a:majorFont>
        <a:latin typeface="Helvetica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93cfbf-5935-464e-a2c5-0f7de141152c">SW-AAACL-81312</_dlc_DocId>
    <_dlc_DocIdUrl xmlns="3893cfbf-5935-464e-a2c5-0f7de141152c">
      <Url>https://planet2.swift.com/sites/ws1/GPU Working Space/_layouts/15/DocIdRedir.aspx?ID=SW-AAACL-81312</Url>
      <Description>SW-AAACL-81312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1BA87D20F4A43A8701CC7B100E9AF" ma:contentTypeVersion="0" ma:contentTypeDescription="Create a new document." ma:contentTypeScope="" ma:versionID="66cba673d0b6a38cae0d9a482629e3a3">
  <xsd:schema xmlns:xsd="http://www.w3.org/2001/XMLSchema" xmlns:xs="http://www.w3.org/2001/XMLSchema" xmlns:p="http://schemas.microsoft.com/office/2006/metadata/properties" xmlns:ns2="3893cfbf-5935-464e-a2c5-0f7de141152c" targetNamespace="http://schemas.microsoft.com/office/2006/metadata/properties" ma:root="true" ma:fieldsID="93f0b50855399b376d7e34fb6084a863" ns2:_="">
    <xsd:import namespace="3893cfbf-5935-464e-a2c5-0f7de14115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cfbf-5935-464e-a2c5-0f7de14115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34BCAF5-971B-48E9-A1DA-B04EC2356D30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3893cfbf-5935-464e-a2c5-0f7de141152c"/>
  </ds:schemaRefs>
</ds:datastoreItem>
</file>

<file path=customXml/itemProps2.xml><?xml version="1.0" encoding="utf-8"?>
<ds:datastoreItem xmlns:ds="http://schemas.openxmlformats.org/officeDocument/2006/customXml" ds:itemID="{8FCF98B5-8DF3-4430-90AA-C190F49D74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C4172-A9C0-429A-B2AC-720DBE975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3cfbf-5935-464e-a2c5-0f7de14115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B0F85C7-365B-4C15-A503-EF7DA38C39A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Sibos_Generic PPT template</Template>
  <TotalTime>10781</TotalTime>
  <Words>959</Words>
  <Application>Microsoft Office PowerPoint</Application>
  <PresentationFormat>Custom</PresentationFormat>
  <Paragraphs>279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Sibos_Generic PPT template</vt:lpstr>
      <vt:lpstr>think-cell Slide</vt:lpstr>
      <vt:lpstr>SWIFT gpi roadmap and Universal confirmations adoption</vt:lpstr>
      <vt:lpstr>PowerPoint Presentation</vt:lpstr>
      <vt:lpstr>The cross-border payments landscape is being reshaped by  changing customer expectations, technology, competition and regulation</vt:lpstr>
      <vt:lpstr>SWIFT gpi has been tackling the challenges in cross-border payments since its inception</vt:lpstr>
      <vt:lpstr>SWIFT gpi traffic has doubled since last Sibos</vt:lpstr>
      <vt:lpstr>Making gpi FASTER – SWIFT gpi is already very fast</vt:lpstr>
      <vt:lpstr>Making SWIFT gpi RICHER – building on the success of the core gpi service</vt:lpstr>
      <vt:lpstr>SWIFT gpi roadmap has innovative services aimed at reducing friction and transforming cross-border payment market</vt:lpstr>
      <vt:lpstr>Taking SWIFT gpi BROADER – gpi to become the new norm on SWIFT</vt:lpstr>
      <vt:lpstr>Why Universal confirmations? </vt:lpstr>
      <vt:lpstr>Business application and connectivity partners are well placed  to support the different Universal Confirmations channels </vt:lpstr>
      <vt:lpstr>Application providers can benefit by  adopting SWIFT gpi services and enabling your customers </vt:lpstr>
      <vt:lpstr>SWIFT will support you during every phase of your gpi deployment</vt:lpstr>
      <vt:lpstr>Business application providers are critical to support SWIFT gpi </vt:lpstr>
      <vt:lpstr> Universal confirmations supporting application providers </vt:lpstr>
      <vt:lpstr>SWIFT invites you to join us and take  the next steps to transform cross-border payment space </vt:lpstr>
      <vt:lpstr>Capture me to get the presentation and be part of relevant 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S.W.I.F.T.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Sibos 2019 General Partner session deck</dc:title>
  <dc:creator>DENIC Natasa</dc:creator>
  <cp:lastModifiedBy>SABHARWAL Gaurav</cp:lastModifiedBy>
  <cp:revision>123</cp:revision>
  <cp:lastPrinted>2014-11-06T15:37:43Z</cp:lastPrinted>
  <dcterms:created xsi:type="dcterms:W3CDTF">2018-11-21T08:39:54Z</dcterms:created>
  <dcterms:modified xsi:type="dcterms:W3CDTF">2019-09-20T13:43:06Z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0x010100B2D1BA87D20F4A43A8701CC7B100E9AF</vt:lpwstr>
  </property>
  <property fmtid="{D5CDD505-2E9C-101B-9397-08002B2CF9AE}" pid="3" name="_dlc_DocIdItemGuid">
    <vt:lpwstr>653df953-a28e-4751-9d58-8bcf35329576</vt:lpwstr>
  </property>
</Properties>
</file>